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702" r:id="rId2"/>
  </p:sldMasterIdLst>
  <p:notesMasterIdLst>
    <p:notesMasterId r:id="rId39"/>
  </p:notesMasterIdLst>
  <p:sldIdLst>
    <p:sldId id="259" r:id="rId3"/>
    <p:sldId id="321" r:id="rId4"/>
    <p:sldId id="2147469814" r:id="rId5"/>
    <p:sldId id="2147469818" r:id="rId6"/>
    <p:sldId id="2147469815" r:id="rId7"/>
    <p:sldId id="2147469817" r:id="rId8"/>
    <p:sldId id="2147469819" r:id="rId9"/>
    <p:sldId id="322" r:id="rId10"/>
    <p:sldId id="264" r:id="rId11"/>
    <p:sldId id="266" r:id="rId12"/>
    <p:sldId id="265" r:id="rId13"/>
    <p:sldId id="267" r:id="rId14"/>
    <p:sldId id="320" r:id="rId15"/>
    <p:sldId id="272" r:id="rId16"/>
    <p:sldId id="2147469812" r:id="rId17"/>
    <p:sldId id="273" r:id="rId18"/>
    <p:sldId id="274" r:id="rId19"/>
    <p:sldId id="261" r:id="rId20"/>
    <p:sldId id="276" r:id="rId21"/>
    <p:sldId id="277" r:id="rId22"/>
    <p:sldId id="278" r:id="rId23"/>
    <p:sldId id="2147469813" r:id="rId24"/>
    <p:sldId id="305" r:id="rId25"/>
    <p:sldId id="279" r:id="rId26"/>
    <p:sldId id="288" r:id="rId27"/>
    <p:sldId id="289" r:id="rId28"/>
    <p:sldId id="308" r:id="rId29"/>
    <p:sldId id="323" r:id="rId30"/>
    <p:sldId id="309" r:id="rId31"/>
    <p:sldId id="310" r:id="rId32"/>
    <p:sldId id="312" r:id="rId33"/>
    <p:sldId id="268" r:id="rId34"/>
    <p:sldId id="271" r:id="rId35"/>
    <p:sldId id="324" r:id="rId36"/>
    <p:sldId id="313" r:id="rId37"/>
    <p:sldId id="314"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onsolas" panose="020B0609020204030204" pitchFamily="49" charset="0"/>
      <p:regular r:id="rId44"/>
      <p:bold r:id="rId45"/>
      <p:italic r:id="rId46"/>
      <p:boldItalic r:id="rId47"/>
    </p:embeddedFont>
    <p:embeddedFont>
      <p:font typeface="Open Sans" panose="020B0606030504020204" pitchFamily="34" charset="0"/>
      <p:regular r:id="rId48"/>
      <p:bold r:id="rId49"/>
      <p:italic r:id="rId50"/>
      <p:boldItalic r:id="rId51"/>
    </p:embeddedFont>
    <p:embeddedFont>
      <p:font typeface="Quattrocento Sans" panose="020B0502050000020003" pitchFamily="34" charset="0"/>
      <p:regular r:id="rId52"/>
      <p:bold r:id="rId53"/>
      <p:italic r:id="rId54"/>
      <p:boldItalic r:id="rId55"/>
    </p:embeddedFont>
    <p:embeddedFont>
      <p:font typeface="Segoe UI Semibold" panose="020B0702040204020203" pitchFamily="34" charset="0"/>
      <p:regular r:id="rId56"/>
      <p:bold r:id="rId57"/>
      <p:italic r:id="rId58"/>
      <p:boldItalic r:id="rId59"/>
    </p:embeddedFont>
    <p:embeddedFont>
      <p:font typeface="Space Grotesk"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0F97B11B-19AE-2748-AFA8-49F1971986D9}">
          <p14:sldIdLst>
            <p14:sldId id="259"/>
          </p14:sldIdLst>
        </p14:section>
        <p14:section name="Mark" id="{E9BE1F0B-2403-7B47-86E3-FA09065A092C}">
          <p14:sldIdLst>
            <p14:sldId id="321"/>
            <p14:sldId id="2147469814"/>
            <p14:sldId id="2147469818"/>
            <p14:sldId id="2147469815"/>
            <p14:sldId id="2147469817"/>
            <p14:sldId id="2147469819"/>
            <p14:sldId id="322"/>
            <p14:sldId id="264"/>
            <p14:sldId id="266"/>
            <p14:sldId id="265"/>
            <p14:sldId id="267"/>
            <p14:sldId id="320"/>
            <p14:sldId id="272"/>
            <p14:sldId id="2147469812"/>
            <p14:sldId id="273"/>
            <p14:sldId id="274"/>
            <p14:sldId id="261"/>
            <p14:sldId id="276"/>
          </p14:sldIdLst>
        </p14:section>
        <p14:section name="Alice" id="{AAAB3FAD-0E40-BD41-8FD3-D14613023335}">
          <p14:sldIdLst>
            <p14:sldId id="277"/>
            <p14:sldId id="278"/>
            <p14:sldId id="2147469813"/>
            <p14:sldId id="305"/>
            <p14:sldId id="279"/>
            <p14:sldId id="288"/>
            <p14:sldId id="289"/>
            <p14:sldId id="308"/>
            <p14:sldId id="323"/>
            <p14:sldId id="309"/>
            <p14:sldId id="310"/>
            <p14:sldId id="312"/>
            <p14:sldId id="268"/>
            <p14:sldId id="271"/>
            <p14:sldId id="324"/>
            <p14:sldId id="313"/>
            <p14:sldId id="314"/>
          </p14:sldIdLst>
        </p14:section>
      </p14:sectionLst>
    </p:ex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92" roundtripDataSignature="AMtx7mi70eWIfNeFoRiVKncIsczyatQvm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6417BA-6AA3-4A96-8672-5823D99325D4}" v="421" dt="2023-07-06T12:56:02.345"/>
    <p1510:client id="{FB056CD8-9861-2D4F-90DF-3BD2B2D8BADD}" v="83" dt="2023-07-05T18:21:58.386"/>
    <p1510:client id="{FDB8F7BB-90AD-FB40-8214-F046A530B463}" v="1314" dt="2023-07-06T12:38:23.052"/>
  </p1510:revLst>
</p1510:revInfo>
</file>

<file path=ppt/tableStyles.xml><?xml version="1.0" encoding="utf-8"?>
<a:tblStyleLst xmlns:a="http://schemas.openxmlformats.org/drawingml/2006/main" def="{290A6FC3-D0D6-4F1A-A13F-516DDFC63813}">
  <a:tblStyle styleId="{290A6FC3-D0D6-4F1A-A13F-516DDFC63813}" styleName="Table_0">
    <a:wholeTbl>
      <a:tcTxStyle b="off" i="off">
        <a:font>
          <a:latin typeface="Segoe UI"/>
          <a:ea typeface="Segoe UI"/>
          <a:cs typeface="Segoe U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7"/>
          </a:solidFill>
        </a:fill>
      </a:tcStyle>
    </a:wholeTbl>
    <a:band1H>
      <a:tcTxStyle/>
      <a:tcStyle>
        <a:tcBdr/>
        <a:fill>
          <a:solidFill>
            <a:srgbClr val="CAD5EF"/>
          </a:solidFill>
        </a:fill>
      </a:tcStyle>
    </a:band1H>
    <a:band2H>
      <a:tcTxStyle/>
      <a:tcStyle>
        <a:tcBdr/>
      </a:tcStyle>
    </a:band2H>
    <a:band1V>
      <a:tcTxStyle/>
      <a:tcStyle>
        <a:tcBdr/>
        <a:fill>
          <a:solidFill>
            <a:srgbClr val="CAD5EF"/>
          </a:solidFill>
        </a:fill>
      </a:tcStyle>
    </a:band1V>
    <a:band2V>
      <a:tcTxStyle/>
      <a:tcStyle>
        <a:tcBdr/>
      </a:tcStyle>
    </a:band2V>
    <a:lastCol>
      <a:tcTxStyle b="on" i="off">
        <a:font>
          <a:latin typeface="Segoe UI"/>
          <a:ea typeface="Segoe UI"/>
          <a:cs typeface="Segoe UI"/>
        </a:font>
        <a:schemeClr val="lt1"/>
      </a:tcTxStyle>
      <a:tcStyle>
        <a:tcBdr/>
        <a:fill>
          <a:solidFill>
            <a:schemeClr val="accent1"/>
          </a:solidFill>
        </a:fill>
      </a:tcStyle>
    </a:lastCol>
    <a:firstCol>
      <a:tcTxStyle b="on" i="off">
        <a:font>
          <a:latin typeface="Segoe UI"/>
          <a:ea typeface="Segoe UI"/>
          <a:cs typeface="Segoe UI"/>
        </a:font>
        <a:schemeClr val="lt1"/>
      </a:tcTxStyle>
      <a:tcStyle>
        <a:tcBdr/>
        <a:fill>
          <a:solidFill>
            <a:schemeClr val="accent1"/>
          </a:solidFill>
        </a:fill>
      </a:tcStyle>
    </a:firstCol>
    <a:lastRow>
      <a:tcTxStyle b="on" i="off">
        <a:font>
          <a:latin typeface="Segoe UI"/>
          <a:ea typeface="Segoe UI"/>
          <a:cs typeface="Segoe U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a:ea typeface="Segoe UI"/>
          <a:cs typeface="Segoe U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97" Type="http://schemas.microsoft.com/office/2015/10/relationships/revisionInfo" Target="revisionInfo.xml"/><Relationship Id="rId7" Type="http://schemas.openxmlformats.org/officeDocument/2006/relationships/slide" Target="slides/slide5.xml"/><Relationship Id="rId92"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3.xml"/><Relationship Id="rId61" Type="http://schemas.openxmlformats.org/officeDocument/2006/relationships/font" Target="fonts/font22.fntdata"/><Relationship Id="rId95"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font" Target="fonts/font12.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font" Target="fonts/font15.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icrosoft.sharepoint.com/:p:/t/AppsandInfraandGlobalIndustryandFieldARTeam/ERP-ZWtT6v5Ot_8YKSvFFnoBY_R9rEmf5pKpuZAx1k_nOg?e=foG3dW"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cloudevents/spec/tree/v1.0"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 name="Google Shape;42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See Gartner slides </a:t>
            </a:r>
            <a:r>
              <a:rPr lang="en-US" u="sng">
                <a:solidFill>
                  <a:schemeClr val="hlink"/>
                </a:solidFill>
                <a:hlinkClick r:id="rId3"/>
              </a:rPr>
              <a:t>2021-04 App Plat Dapr &amp; Radius.pptx (sharepoint.com)</a:t>
            </a:r>
            <a:endParaRPr/>
          </a:p>
        </p:txBody>
      </p:sp>
      <p:sp>
        <p:nvSpPr>
          <p:cNvPr id="426" name="Google Shape;42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4" name="Google Shape;61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5" name="Google Shape;61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847" name="Google Shape;847;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dk1"/>
              </a:buClr>
              <a:buSzPts val="1200"/>
              <a:buFont typeface="Calibri"/>
              <a:buNone/>
            </a:pPr>
            <a:fld id="{00000000-1234-1234-1234-123412341234}" type="slidenum">
              <a:rPr lang="en-US"/>
              <a:t>8</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3a98ecaaee_0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8" name="Google Shape;598;g23a98ecaaee_0_1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endParaRPr/>
          </a:p>
        </p:txBody>
      </p:sp>
      <p:sp>
        <p:nvSpPr>
          <p:cNvPr id="599" name="Google Shape;599;g23a98ecaaee_0_1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[1/12] File icon</a:t>
            </a:r>
            <a:endParaRPr/>
          </a:p>
        </p:txBody>
      </p:sp>
      <p:sp>
        <p:nvSpPr>
          <p:cNvPr id="1319" name="Google Shape;131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8" name="Google Shape;131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[1/12] File icon</a:t>
            </a:r>
            <a:endParaRPr/>
          </a:p>
        </p:txBody>
      </p:sp>
      <p:sp>
        <p:nvSpPr>
          <p:cNvPr id="1319" name="Google Shape;131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2264486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5" name="Google Shape;1325;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1" name="Google Shape;13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3a98ecaaee_0_3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6" name="Google Shape;816;g23a98ecaaee_0_3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https://www.cncf.io/case-studies/at-bay/</a:t>
            </a:r>
            <a:endParaRPr/>
          </a:p>
        </p:txBody>
      </p:sp>
      <p:sp>
        <p:nvSpPr>
          <p:cNvPr id="1409" name="Google Shape;140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4054229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8" name="Google Shape;142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a:t>Over 10 Dapr building block APIs are available today that you can access through your apps.</a:t>
            </a:r>
          </a:p>
          <a:p>
            <a:pPr marL="0" lvl="0" indent="0" algn="l" rtl="0">
              <a:spcBef>
                <a:spcPts val="0"/>
              </a:spcBef>
              <a:spcAft>
                <a:spcPts val="0"/>
              </a:spcAft>
              <a:buNone/>
            </a:pPr>
            <a:endParaRPr lang="en-CA"/>
          </a:p>
          <a:p>
            <a:pPr marL="0" lvl="0" indent="0" algn="l" rtl="0">
              <a:spcBef>
                <a:spcPts val="0"/>
              </a:spcBef>
              <a:spcAft>
                <a:spcPts val="0"/>
              </a:spcAft>
              <a:buNone/>
            </a:pPr>
            <a:r>
              <a:rPr lang="en-CA"/>
              <a:t>APIs for everything from saving key values in a state store to using an actor model from within your apps. </a:t>
            </a:r>
            <a:r>
              <a:rPr lang="en-CA" err="1"/>
              <a:t>Im</a:t>
            </a:r>
            <a:r>
              <a:rPr lang="en-CA"/>
              <a:t> not going to go through all these building blocks today but I wanted to call out that Dapr recently added support for the Workflows API, a way to orchestrate long running stateful business processes in your application code built in with fault tolerance and pause/resuming activity capabilities</a:t>
            </a:r>
          </a:p>
          <a:p>
            <a:pPr marL="0" lvl="0" indent="0" algn="l" rtl="0">
              <a:spcBef>
                <a:spcPts val="0"/>
              </a:spcBef>
              <a:spcAft>
                <a:spcPts val="0"/>
              </a:spcAft>
              <a:buNone/>
            </a:pPr>
            <a:endParaRPr lang="en-CA"/>
          </a:p>
          <a:p>
            <a:pPr marL="0" lvl="0" indent="0" algn="l" rtl="0">
              <a:spcBef>
                <a:spcPts val="0"/>
              </a:spcBef>
              <a:spcAft>
                <a:spcPts val="0"/>
              </a:spcAft>
              <a:buNone/>
            </a:pPr>
            <a:r>
              <a:rPr lang="en-CA"/>
              <a:t>Today we are going to focus on two most popular building block </a:t>
            </a:r>
            <a:r>
              <a:rPr lang="en-CA" err="1"/>
              <a:t>apis</a:t>
            </a:r>
            <a:r>
              <a:rPr lang="en-CA"/>
              <a:t> – service invocation and publish and subscribe. </a:t>
            </a:r>
          </a:p>
          <a:p>
            <a:pPr marL="0" lvl="0" indent="0" algn="l" rtl="0">
              <a:spcBef>
                <a:spcPts val="0"/>
              </a:spcBef>
              <a:spcAft>
                <a:spcPts val="0"/>
              </a:spcAft>
              <a:buNone/>
            </a:pPr>
            <a:endParaRPr lang="en-CA"/>
          </a:p>
          <a:p>
            <a:pPr marL="0" lvl="0" indent="0" algn="l" rtl="0">
              <a:spcBef>
                <a:spcPts val="0"/>
              </a:spcBef>
              <a:spcAft>
                <a:spcPts val="0"/>
              </a:spcAft>
              <a:buNone/>
            </a:pPr>
            <a:r>
              <a:rPr lang="en-CA"/>
              <a:t>Service invocation allows your apps to perform service discovery and method innovation calls complete with encryption, resiliency, tracing, and security layered on top’</a:t>
            </a:r>
          </a:p>
          <a:p>
            <a:pPr marL="0" lvl="0" indent="0" algn="l" rtl="0">
              <a:spcBef>
                <a:spcPts val="0"/>
              </a:spcBef>
              <a:spcAft>
                <a:spcPts val="0"/>
              </a:spcAft>
              <a:buNone/>
            </a:pPr>
            <a:endParaRPr lang="en-CA"/>
          </a:p>
          <a:p>
            <a:pPr marL="0" lvl="0" indent="0" algn="l" rtl="0">
              <a:spcBef>
                <a:spcPts val="0"/>
              </a:spcBef>
              <a:spcAft>
                <a:spcPts val="0"/>
              </a:spcAft>
              <a:buNone/>
            </a:pPr>
            <a:r>
              <a:rPr lang="en-CA"/>
              <a:t>Publish and subscribe API enables event driven communication between apps and offers at least once delivery guarantee and integrates with other 15 message brokers and queues.</a:t>
            </a:r>
            <a:endParaRPr/>
          </a:p>
        </p:txBody>
      </p:sp>
      <p:sp>
        <p:nvSpPr>
          <p:cNvPr id="1429" name="Google Shape;142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9" name="Google Shape;15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0" name="Google Shape;15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Google Shape;154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9" name="Google Shape;15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CA"/>
              <a:t>So how does this work in Dapr?</a:t>
            </a:r>
          </a:p>
          <a:p>
            <a:pPr marL="0" lvl="0" indent="0" algn="l" rtl="0">
              <a:spcBef>
                <a:spcPts val="0"/>
              </a:spcBef>
              <a:spcAft>
                <a:spcPts val="0"/>
              </a:spcAft>
              <a:buNone/>
            </a:pPr>
            <a:endParaRPr lang="en-CA"/>
          </a:p>
          <a:p>
            <a:pPr marL="0" lvl="0" indent="0" algn="l" rtl="0">
              <a:spcBef>
                <a:spcPts val="0"/>
              </a:spcBef>
              <a:spcAft>
                <a:spcPts val="0"/>
              </a:spcAft>
              <a:buNone/>
            </a:pPr>
            <a:r>
              <a:rPr lang="en-CA"/>
              <a:t>Dapr has the idea of Application identities, a concept where each app has a name and permissions associated to it. </a:t>
            </a:r>
            <a:r>
              <a:rPr lang="en-US">
                <a:solidFill>
                  <a:srgbClr val="202192"/>
                </a:solidFill>
                <a:latin typeface="+mj-lt"/>
                <a:cs typeface="Calibri Light"/>
              </a:rPr>
              <a:t>Without Dapr your app needs to know the IP or domain of where the app </a:t>
            </a:r>
            <a:r>
              <a:rPr lang="en-US" err="1">
                <a:solidFill>
                  <a:srgbClr val="202192"/>
                </a:solidFill>
                <a:latin typeface="+mj-lt"/>
                <a:cs typeface="Calibri Light"/>
              </a:rPr>
              <a:t>youre</a:t>
            </a:r>
            <a:r>
              <a:rPr lang="en-US">
                <a:solidFill>
                  <a:srgbClr val="202192"/>
                </a:solidFill>
                <a:latin typeface="+mj-lt"/>
                <a:cs typeface="Calibri Light"/>
              </a:rPr>
              <a:t> trying to invoke, but with Dapr can use its app id.</a:t>
            </a:r>
          </a:p>
          <a:p>
            <a:endParaRPr lang="en-US">
              <a:solidFill>
                <a:srgbClr val="202192"/>
              </a:solidFill>
              <a:latin typeface="+mj-lt"/>
              <a:cs typeface="Calibri Light"/>
            </a:endParaRPr>
          </a:p>
          <a:p>
            <a:r>
              <a:rPr lang="en-US">
                <a:solidFill>
                  <a:srgbClr val="202192"/>
                </a:solidFill>
                <a:latin typeface="+mj-lt"/>
                <a:cs typeface="Calibri Light"/>
              </a:rPr>
              <a:t>We have 2 apps - react form and </a:t>
            </a:r>
            <a:r>
              <a:rPr lang="en-US" err="1">
                <a:solidFill>
                  <a:srgbClr val="202192"/>
                </a:solidFill>
                <a:latin typeface="+mj-lt"/>
                <a:cs typeface="Calibri Light"/>
              </a:rPr>
              <a:t>csharp</a:t>
            </a:r>
            <a:r>
              <a:rPr lang="en-US">
                <a:solidFill>
                  <a:srgbClr val="202192"/>
                </a:solidFill>
                <a:latin typeface="+mj-lt"/>
                <a:cs typeface="Calibri Light"/>
              </a:rPr>
              <a:t> svc</a:t>
            </a:r>
          </a:p>
          <a:p>
            <a:endParaRPr lang="en-US">
              <a:solidFill>
                <a:srgbClr val="202192"/>
              </a:solidFill>
              <a:latin typeface="+mj-lt"/>
              <a:cs typeface="Calibri Light"/>
            </a:endParaRPr>
          </a:p>
          <a:p>
            <a:pPr algn="l">
              <a:buFont typeface="+mj-lt"/>
              <a:buAutoNum type="arabicPeriod"/>
            </a:pPr>
            <a:r>
              <a:rPr lang="en-US" b="0" i="0">
                <a:solidFill>
                  <a:srgbClr val="222222"/>
                </a:solidFill>
                <a:effectLst/>
                <a:latin typeface="Open Sans" panose="020B0606030504020204" pitchFamily="34" charset="0"/>
              </a:rPr>
              <a:t>React Form makes an http/</a:t>
            </a:r>
            <a:r>
              <a:rPr lang="en-US" b="0" i="0" err="1">
                <a:solidFill>
                  <a:srgbClr val="222222"/>
                </a:solidFill>
                <a:effectLst/>
                <a:latin typeface="Open Sans" panose="020B0606030504020204" pitchFamily="34" charset="0"/>
              </a:rPr>
              <a:t>gRPC</a:t>
            </a:r>
            <a:r>
              <a:rPr lang="en-US" b="0" i="0">
                <a:solidFill>
                  <a:srgbClr val="222222"/>
                </a:solidFill>
                <a:effectLst/>
                <a:latin typeface="Open Sans" panose="020B0606030504020204" pitchFamily="34" charset="0"/>
              </a:rPr>
              <a:t> call meant for the </a:t>
            </a:r>
            <a:r>
              <a:rPr lang="en-US" b="0" i="0" err="1">
                <a:solidFill>
                  <a:srgbClr val="222222"/>
                </a:solidFill>
                <a:effectLst/>
                <a:latin typeface="Open Sans" panose="020B0606030504020204" pitchFamily="34" charset="0"/>
              </a:rPr>
              <a:t>Csharp</a:t>
            </a:r>
            <a:r>
              <a:rPr lang="en-US" b="0" i="0">
                <a:solidFill>
                  <a:srgbClr val="222222"/>
                </a:solidFill>
                <a:effectLst/>
                <a:latin typeface="Open Sans" panose="020B0606030504020204" pitchFamily="34" charset="0"/>
              </a:rPr>
              <a:t> service to the </a:t>
            </a:r>
            <a:r>
              <a:rPr lang="en-US" b="0" i="0" err="1">
                <a:solidFill>
                  <a:srgbClr val="222222"/>
                </a:solidFill>
                <a:effectLst/>
                <a:latin typeface="Open Sans" panose="020B0606030504020204" pitchFamily="34" charset="0"/>
              </a:rPr>
              <a:t>dapr</a:t>
            </a:r>
            <a:r>
              <a:rPr lang="en-US" b="0" i="0">
                <a:solidFill>
                  <a:srgbClr val="222222"/>
                </a:solidFill>
                <a:effectLst/>
                <a:latin typeface="Open Sans" panose="020B0606030504020204" pitchFamily="34" charset="0"/>
              </a:rPr>
              <a:t> svc invocation API with the route shown. The call goes to the local Dapr sidecar.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b="0" i="0">
                <a:solidFill>
                  <a:srgbClr val="222222"/>
                </a:solidFill>
                <a:effectLst/>
                <a:latin typeface="Open Sans" panose="020B0606030504020204" pitchFamily="34" charset="0"/>
              </a:rPr>
              <a:t>Dapr discovers </a:t>
            </a:r>
            <a:r>
              <a:rPr lang="en-US" b="0" i="0" err="1">
                <a:solidFill>
                  <a:srgbClr val="222222"/>
                </a:solidFill>
                <a:effectLst/>
                <a:latin typeface="Open Sans" panose="020B0606030504020204" pitchFamily="34" charset="0"/>
              </a:rPr>
              <a:t>Csharp</a:t>
            </a:r>
            <a:r>
              <a:rPr lang="en-US" b="0" i="0">
                <a:solidFill>
                  <a:srgbClr val="222222"/>
                </a:solidFill>
                <a:effectLst/>
                <a:latin typeface="Open Sans" panose="020B0606030504020204" pitchFamily="34" charset="0"/>
              </a:rPr>
              <a:t> services location using the </a:t>
            </a:r>
            <a:r>
              <a:rPr lang="en-US" b="0" i="0" u="none" strike="noStrike">
                <a:solidFill>
                  <a:srgbClr val="3176D9"/>
                </a:solidFill>
                <a:effectLst/>
                <a:latin typeface="Open Sans" panose="020B0606030504020204" pitchFamily="34" charset="0"/>
                <a:hlinkClick r:id="rId3"/>
              </a:rPr>
              <a:t>name resolution component</a:t>
            </a:r>
            <a:r>
              <a:rPr lang="en-US" b="0" i="0">
                <a:solidFill>
                  <a:srgbClr val="222222"/>
                </a:solidFill>
                <a:effectLst/>
                <a:latin typeface="Open Sans" panose="020B0606030504020204" pitchFamily="34" charset="0"/>
              </a:rPr>
              <a:t> installed for the given hosting platform. - </a:t>
            </a:r>
            <a:r>
              <a:rPr lang="en-US">
                <a:solidFill>
                  <a:srgbClr val="202192"/>
                </a:solidFill>
                <a:latin typeface="+mj-lt"/>
              </a:rPr>
              <a:t>(</a:t>
            </a:r>
            <a:r>
              <a:rPr lang="en-US" err="1">
                <a:solidFill>
                  <a:srgbClr val="202192"/>
                </a:solidFill>
                <a:latin typeface="+mj-lt"/>
              </a:rPr>
              <a:t>mDNS</a:t>
            </a:r>
            <a:r>
              <a:rPr lang="en-US">
                <a:solidFill>
                  <a:srgbClr val="202192"/>
                </a:solidFill>
                <a:latin typeface="+mj-lt"/>
              </a:rPr>
              <a:t>, Kubernetes DNS, </a:t>
            </a:r>
            <a:r>
              <a:rPr lang="en-US" err="1">
                <a:solidFill>
                  <a:srgbClr val="202192"/>
                </a:solidFill>
                <a:latin typeface="+mj-lt"/>
              </a:rPr>
              <a:t>Hashicorp</a:t>
            </a:r>
            <a:r>
              <a:rPr lang="en-US">
                <a:solidFill>
                  <a:srgbClr val="202192"/>
                </a:solidFill>
                <a:latin typeface="+mj-lt"/>
              </a:rPr>
              <a:t> Consul)</a:t>
            </a:r>
          </a:p>
          <a:p>
            <a:pPr algn="l">
              <a:buFont typeface="+mj-lt"/>
              <a:buAutoNum type="arabicPeriod"/>
            </a:pPr>
            <a:r>
              <a:rPr lang="en-US" b="0" i="0">
                <a:solidFill>
                  <a:srgbClr val="222222"/>
                </a:solidFill>
                <a:effectLst/>
                <a:latin typeface="Open Sans" panose="020B0606030504020204" pitchFamily="34" charset="0"/>
              </a:rPr>
              <a:t>Dapr forwards the message to </a:t>
            </a:r>
            <a:r>
              <a:rPr lang="en-US" b="0" i="0" err="1">
                <a:solidFill>
                  <a:srgbClr val="222222"/>
                </a:solidFill>
                <a:effectLst/>
                <a:latin typeface="Open Sans" panose="020B0606030504020204" pitchFamily="34" charset="0"/>
              </a:rPr>
              <a:t>Csharp</a:t>
            </a:r>
            <a:r>
              <a:rPr lang="en-US" b="0" i="0">
                <a:solidFill>
                  <a:srgbClr val="222222"/>
                </a:solidFill>
                <a:effectLst/>
                <a:latin typeface="Open Sans" panose="020B0606030504020204" pitchFamily="34" charset="0"/>
              </a:rPr>
              <a:t> services Dapr sidecar</a:t>
            </a:r>
          </a:p>
          <a:p>
            <a:pPr marL="742950" lvl="1" indent="-285750" algn="l">
              <a:buFont typeface="+mj-lt"/>
              <a:buAutoNum type="arabicPeriod"/>
            </a:pPr>
            <a:r>
              <a:rPr lang="en-US" b="0" i="0">
                <a:solidFill>
                  <a:srgbClr val="222222"/>
                </a:solidFill>
                <a:effectLst/>
                <a:latin typeface="Open Sans" panose="020B0606030504020204" pitchFamily="34" charset="0"/>
              </a:rPr>
              <a:t>Note: All calls between Dapr sidecars go over </a:t>
            </a:r>
            <a:r>
              <a:rPr lang="en-US" b="0" i="0" err="1">
                <a:solidFill>
                  <a:srgbClr val="222222"/>
                </a:solidFill>
                <a:effectLst/>
                <a:latin typeface="Open Sans" panose="020B0606030504020204" pitchFamily="34" charset="0"/>
              </a:rPr>
              <a:t>gRPC</a:t>
            </a:r>
            <a:r>
              <a:rPr lang="en-US" b="0" i="0">
                <a:solidFill>
                  <a:srgbClr val="222222"/>
                </a:solidFill>
                <a:effectLst/>
                <a:latin typeface="Open Sans" panose="020B0606030504020204" pitchFamily="34" charset="0"/>
              </a:rPr>
              <a:t> for performance. Only calls between services and Dapr sidecars are either HTTP or </a:t>
            </a:r>
            <a:r>
              <a:rPr lang="en-US" b="0" i="0" err="1">
                <a:solidFill>
                  <a:srgbClr val="222222"/>
                </a:solidFill>
                <a:effectLst/>
                <a:latin typeface="Open Sans" panose="020B0606030504020204" pitchFamily="34" charset="0"/>
              </a:rPr>
              <a:t>gRPC</a:t>
            </a:r>
            <a:endParaRPr lang="en-US" b="0" i="0">
              <a:solidFill>
                <a:srgbClr val="222222"/>
              </a:solidFill>
              <a:effectLst/>
              <a:latin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US" b="0" i="0">
                <a:solidFill>
                  <a:srgbClr val="202192"/>
                </a:solidFill>
                <a:effectLst/>
                <a:latin typeface="+mj-lt"/>
              </a:rPr>
              <a:t>This is all captured with </a:t>
            </a:r>
            <a:r>
              <a:rPr lang="en-US" b="0" i="0" err="1">
                <a:solidFill>
                  <a:srgbClr val="202192"/>
                </a:solidFill>
                <a:effectLst/>
                <a:latin typeface="+mj-lt"/>
              </a:rPr>
              <a:t>dapr</a:t>
            </a:r>
            <a:r>
              <a:rPr lang="en-US" b="0" i="0">
                <a:solidFill>
                  <a:srgbClr val="202192"/>
                </a:solidFill>
                <a:effectLst/>
                <a:latin typeface="+mj-lt"/>
              </a:rPr>
              <a:t> traces logs and metrics in open telemetry format - can be sent to whatever monitoring backend</a:t>
            </a:r>
            <a:endParaRPr lang="en-US" b="0" i="0">
              <a:solidFill>
                <a:srgbClr val="222222"/>
              </a:solidFill>
              <a:effectLst/>
              <a:latin typeface="Open Sans" panose="020B0606030504020204" pitchFamily="34" charset="0"/>
            </a:endParaRPr>
          </a:p>
          <a:p>
            <a:pPr marL="285750" lvl="0" indent="-285750" algn="l">
              <a:buFont typeface="+mj-lt"/>
              <a:buAutoNum type="arabicPeriod"/>
            </a:pPr>
            <a:endParaRPr lang="en-US" b="0" i="0">
              <a:solidFill>
                <a:srgbClr val="222222"/>
              </a:solidFill>
              <a:effectLst/>
              <a:latin typeface="Open Sans" panose="020B0606030504020204" pitchFamily="34" charset="0"/>
            </a:endParaRPr>
          </a:p>
          <a:p>
            <a:pPr algn="l">
              <a:buFont typeface="+mj-lt"/>
              <a:buAutoNum type="arabicPeriod"/>
            </a:pPr>
            <a:r>
              <a:rPr lang="en-US" b="0" i="0" err="1">
                <a:solidFill>
                  <a:srgbClr val="222222"/>
                </a:solidFill>
                <a:effectLst/>
                <a:latin typeface="Open Sans" panose="020B0606030504020204" pitchFamily="34" charset="0"/>
              </a:rPr>
              <a:t>Csharps</a:t>
            </a:r>
            <a:r>
              <a:rPr lang="en-US" b="0" i="0">
                <a:solidFill>
                  <a:srgbClr val="222222"/>
                </a:solidFill>
                <a:effectLst/>
                <a:latin typeface="Open Sans" panose="020B0606030504020204" pitchFamily="34" charset="0"/>
              </a:rPr>
              <a:t> services Dapr sidecar forwards the request to the specified endpoint (or method) on </a:t>
            </a:r>
            <a:r>
              <a:rPr lang="en-US" b="0" i="0" err="1">
                <a:solidFill>
                  <a:srgbClr val="222222"/>
                </a:solidFill>
                <a:effectLst/>
                <a:latin typeface="Open Sans" panose="020B0606030504020204" pitchFamily="34" charset="0"/>
              </a:rPr>
              <a:t>Csharp</a:t>
            </a:r>
            <a:r>
              <a:rPr lang="en-US" b="0" i="0">
                <a:solidFill>
                  <a:srgbClr val="222222"/>
                </a:solidFill>
                <a:effectLst/>
                <a:latin typeface="Open Sans" panose="020B0606030504020204" pitchFamily="34" charset="0"/>
              </a:rPr>
              <a:t> service – in this case method A . </a:t>
            </a:r>
            <a:r>
              <a:rPr lang="en-US" b="0" i="0" err="1">
                <a:solidFill>
                  <a:srgbClr val="222222"/>
                </a:solidFill>
                <a:effectLst/>
                <a:latin typeface="Open Sans" panose="020B0606030504020204" pitchFamily="34" charset="0"/>
              </a:rPr>
              <a:t>Csharp</a:t>
            </a:r>
            <a:r>
              <a:rPr lang="en-US" b="0" i="0">
                <a:solidFill>
                  <a:srgbClr val="222222"/>
                </a:solidFill>
                <a:effectLst/>
                <a:latin typeface="Open Sans" panose="020B0606030504020204" pitchFamily="34" charset="0"/>
              </a:rPr>
              <a:t> service then runs its business logic code in the method A.</a:t>
            </a:r>
          </a:p>
          <a:p>
            <a:pPr algn="l">
              <a:buFont typeface="+mj-lt"/>
              <a:buAutoNum type="arabicPeriod"/>
            </a:pPr>
            <a:r>
              <a:rPr lang="en-US" b="0" i="0" err="1">
                <a:solidFill>
                  <a:srgbClr val="222222"/>
                </a:solidFill>
                <a:effectLst/>
                <a:latin typeface="Open Sans" panose="020B0606030504020204" pitchFamily="34" charset="0"/>
              </a:rPr>
              <a:t>Csharp</a:t>
            </a:r>
            <a:r>
              <a:rPr lang="en-US" b="0" i="0">
                <a:solidFill>
                  <a:srgbClr val="222222"/>
                </a:solidFill>
                <a:effectLst/>
                <a:latin typeface="Open Sans" panose="020B0606030504020204" pitchFamily="34" charset="0"/>
              </a:rPr>
              <a:t> service sends a response to React form. The response goes to </a:t>
            </a:r>
            <a:r>
              <a:rPr lang="en-US" b="0" i="0" err="1">
                <a:solidFill>
                  <a:srgbClr val="222222"/>
                </a:solidFill>
                <a:effectLst/>
                <a:latin typeface="Open Sans" panose="020B0606030504020204" pitchFamily="34" charset="0"/>
              </a:rPr>
              <a:t>Csharp</a:t>
            </a:r>
            <a:r>
              <a:rPr lang="en-US" b="0" i="0">
                <a:solidFill>
                  <a:srgbClr val="222222"/>
                </a:solidFill>
                <a:effectLst/>
                <a:latin typeface="Open Sans" panose="020B0606030504020204" pitchFamily="34" charset="0"/>
              </a:rPr>
              <a:t> services sidecar.</a:t>
            </a:r>
          </a:p>
          <a:p>
            <a:pPr algn="l">
              <a:buFont typeface="+mj-lt"/>
              <a:buAutoNum type="arabicPeriod"/>
            </a:pPr>
            <a:r>
              <a:rPr lang="en-US" b="0" i="0">
                <a:solidFill>
                  <a:srgbClr val="222222"/>
                </a:solidFill>
                <a:effectLst/>
                <a:latin typeface="Open Sans" panose="020B0606030504020204" pitchFamily="34" charset="0"/>
              </a:rPr>
              <a:t>Dapr forwards the response to React forms Dapr sidecar.</a:t>
            </a:r>
          </a:p>
          <a:p>
            <a:pPr algn="l">
              <a:buFont typeface="+mj-lt"/>
              <a:buAutoNum type="arabicPeriod"/>
            </a:pPr>
            <a:r>
              <a:rPr lang="en-US" b="0" i="0">
                <a:solidFill>
                  <a:srgbClr val="222222"/>
                </a:solidFill>
                <a:effectLst/>
                <a:latin typeface="Open Sans" panose="020B0606030504020204" pitchFamily="34" charset="0"/>
              </a:rPr>
              <a:t>React form receives the response.</a:t>
            </a:r>
          </a:p>
          <a:p>
            <a:endParaRPr lang="en-US">
              <a:solidFill>
                <a:srgbClr val="202192"/>
              </a:solidFill>
              <a:latin typeface="+mj-lt"/>
              <a:cs typeface="Calibri Light"/>
            </a:endParaRPr>
          </a:p>
          <a:p>
            <a:pPr marL="0" lvl="0" indent="0" algn="l" rtl="0">
              <a:spcBef>
                <a:spcPts val="0"/>
              </a:spcBef>
              <a:spcAft>
                <a:spcPts val="0"/>
              </a:spcAft>
              <a:buNone/>
            </a:pPr>
            <a:endParaRPr/>
          </a:p>
        </p:txBody>
      </p:sp>
      <p:sp>
        <p:nvSpPr>
          <p:cNvPr id="1550" name="Google Shape;1550;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2780656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7"/>
        <p:cNvGrpSpPr/>
        <p:nvPr/>
      </p:nvGrpSpPr>
      <p:grpSpPr>
        <a:xfrm>
          <a:off x="0" y="0"/>
          <a:ext cx="0" cy="0"/>
          <a:chOff x="0" y="0"/>
          <a:chExt cx="0" cy="0"/>
        </a:xfrm>
      </p:grpSpPr>
      <p:sp>
        <p:nvSpPr>
          <p:cNvPr id="2338" name="Google Shape;2338;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a:t>Built in resiliency with  service invocation</a:t>
            </a:r>
          </a:p>
          <a:p>
            <a:pPr marL="0" lvl="0" indent="0" algn="l" rtl="0">
              <a:spcBef>
                <a:spcPts val="0"/>
              </a:spcBef>
              <a:spcAft>
                <a:spcPts val="0"/>
              </a:spcAft>
              <a:buNone/>
            </a:pPr>
            <a:endParaRPr lang="en-CA"/>
          </a:p>
          <a:p>
            <a:pPr marL="0" lvl="0" indent="0" algn="l" rtl="0">
              <a:spcBef>
                <a:spcPts val="0"/>
              </a:spcBef>
              <a:spcAft>
                <a:spcPts val="0"/>
              </a:spcAft>
              <a:buNone/>
            </a:pPr>
            <a:r>
              <a:rPr lang="en-CA"/>
              <a:t>- By default, if the service that is being called fails to respond to the calling service, the calling services </a:t>
            </a:r>
            <a:r>
              <a:rPr lang="en-CA" err="1"/>
              <a:t>dapr</a:t>
            </a:r>
            <a:r>
              <a:rPr lang="en-CA"/>
              <a:t> sidecar will retry three times with a backoff interval of 1 second</a:t>
            </a:r>
          </a:p>
          <a:p>
            <a:pPr marL="0" lvl="0" indent="0" algn="l" rtl="0">
              <a:spcBef>
                <a:spcPts val="0"/>
              </a:spcBef>
              <a:spcAft>
                <a:spcPts val="0"/>
              </a:spcAft>
              <a:buNone/>
            </a:pPr>
            <a:endParaRPr lang="en-CA"/>
          </a:p>
          <a:p>
            <a:pPr marL="0" lvl="0" indent="0" algn="l" rtl="0">
              <a:spcBef>
                <a:spcPts val="0"/>
              </a:spcBef>
              <a:spcAft>
                <a:spcPts val="0"/>
              </a:spcAft>
              <a:buNone/>
            </a:pPr>
            <a:r>
              <a:rPr lang="en-CA"/>
              <a:t>- Now this is just the default resiliency policy in </a:t>
            </a:r>
            <a:r>
              <a:rPr lang="en-CA" err="1"/>
              <a:t>dapr</a:t>
            </a:r>
            <a:r>
              <a:rPr lang="en-CA"/>
              <a:t> svc invocation however you can describe alternative policies </a:t>
            </a:r>
            <a:r>
              <a:rPr lang="en-CA" err="1"/>
              <a:t>usingDapr</a:t>
            </a:r>
            <a:r>
              <a:rPr lang="en-CA"/>
              <a:t> resiliency </a:t>
            </a:r>
            <a:r>
              <a:rPr lang="en-CA" err="1"/>
              <a:t>confirugation</a:t>
            </a:r>
            <a:r>
              <a:rPr lang="en-CA"/>
              <a:t> files and </a:t>
            </a:r>
            <a:r>
              <a:rPr lang="en-CA" err="1"/>
              <a:t>specifiy</a:t>
            </a:r>
            <a:r>
              <a:rPr lang="en-CA"/>
              <a:t> retries, circuit breakers and timeouts to the specific service calls.</a:t>
            </a:r>
            <a:endParaRPr/>
          </a:p>
        </p:txBody>
      </p:sp>
      <p:sp>
        <p:nvSpPr>
          <p:cNvPr id="2339" name="Google Shape;233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5" name="Google Shape;158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6" name="Google Shape;1586;p2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587" name="Google Shape;1587;p2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588" name="Google Shape;1588;p2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5/30/23 1:08 PM</a:t>
            </a:r>
            <a:endParaRPr sz="1200" b="0" i="0" u="none" strike="noStrike" cap="none">
              <a:solidFill>
                <a:srgbClr val="000000"/>
              </a:solidFill>
              <a:latin typeface="Quattrocento Sans"/>
              <a:ea typeface="Quattrocento Sans"/>
              <a:cs typeface="Quattrocento Sans"/>
              <a:sym typeface="Quattrocento Sans"/>
            </a:endParaRPr>
          </a:p>
        </p:txBody>
      </p:sp>
      <p:sp>
        <p:nvSpPr>
          <p:cNvPr id="1589" name="Google Shape;158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20</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9"/>
        <p:cNvGrpSpPr/>
        <p:nvPr/>
      </p:nvGrpSpPr>
      <p:grpSpPr>
        <a:xfrm>
          <a:off x="0" y="0"/>
          <a:ext cx="0" cy="0"/>
          <a:chOff x="0" y="0"/>
          <a:chExt cx="0" cy="0"/>
        </a:xfrm>
      </p:grpSpPr>
      <p:sp>
        <p:nvSpPr>
          <p:cNvPr id="1750" name="Google Shape;1750;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1" name="Google Shape;1751;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CA" b="0" i="0">
                <a:solidFill>
                  <a:srgbClr val="222222"/>
                </a:solidFill>
                <a:latin typeface="Open Sans"/>
                <a:ea typeface="Open Sans"/>
                <a:cs typeface="Open Sans"/>
                <a:sym typeface="Open Sans"/>
              </a:rPr>
              <a:t>How does this work:</a:t>
            </a:r>
          </a:p>
          <a:p>
            <a:pPr marL="0" lvl="0" indent="0" algn="l" rtl="0">
              <a:lnSpc>
                <a:spcPct val="100000"/>
              </a:lnSpc>
              <a:spcBef>
                <a:spcPts val="0"/>
              </a:spcBef>
              <a:spcAft>
                <a:spcPts val="0"/>
              </a:spcAft>
              <a:buSzPts val="1400"/>
              <a:buNone/>
            </a:pPr>
            <a:endParaRPr lang="en-CA" b="0" i="0">
              <a:solidFill>
                <a:srgbClr val="22222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CA" b="0" i="0">
                <a:solidFill>
                  <a:srgbClr val="222222"/>
                </a:solidFill>
                <a:latin typeface="Open Sans"/>
                <a:ea typeface="Open Sans"/>
                <a:cs typeface="Open Sans"/>
                <a:sym typeface="Open Sans"/>
              </a:rPr>
              <a:t>3 apps, one publisher and 2 subscribers that we want to communicate via events.</a:t>
            </a:r>
          </a:p>
          <a:p>
            <a:pPr marL="0" lvl="0" indent="0" algn="l" rtl="0">
              <a:lnSpc>
                <a:spcPct val="100000"/>
              </a:lnSpc>
              <a:spcBef>
                <a:spcPts val="0"/>
              </a:spcBef>
              <a:spcAft>
                <a:spcPts val="0"/>
              </a:spcAft>
              <a:buSzPts val="1400"/>
              <a:buNone/>
            </a:pPr>
            <a:endParaRPr lang="en-CA"/>
          </a:p>
          <a:p>
            <a:pPr marL="0" marR="0" lvl="0" indent="0" algn="l" defTabSz="914400" rtl="0" eaLnBrk="1" fontAlgn="auto" latinLnBrk="0" hangingPunct="1">
              <a:lnSpc>
                <a:spcPct val="100000"/>
              </a:lnSpc>
              <a:spcBef>
                <a:spcPts val="0"/>
              </a:spcBef>
              <a:spcAft>
                <a:spcPts val="0"/>
              </a:spcAft>
              <a:buClr>
                <a:srgbClr val="222222"/>
              </a:buClr>
              <a:buSzPts val="1200"/>
              <a:buFont typeface="Calibri"/>
              <a:buAutoNum type="arabicPeriod"/>
              <a:tabLst/>
              <a:defRPr/>
            </a:pPr>
            <a:r>
              <a:rPr lang="en-CA" b="0" i="0">
                <a:solidFill>
                  <a:srgbClr val="222222"/>
                </a:solidFill>
                <a:latin typeface="Open Sans"/>
                <a:ea typeface="Open Sans"/>
                <a:cs typeface="Open Sans"/>
                <a:sym typeface="Open Sans"/>
              </a:rPr>
              <a:t>The React form app make a </a:t>
            </a:r>
            <a:r>
              <a:rPr lang="en-CA" b="0" i="0" err="1">
                <a:solidFill>
                  <a:srgbClr val="222222"/>
                </a:solidFill>
                <a:latin typeface="Open Sans"/>
                <a:ea typeface="Open Sans"/>
                <a:cs typeface="Open Sans"/>
                <a:sym typeface="Open Sans"/>
              </a:rPr>
              <a:t>gRPC</a:t>
            </a:r>
            <a:r>
              <a:rPr lang="en-CA" b="0" i="0">
                <a:solidFill>
                  <a:srgbClr val="222222"/>
                </a:solidFill>
                <a:latin typeface="Open Sans"/>
                <a:ea typeface="Open Sans"/>
                <a:cs typeface="Open Sans"/>
                <a:sym typeface="Open Sans"/>
              </a:rPr>
              <a:t> or HTTP call to the Dapr pub/sub API using a route like the one here. In the route you actually specify the topic and the name of the message broker you want to publish the message on. In this case we are publishing on the “</a:t>
            </a:r>
            <a:r>
              <a:rPr lang="en-CA" b="0" i="0" err="1">
                <a:solidFill>
                  <a:srgbClr val="222222"/>
                </a:solidFill>
                <a:latin typeface="Open Sans"/>
                <a:ea typeface="Open Sans"/>
                <a:cs typeface="Open Sans"/>
                <a:sym typeface="Open Sans"/>
              </a:rPr>
              <a:t>pubsub</a:t>
            </a:r>
            <a:r>
              <a:rPr lang="en-CA" b="0" i="0">
                <a:solidFill>
                  <a:srgbClr val="222222"/>
                </a:solidFill>
                <a:latin typeface="Open Sans"/>
                <a:ea typeface="Open Sans"/>
                <a:cs typeface="Open Sans"/>
                <a:sym typeface="Open Sans"/>
              </a:rPr>
              <a:t>” broker on the ”A” topic</a:t>
            </a:r>
          </a:p>
          <a:p>
            <a:pPr marL="0" marR="0" lvl="0" indent="0" algn="l" defTabSz="914400" rtl="0" eaLnBrk="1" fontAlgn="auto" latinLnBrk="0" hangingPunct="1">
              <a:lnSpc>
                <a:spcPct val="100000"/>
              </a:lnSpc>
              <a:spcBef>
                <a:spcPts val="0"/>
              </a:spcBef>
              <a:spcAft>
                <a:spcPts val="0"/>
              </a:spcAft>
              <a:buClr>
                <a:srgbClr val="222222"/>
              </a:buClr>
              <a:buSzPts val="1200"/>
              <a:buFont typeface="Calibri"/>
              <a:buAutoNum type="arabicPeriod"/>
              <a:tabLst/>
              <a:defRPr/>
            </a:pPr>
            <a:endParaRPr lang="en-CA"/>
          </a:p>
          <a:p>
            <a:pPr marL="0" lvl="0" indent="0" algn="l" rtl="0">
              <a:lnSpc>
                <a:spcPct val="100000"/>
              </a:lnSpc>
              <a:spcBef>
                <a:spcPts val="0"/>
              </a:spcBef>
              <a:spcAft>
                <a:spcPts val="0"/>
              </a:spcAft>
              <a:buClr>
                <a:srgbClr val="222222"/>
              </a:buClr>
              <a:buSzPts val="1200"/>
              <a:buFont typeface="Calibri"/>
              <a:buAutoNum type="arabicPeriod"/>
            </a:pPr>
            <a:r>
              <a:rPr lang="en-CA" b="0" i="0">
                <a:solidFill>
                  <a:srgbClr val="222222"/>
                </a:solidFill>
                <a:latin typeface="Open Sans"/>
                <a:ea typeface="Open Sans"/>
                <a:cs typeface="Open Sans"/>
                <a:sym typeface="Open Sans"/>
              </a:rPr>
              <a:t>The Dapr pub/sub API makes calls into the Dapr pub/sub component that abstracts the message broker of your choice (in this case were using </a:t>
            </a:r>
            <a:r>
              <a:rPr lang="en-CA" b="0" i="0" err="1">
                <a:solidFill>
                  <a:srgbClr val="222222"/>
                </a:solidFill>
                <a:latin typeface="Open Sans"/>
                <a:ea typeface="Open Sans"/>
                <a:cs typeface="Open Sans"/>
                <a:sym typeface="Open Sans"/>
              </a:rPr>
              <a:t>redis</a:t>
            </a:r>
            <a:r>
              <a:rPr lang="en-CA" b="0" i="0">
                <a:solidFill>
                  <a:srgbClr val="222222"/>
                </a:solidFill>
                <a:latin typeface="Open Sans"/>
                <a:ea typeface="Open Sans"/>
                <a:cs typeface="Open Sans"/>
                <a:sym typeface="Open Sans"/>
              </a:rPr>
              <a:t>) </a:t>
            </a:r>
          </a:p>
          <a:p>
            <a:pPr marL="0" lvl="0" indent="0" algn="l" rtl="0">
              <a:lnSpc>
                <a:spcPct val="100000"/>
              </a:lnSpc>
              <a:spcBef>
                <a:spcPts val="0"/>
              </a:spcBef>
              <a:spcAft>
                <a:spcPts val="0"/>
              </a:spcAft>
              <a:buClr>
                <a:srgbClr val="222222"/>
              </a:buClr>
              <a:buSzPts val="1200"/>
              <a:buFont typeface="Calibri"/>
              <a:buAutoNum type="arabicPeriod"/>
            </a:pPr>
            <a:endParaRPr lang="en-CA" b="0" i="0">
              <a:solidFill>
                <a:srgbClr val="222222"/>
              </a:solidFill>
              <a:latin typeface="Open Sans"/>
              <a:ea typeface="Open Sans"/>
              <a:cs typeface="Open Sans"/>
              <a:sym typeface="Open Sans"/>
            </a:endParaRPr>
          </a:p>
          <a:p>
            <a:pPr marL="0" lvl="0" indent="0" algn="l" rtl="0">
              <a:lnSpc>
                <a:spcPct val="100000"/>
              </a:lnSpc>
              <a:spcBef>
                <a:spcPts val="0"/>
              </a:spcBef>
              <a:spcAft>
                <a:spcPts val="0"/>
              </a:spcAft>
              <a:buClr>
                <a:srgbClr val="222222"/>
              </a:buClr>
              <a:buSzPts val="1200"/>
              <a:buFont typeface="Calibri"/>
              <a:buAutoNum type="arabicPeriod"/>
            </a:pPr>
            <a:r>
              <a:rPr lang="en-CA" b="0" i="0">
                <a:solidFill>
                  <a:srgbClr val="222222"/>
                </a:solidFill>
                <a:latin typeface="Open Sans"/>
                <a:ea typeface="Open Sans"/>
                <a:cs typeface="Open Sans"/>
                <a:sym typeface="Open Sans"/>
              </a:rPr>
              <a:t>To receive messages, Dapr subscribes to the pub/sub component on behalf of your service to a topic and delivers the messages to an endpoint on the Python subscriber and </a:t>
            </a:r>
            <a:r>
              <a:rPr lang="en-CA" b="0" i="0" err="1">
                <a:solidFill>
                  <a:srgbClr val="222222"/>
                </a:solidFill>
                <a:latin typeface="Open Sans"/>
                <a:ea typeface="Open Sans"/>
                <a:cs typeface="Open Sans"/>
                <a:sym typeface="Open Sans"/>
              </a:rPr>
              <a:t>Csharp</a:t>
            </a:r>
            <a:r>
              <a:rPr lang="en-CA" b="0" i="0">
                <a:solidFill>
                  <a:srgbClr val="222222"/>
                </a:solidFill>
                <a:latin typeface="Open Sans"/>
                <a:ea typeface="Open Sans"/>
                <a:cs typeface="Open Sans"/>
                <a:sym typeface="Open Sans"/>
              </a:rPr>
              <a:t> subscriber services. In this case running the business logic in the method A</a:t>
            </a:r>
          </a:p>
          <a:p>
            <a:pPr marL="0" lvl="0" indent="0" algn="l" rtl="0">
              <a:lnSpc>
                <a:spcPct val="100000"/>
              </a:lnSpc>
              <a:spcBef>
                <a:spcPts val="0"/>
              </a:spcBef>
              <a:spcAft>
                <a:spcPts val="0"/>
              </a:spcAft>
              <a:buClr>
                <a:srgbClr val="222222"/>
              </a:buClr>
              <a:buSzPts val="1200"/>
              <a:buFont typeface="Calibri"/>
              <a:buAutoNum type="arabicPeriod"/>
            </a:pPr>
            <a:endParaRPr lang="en-CA" b="0" i="0">
              <a:solidFill>
                <a:srgbClr val="22222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r>
              <a:rPr lang="en-CA" b="0" i="0">
                <a:solidFill>
                  <a:srgbClr val="222222"/>
                </a:solidFill>
                <a:latin typeface="Open Sans"/>
                <a:ea typeface="Open Sans"/>
                <a:cs typeface="Open Sans"/>
                <a:sym typeface="Open Sans"/>
              </a:rPr>
              <a:t>Since Dapr runs as a sidecar, the call is over localhost only, adding sub milliseconds of latency</a:t>
            </a:r>
          </a:p>
          <a:p>
            <a:pPr marL="0" marR="0" lvl="0" indent="0" algn="l" rtl="0">
              <a:lnSpc>
                <a:spcPct val="100000"/>
              </a:lnSpc>
              <a:spcBef>
                <a:spcPts val="0"/>
              </a:spcBef>
              <a:spcAft>
                <a:spcPts val="0"/>
              </a:spcAft>
              <a:buClr>
                <a:schemeClr val="dk1"/>
              </a:buClr>
              <a:buSzPts val="1200"/>
              <a:buFont typeface="Calibri"/>
              <a:buNone/>
            </a:pPr>
            <a:endParaRPr lang="en-CA" b="0" i="0">
              <a:solidFill>
                <a:srgbClr val="222222"/>
              </a:solidFill>
              <a:latin typeface="Open Sans"/>
              <a:ea typeface="Open Sans"/>
              <a:cs typeface="Open Sans"/>
              <a:sym typeface="Open Sans"/>
            </a:endParaRPr>
          </a:p>
          <a:p>
            <a:pPr marL="0" marR="0" lvl="0" indent="0" algn="l" rtl="0">
              <a:lnSpc>
                <a:spcPct val="100000"/>
              </a:lnSpc>
              <a:spcBef>
                <a:spcPts val="0"/>
              </a:spcBef>
              <a:spcAft>
                <a:spcPts val="0"/>
              </a:spcAft>
              <a:buClr>
                <a:schemeClr val="dk1"/>
              </a:buClr>
              <a:buSzPts val="1200"/>
              <a:buFont typeface="Calibri"/>
              <a:buNone/>
            </a:pPr>
            <a:r>
              <a:rPr lang="en-CA" b="0" i="0">
                <a:solidFill>
                  <a:srgbClr val="222222"/>
                </a:solidFill>
                <a:latin typeface="Open Sans"/>
                <a:ea typeface="Open Sans"/>
                <a:cs typeface="Open Sans"/>
                <a:sym typeface="Open Sans"/>
              </a:rPr>
              <a:t>Dapr guarantees At-Least-Once semantics for this endpoint to every subscribing service meaning that in this case both </a:t>
            </a:r>
            <a:r>
              <a:rPr lang="en-CA" b="0" i="0" err="1">
                <a:solidFill>
                  <a:srgbClr val="222222"/>
                </a:solidFill>
                <a:latin typeface="Open Sans"/>
                <a:ea typeface="Open Sans"/>
                <a:cs typeface="Open Sans"/>
                <a:sym typeface="Open Sans"/>
              </a:rPr>
              <a:t>Csharp</a:t>
            </a:r>
            <a:r>
              <a:rPr lang="en-CA" b="0" i="0">
                <a:solidFill>
                  <a:srgbClr val="222222"/>
                </a:solidFill>
                <a:latin typeface="Open Sans"/>
                <a:ea typeface="Open Sans"/>
                <a:cs typeface="Open Sans"/>
                <a:sym typeface="Open Sans"/>
              </a:rPr>
              <a:t> and Python subscriber are guaranteed to get a copy of the message</a:t>
            </a:r>
          </a:p>
          <a:p>
            <a:pPr marL="0" marR="0" lvl="0" indent="0" algn="l" rtl="0">
              <a:lnSpc>
                <a:spcPct val="100000"/>
              </a:lnSpc>
              <a:spcBef>
                <a:spcPts val="0"/>
              </a:spcBef>
              <a:spcAft>
                <a:spcPts val="0"/>
              </a:spcAft>
              <a:buClr>
                <a:schemeClr val="dk1"/>
              </a:buClr>
              <a:buSzPts val="1200"/>
              <a:buFont typeface="Calibri"/>
              <a:buNone/>
            </a:pPr>
            <a:endParaRPr lang="en-CA" b="0" i="0">
              <a:solidFill>
                <a:srgbClr val="222222"/>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CA" b="0" i="0">
                <a:solidFill>
                  <a:srgbClr val="222222"/>
                </a:solidFill>
                <a:latin typeface="Open Sans"/>
                <a:ea typeface="Open Sans"/>
                <a:cs typeface="Open Sans"/>
                <a:sym typeface="Open Sans"/>
              </a:rPr>
              <a:t>Dapr uses the </a:t>
            </a:r>
            <a:r>
              <a:rPr lang="en-CA" b="0" i="0" u="sng" strike="noStrike">
                <a:solidFill>
                  <a:srgbClr val="3176D9"/>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CloudEvents 1.0 specification</a:t>
            </a:r>
            <a:r>
              <a:rPr lang="en-CA" b="0" i="0">
                <a:solidFill>
                  <a:srgbClr val="222222"/>
                </a:solidFill>
                <a:latin typeface="Open Sans"/>
                <a:ea typeface="Open Sans"/>
                <a:cs typeface="Open Sans"/>
                <a:sym typeface="Open Sans"/>
              </a:rPr>
              <a:t> to adhere to a standard open source message format and too add tracing headers. Dapr automatically wraps events in a </a:t>
            </a:r>
            <a:r>
              <a:rPr lang="en-CA" b="0" i="0" err="1">
                <a:solidFill>
                  <a:srgbClr val="222222"/>
                </a:solidFill>
                <a:latin typeface="Open Sans"/>
                <a:ea typeface="Open Sans"/>
                <a:cs typeface="Open Sans"/>
                <a:sym typeface="Open Sans"/>
              </a:rPr>
              <a:t>CloudEvents</a:t>
            </a:r>
            <a:r>
              <a:rPr lang="en-CA" b="0" i="0">
                <a:solidFill>
                  <a:srgbClr val="222222"/>
                </a:solidFill>
                <a:latin typeface="Open Sans"/>
                <a:ea typeface="Open Sans"/>
                <a:cs typeface="Open Sans"/>
                <a:sym typeface="Open Sans"/>
              </a:rPr>
              <a:t> but they can be disabled for integration with legacy systems</a:t>
            </a:r>
          </a:p>
          <a:p>
            <a:pPr marL="0" lvl="0" indent="0" algn="l" rtl="0">
              <a:lnSpc>
                <a:spcPct val="100000"/>
              </a:lnSpc>
              <a:spcBef>
                <a:spcPts val="0"/>
              </a:spcBef>
              <a:spcAft>
                <a:spcPts val="0"/>
              </a:spcAft>
              <a:buSzPts val="1400"/>
              <a:buNone/>
            </a:pPr>
            <a:endParaRPr lang="en-CA"/>
          </a:p>
          <a:p>
            <a:endParaRPr lang="en-US"/>
          </a:p>
          <a:p>
            <a:pPr marL="0" lvl="0" indent="0" algn="l" rtl="0">
              <a:spcBef>
                <a:spcPts val="0"/>
              </a:spcBef>
              <a:spcAft>
                <a:spcPts val="0"/>
              </a:spcAft>
              <a:buNone/>
            </a:pPr>
            <a:endParaRPr/>
          </a:p>
        </p:txBody>
      </p:sp>
      <p:sp>
        <p:nvSpPr>
          <p:cNvPr id="1752" name="Google Shape;1752;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7" name="Google Shape;1797;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222222"/>
                </a:solidFill>
                <a:latin typeface="Open Sans"/>
                <a:ea typeface="Open Sans"/>
                <a:cs typeface="Open Sans"/>
                <a:sym typeface="Open Sans"/>
              </a:rPr>
              <a:t>The specific message broker used by your service is pluggable and configured as a Dapr pub/sub component  file at runtime</a:t>
            </a:r>
            <a:endParaRPr lang="en-US"/>
          </a:p>
          <a:p>
            <a:pPr marL="0" lvl="0" indent="0" algn="l" rtl="0">
              <a:lnSpc>
                <a:spcPct val="100000"/>
              </a:lnSpc>
              <a:spcBef>
                <a:spcPts val="0"/>
              </a:spcBef>
              <a:spcAft>
                <a:spcPts val="0"/>
              </a:spcAft>
              <a:buSzPts val="1400"/>
              <a:buNone/>
            </a:pPr>
            <a:endParaRPr lang="en-US" b="0" i="0">
              <a:solidFill>
                <a:srgbClr val="222222"/>
              </a:solidFill>
              <a:latin typeface="Open Sans"/>
              <a:ea typeface="Open Sans"/>
              <a:cs typeface="Open Sans"/>
              <a:sym typeface="Open Sans"/>
            </a:endParaRPr>
          </a:p>
          <a:p>
            <a:pPr marL="0" marR="0" lvl="0" indent="0" algn="l" rtl="0">
              <a:lnSpc>
                <a:spcPct val="100000"/>
              </a:lnSpc>
              <a:spcBef>
                <a:spcPts val="0"/>
              </a:spcBef>
              <a:spcAft>
                <a:spcPts val="0"/>
              </a:spcAft>
              <a:buClr>
                <a:srgbClr val="222222"/>
              </a:buClr>
              <a:buSzPts val="1200"/>
              <a:buFont typeface="Open Sans"/>
              <a:buNone/>
            </a:pPr>
            <a:r>
              <a:rPr lang="en-US" sz="1200">
                <a:solidFill>
                  <a:srgbClr val="222222"/>
                </a:solidFill>
                <a:latin typeface="Open Sans"/>
                <a:ea typeface="Open Sans"/>
                <a:cs typeface="Open Sans"/>
                <a:sym typeface="Open Sans"/>
              </a:rPr>
              <a:t>Integration with 18 message brokers and queues. Open-source components written including integration </a:t>
            </a:r>
            <a:r>
              <a:rPr lang="en-US" sz="1200" err="1">
                <a:solidFill>
                  <a:srgbClr val="222222"/>
                </a:solidFill>
                <a:latin typeface="Open Sans"/>
                <a:ea typeface="Open Sans"/>
                <a:cs typeface="Open Sans"/>
                <a:sym typeface="Open Sans"/>
              </a:rPr>
              <a:t>redis</a:t>
            </a:r>
            <a:r>
              <a:rPr lang="en-US" sz="1200">
                <a:solidFill>
                  <a:srgbClr val="222222"/>
                </a:solidFill>
                <a:latin typeface="Open Sans"/>
                <a:ea typeface="Open Sans"/>
                <a:cs typeface="Open Sans"/>
                <a:sym typeface="Open Sans"/>
              </a:rPr>
              <a:t>, AWS SNS and </a:t>
            </a:r>
            <a:r>
              <a:rPr lang="en-US" sz="1200" err="1">
                <a:solidFill>
                  <a:srgbClr val="222222"/>
                </a:solidFill>
                <a:latin typeface="Open Sans"/>
                <a:ea typeface="Open Sans"/>
                <a:cs typeface="Open Sans"/>
                <a:sym typeface="Open Sans"/>
              </a:rPr>
              <a:t>gcp</a:t>
            </a:r>
            <a:r>
              <a:rPr lang="en-US" sz="1200">
                <a:solidFill>
                  <a:srgbClr val="222222"/>
                </a:solidFill>
                <a:latin typeface="Open Sans"/>
                <a:ea typeface="Open Sans"/>
                <a:cs typeface="Open Sans"/>
                <a:sym typeface="Open Sans"/>
              </a:rPr>
              <a:t> </a:t>
            </a:r>
            <a:r>
              <a:rPr lang="en-US" sz="1200" err="1">
                <a:solidFill>
                  <a:srgbClr val="222222"/>
                </a:solidFill>
                <a:latin typeface="Open Sans"/>
                <a:ea typeface="Open Sans"/>
                <a:cs typeface="Open Sans"/>
                <a:sym typeface="Open Sans"/>
              </a:rPr>
              <a:t>pubsub</a:t>
            </a:r>
            <a:r>
              <a:rPr lang="en-US" sz="1200">
                <a:solidFill>
                  <a:srgbClr val="222222"/>
                </a:solidFill>
                <a:latin typeface="Open Sans"/>
                <a:ea typeface="Open Sans"/>
                <a:cs typeface="Open Sans"/>
                <a:sym typeface="Open Sans"/>
              </a:rPr>
              <a:t> among others</a:t>
            </a:r>
          </a:p>
          <a:p>
            <a:pPr marL="0" marR="0" lvl="0" indent="0" algn="l" rtl="0">
              <a:lnSpc>
                <a:spcPct val="100000"/>
              </a:lnSpc>
              <a:spcBef>
                <a:spcPts val="0"/>
              </a:spcBef>
              <a:spcAft>
                <a:spcPts val="0"/>
              </a:spcAft>
              <a:buClr>
                <a:srgbClr val="222222"/>
              </a:buClr>
              <a:buSzPts val="1200"/>
              <a:buFont typeface="Open Sans"/>
              <a:buNone/>
            </a:pPr>
            <a:endParaRPr lang="en-US" sz="1200" i="0">
              <a:solidFill>
                <a:srgbClr val="222222"/>
              </a:solidFill>
              <a:latin typeface="Open Sans"/>
              <a:ea typeface="Open Sans"/>
              <a:cs typeface="Open Sans"/>
              <a:sym typeface="Open Sans"/>
            </a:endParaRPr>
          </a:p>
          <a:p>
            <a:pPr marL="0" marR="0" lvl="0" indent="0" algn="l" defTabSz="914400" rtl="0" eaLnBrk="1" fontAlgn="auto" latinLnBrk="0" hangingPunct="1">
              <a:lnSpc>
                <a:spcPct val="100000"/>
              </a:lnSpc>
              <a:spcBef>
                <a:spcPts val="0"/>
              </a:spcBef>
              <a:spcAft>
                <a:spcPts val="0"/>
              </a:spcAft>
              <a:buClr>
                <a:srgbClr val="222222"/>
              </a:buClr>
              <a:buSzPts val="1200"/>
              <a:buFont typeface="Open Sans"/>
              <a:buNone/>
              <a:tabLst/>
              <a:defRPr/>
            </a:pPr>
            <a:r>
              <a:rPr lang="en-US" b="0" i="0">
                <a:solidFill>
                  <a:srgbClr val="222222"/>
                </a:solidFill>
                <a:latin typeface="Open Sans"/>
                <a:ea typeface="Open Sans"/>
                <a:cs typeface="Open Sans"/>
                <a:sym typeface="Open Sans"/>
              </a:rPr>
              <a:t>This provides an abstraction onto your code and means that you do not have to import the Redis  SDK into your code and call out to </a:t>
            </a:r>
            <a:r>
              <a:rPr lang="en-US" b="0" i="0" err="1">
                <a:solidFill>
                  <a:srgbClr val="222222"/>
                </a:solidFill>
                <a:latin typeface="Open Sans"/>
                <a:ea typeface="Open Sans"/>
                <a:cs typeface="Open Sans"/>
                <a:sym typeface="Open Sans"/>
              </a:rPr>
              <a:t>redis</a:t>
            </a:r>
            <a:r>
              <a:rPr lang="en-US" b="0" i="0">
                <a:solidFill>
                  <a:srgbClr val="222222"/>
                </a:solidFill>
                <a:latin typeface="Open Sans"/>
                <a:ea typeface="Open Sans"/>
                <a:cs typeface="Open Sans"/>
                <a:sym typeface="Open Sans"/>
              </a:rPr>
              <a:t> specifically but instead call out to the Dapr </a:t>
            </a:r>
            <a:r>
              <a:rPr lang="en-US" b="0" i="0" err="1">
                <a:solidFill>
                  <a:srgbClr val="222222"/>
                </a:solidFill>
                <a:latin typeface="Open Sans"/>
                <a:ea typeface="Open Sans"/>
                <a:cs typeface="Open Sans"/>
                <a:sym typeface="Open Sans"/>
              </a:rPr>
              <a:t>apis</a:t>
            </a:r>
            <a:r>
              <a:rPr lang="en-US" b="0" i="0">
                <a:solidFill>
                  <a:srgbClr val="222222"/>
                </a:solidFill>
                <a:latin typeface="Open Sans"/>
                <a:ea typeface="Open Sans"/>
                <a:cs typeface="Open Sans"/>
                <a:sym typeface="Open Sans"/>
              </a:rPr>
              <a:t>, removing the dependency from your service and making your service more portable and flexible to changes.</a:t>
            </a:r>
            <a:endParaRPr lang="en-US"/>
          </a:p>
          <a:p>
            <a:pPr marL="0" lvl="0" indent="0" algn="l" rtl="0">
              <a:lnSpc>
                <a:spcPct val="100000"/>
              </a:lnSpc>
              <a:spcBef>
                <a:spcPts val="0"/>
              </a:spcBef>
              <a:spcAft>
                <a:spcPts val="0"/>
              </a:spcAft>
              <a:buSzPts val="1400"/>
              <a:buNone/>
            </a:pPr>
            <a:endParaRPr lang="en-US" sz="1200" i="0">
              <a:solidFill>
                <a:srgbClr val="222222"/>
              </a:solidFill>
              <a:latin typeface="Open Sans"/>
              <a:ea typeface="Open Sans"/>
              <a:cs typeface="Open Sans"/>
              <a:sym typeface="Open Sans"/>
            </a:endParaRPr>
          </a:p>
          <a:p>
            <a:pPr marL="0" lvl="0" indent="0" algn="l" rtl="0">
              <a:lnSpc>
                <a:spcPct val="100000"/>
              </a:lnSpc>
              <a:spcBef>
                <a:spcPts val="0"/>
              </a:spcBef>
              <a:spcAft>
                <a:spcPts val="0"/>
              </a:spcAft>
              <a:buSzPts val="1400"/>
              <a:buNone/>
            </a:pPr>
            <a:r>
              <a:rPr lang="en-US" sz="1200" i="0">
                <a:solidFill>
                  <a:srgbClr val="222222"/>
                </a:solidFill>
                <a:latin typeface="Open Sans"/>
                <a:ea typeface="Open Sans"/>
                <a:cs typeface="Open Sans"/>
                <a:sym typeface="Open Sans"/>
              </a:rPr>
              <a:t>So, for instance, to publish on the Redis broker named “</a:t>
            </a:r>
            <a:r>
              <a:rPr lang="en-US" sz="1200" i="0" err="1">
                <a:solidFill>
                  <a:srgbClr val="222222"/>
                </a:solidFill>
                <a:latin typeface="Open Sans"/>
                <a:ea typeface="Open Sans"/>
                <a:cs typeface="Open Sans"/>
                <a:sym typeface="Open Sans"/>
              </a:rPr>
              <a:t>pubsub</a:t>
            </a:r>
            <a:r>
              <a:rPr lang="en-US" sz="1200" i="0">
                <a:solidFill>
                  <a:srgbClr val="222222"/>
                </a:solidFill>
                <a:latin typeface="Open Sans"/>
                <a:ea typeface="Open Sans"/>
                <a:cs typeface="Open Sans"/>
                <a:sym typeface="Open Sans"/>
              </a:rPr>
              <a:t>” I need a Dapr </a:t>
            </a:r>
            <a:r>
              <a:rPr lang="en-US" sz="1200" i="0" err="1">
                <a:solidFill>
                  <a:srgbClr val="222222"/>
                </a:solidFill>
                <a:latin typeface="Open Sans"/>
                <a:ea typeface="Open Sans"/>
                <a:cs typeface="Open Sans"/>
                <a:sym typeface="Open Sans"/>
              </a:rPr>
              <a:t>pubsub</a:t>
            </a:r>
            <a:r>
              <a:rPr lang="en-US" sz="1200" i="0">
                <a:solidFill>
                  <a:srgbClr val="222222"/>
                </a:solidFill>
                <a:latin typeface="Open Sans"/>
                <a:ea typeface="Open Sans"/>
                <a:cs typeface="Open Sans"/>
                <a:sym typeface="Open Sans"/>
              </a:rPr>
              <a:t> component named “</a:t>
            </a:r>
            <a:r>
              <a:rPr lang="en-US" sz="1200" i="0" err="1">
                <a:solidFill>
                  <a:srgbClr val="222222"/>
                </a:solidFill>
                <a:latin typeface="Open Sans"/>
                <a:ea typeface="Open Sans"/>
                <a:cs typeface="Open Sans"/>
                <a:sym typeface="Open Sans"/>
              </a:rPr>
              <a:t>pubsub</a:t>
            </a:r>
            <a:r>
              <a:rPr lang="en-US" sz="1200" i="0">
                <a:solidFill>
                  <a:srgbClr val="222222"/>
                </a:solidFill>
                <a:latin typeface="Open Sans"/>
                <a:ea typeface="Open Sans"/>
                <a:cs typeface="Open Sans"/>
                <a:sym typeface="Open Sans"/>
              </a:rPr>
              <a:t>”. The specification for this might look like the one on the right here </a:t>
            </a:r>
            <a:r>
              <a:rPr lang="en-US"/>
              <a:t>And it has specific metadata values corresponding to the infrastructure connection details to the underlying broker. I have deployed this broker onto k8s but this could be living anywhere really – managed, in the cloud, on your machine etc.</a:t>
            </a:r>
          </a:p>
          <a:p>
            <a:pPr marL="0" lvl="0" indent="0" algn="l" rtl="0">
              <a:lnSpc>
                <a:spcPct val="100000"/>
              </a:lnSpc>
              <a:spcBef>
                <a:spcPts val="0"/>
              </a:spcBef>
              <a:spcAft>
                <a:spcPts val="0"/>
              </a:spcAft>
              <a:buSzPts val="1400"/>
              <a:buNone/>
            </a:pPr>
            <a:endParaRPr lang="en-US"/>
          </a:p>
          <a:p>
            <a:pPr marL="0" lvl="0" indent="0" algn="l" rtl="0">
              <a:lnSpc>
                <a:spcPct val="100000"/>
              </a:lnSpc>
              <a:spcBef>
                <a:spcPts val="0"/>
              </a:spcBef>
              <a:spcAft>
                <a:spcPts val="0"/>
              </a:spcAft>
              <a:buSzPts val="1400"/>
              <a:buNone/>
            </a:pPr>
            <a:r>
              <a:rPr lang="en-US"/>
              <a:t> And I could also swap this component file out for another file that corresponds to a different infrastructure piece. For instance, if I wanted to change to </a:t>
            </a:r>
            <a:r>
              <a:rPr lang="en-US" err="1"/>
              <a:t>kafka</a:t>
            </a:r>
            <a:r>
              <a:rPr lang="en-US"/>
              <a:t>, I would not need to make any code changes and just could swap the manifest to one of type “</a:t>
            </a:r>
            <a:r>
              <a:rPr lang="en-US" err="1"/>
              <a:t>pubsub.kafka</a:t>
            </a:r>
            <a:r>
              <a:rPr lang="en-US"/>
              <a:t>”</a:t>
            </a:r>
          </a:p>
          <a:p>
            <a:pPr marL="0" lvl="0" indent="0" algn="l" rtl="0">
              <a:spcBef>
                <a:spcPts val="0"/>
              </a:spcBef>
              <a:spcAft>
                <a:spcPts val="0"/>
              </a:spcAft>
              <a:buNone/>
            </a:pPr>
            <a:endParaRPr/>
          </a:p>
        </p:txBody>
      </p:sp>
      <p:sp>
        <p:nvSpPr>
          <p:cNvPr id="1798" name="Google Shape;1798;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8"/>
        <p:cNvGrpSpPr/>
        <p:nvPr/>
      </p:nvGrpSpPr>
      <p:grpSpPr>
        <a:xfrm>
          <a:off x="0" y="0"/>
          <a:ext cx="0" cy="0"/>
          <a:chOff x="0" y="0"/>
          <a:chExt cx="0" cy="0"/>
        </a:xfrm>
      </p:grpSpPr>
      <p:sp>
        <p:nvSpPr>
          <p:cNvPr id="2399" name="Google Shape;2399;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a:t>Built in resiliency with Dapr pub sub:</a:t>
            </a:r>
          </a:p>
          <a:p>
            <a:pPr marL="171450" lvl="0" indent="-171450" algn="l" rtl="0">
              <a:spcBef>
                <a:spcPts val="0"/>
              </a:spcBef>
              <a:spcAft>
                <a:spcPts val="0"/>
              </a:spcAft>
              <a:buFontTx/>
              <a:buChar char="-"/>
            </a:pPr>
            <a:endParaRPr lang="en-CA"/>
          </a:p>
          <a:p>
            <a:pPr marL="171450" lvl="0" indent="-171450" algn="l" rtl="0">
              <a:spcBef>
                <a:spcPts val="0"/>
              </a:spcBef>
              <a:spcAft>
                <a:spcPts val="0"/>
              </a:spcAft>
              <a:buFontTx/>
              <a:buChar char="-"/>
            </a:pPr>
            <a:r>
              <a:rPr lang="en-CA"/>
              <a:t>Can add configurable timeouts, retries and circuit breakers in pub sub calls as well to ensure that event driven calls are made to and from your message broker with confidence</a:t>
            </a:r>
          </a:p>
          <a:p>
            <a:pPr marL="171450" lvl="0" indent="-171450" algn="l" rtl="0">
              <a:spcBef>
                <a:spcPts val="0"/>
              </a:spcBef>
              <a:spcAft>
                <a:spcPts val="0"/>
              </a:spcAft>
              <a:buFontTx/>
              <a:buChar char="-"/>
            </a:pPr>
            <a:r>
              <a:rPr lang="en-CA"/>
              <a:t>Resiliency in Dapr </a:t>
            </a:r>
            <a:r>
              <a:rPr lang="en-CA" err="1"/>
              <a:t>pubsub</a:t>
            </a:r>
            <a:r>
              <a:rPr lang="en-CA"/>
              <a:t> can be on both the outbound side coming in from the publisher apps </a:t>
            </a:r>
            <a:r>
              <a:rPr lang="en-CA" err="1"/>
              <a:t>dapr</a:t>
            </a:r>
            <a:r>
              <a:rPr lang="en-CA"/>
              <a:t> sidecar well as the inbound side coming from the subscribers </a:t>
            </a:r>
            <a:r>
              <a:rPr lang="en-CA" err="1"/>
              <a:t>dapr</a:t>
            </a:r>
            <a:r>
              <a:rPr lang="en-CA"/>
              <a:t> sidecar to the subscribing app</a:t>
            </a:r>
          </a:p>
          <a:p>
            <a:pPr marL="171450" lvl="0" indent="-171450" algn="l" rtl="0">
              <a:spcBef>
                <a:spcPts val="0"/>
              </a:spcBef>
              <a:spcAft>
                <a:spcPts val="0"/>
              </a:spcAft>
              <a:buFontTx/>
              <a:buChar char="-"/>
            </a:pPr>
            <a:endParaRPr lang="en-CA"/>
          </a:p>
          <a:p>
            <a:pPr marL="171450" lvl="0" indent="-171450" algn="l" rtl="0">
              <a:spcBef>
                <a:spcPts val="0"/>
              </a:spcBef>
              <a:spcAft>
                <a:spcPts val="0"/>
              </a:spcAft>
              <a:buFontTx/>
              <a:buChar char="-"/>
            </a:pPr>
            <a:r>
              <a:rPr lang="en-CA"/>
              <a:t>Work on top of the existing resiliency features that exist with the underlying component, </a:t>
            </a:r>
            <a:r>
              <a:rPr lang="en-US">
                <a:solidFill>
                  <a:srgbClr val="202192"/>
                </a:solidFill>
                <a:latin typeface="Quattrocento Sans"/>
                <a:ea typeface="Quattrocento Sans"/>
                <a:cs typeface="Quattrocento Sans"/>
                <a:sym typeface="Quattrocento Sans"/>
              </a:rPr>
              <a:t>For example, Kafka, RabbitMQ and Redis</a:t>
            </a:r>
            <a:endParaRPr lang="en-CA"/>
          </a:p>
          <a:p>
            <a:pPr marL="171450" lvl="0" indent="-171450" algn="l" rtl="0">
              <a:spcBef>
                <a:spcPts val="0"/>
              </a:spcBef>
              <a:spcAft>
                <a:spcPts val="0"/>
              </a:spcAft>
              <a:buFontTx/>
              <a:buChar char="-"/>
            </a:pPr>
            <a:endParaRPr/>
          </a:p>
        </p:txBody>
      </p:sp>
      <p:sp>
        <p:nvSpPr>
          <p:cNvPr id="2400" name="Google Shape;2400;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5" name="Google Shape;158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6" name="Google Shape;1586;p2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587" name="Google Shape;1587;p2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588" name="Google Shape;1588;p2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5/30/23 1:08 PM</a:t>
            </a:r>
            <a:endParaRPr sz="1200" b="0" i="0" u="none" strike="noStrike" cap="none">
              <a:solidFill>
                <a:srgbClr val="000000"/>
              </a:solidFill>
              <a:latin typeface="Quattrocento Sans"/>
              <a:ea typeface="Quattrocento Sans"/>
              <a:cs typeface="Quattrocento Sans"/>
              <a:sym typeface="Quattrocento Sans"/>
            </a:endParaRPr>
          </a:p>
        </p:txBody>
      </p:sp>
      <p:sp>
        <p:nvSpPr>
          <p:cNvPr id="1589" name="Google Shape;158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24</a:t>
            </a:fld>
            <a:endParaRPr sz="12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683835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8"/>
        <p:cNvGrpSpPr/>
        <p:nvPr/>
      </p:nvGrpSpPr>
      <p:grpSpPr>
        <a:xfrm>
          <a:off x="0" y="0"/>
          <a:ext cx="0" cy="0"/>
          <a:chOff x="0" y="0"/>
          <a:chExt cx="0" cy="0"/>
        </a:xfrm>
      </p:grpSpPr>
      <p:sp>
        <p:nvSpPr>
          <p:cNvPr id="2429" name="Google Shape;2429;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a:t>Three primary ways to host </a:t>
            </a:r>
            <a:r>
              <a:rPr lang="en-CA" err="1"/>
              <a:t>dapr</a:t>
            </a:r>
            <a:r>
              <a:rPr lang="en-CA"/>
              <a:t> today</a:t>
            </a:r>
          </a:p>
          <a:p>
            <a:pPr marL="171450" lvl="0" indent="-171450" algn="l" rtl="0">
              <a:spcBef>
                <a:spcPts val="0"/>
              </a:spcBef>
              <a:spcAft>
                <a:spcPts val="0"/>
              </a:spcAft>
              <a:buFontTx/>
              <a:buChar char="-"/>
            </a:pPr>
            <a:r>
              <a:rPr lang="en-CA"/>
              <a:t>90% of people we see run Dapr on Kubernetes in production</a:t>
            </a:r>
          </a:p>
          <a:p>
            <a:pPr marL="171450" lvl="0" indent="-171450" algn="l" rtl="0">
              <a:spcBef>
                <a:spcPts val="0"/>
              </a:spcBef>
              <a:spcAft>
                <a:spcPts val="0"/>
              </a:spcAft>
              <a:buFontTx/>
              <a:buChar char="-"/>
            </a:pPr>
            <a:endParaRPr/>
          </a:p>
        </p:txBody>
      </p:sp>
      <p:sp>
        <p:nvSpPr>
          <p:cNvPr id="2430" name="Google Shape;2430;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084346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3"/>
        <p:cNvGrpSpPr/>
        <p:nvPr/>
      </p:nvGrpSpPr>
      <p:grpSpPr>
        <a:xfrm>
          <a:off x="0" y="0"/>
          <a:ext cx="0" cy="0"/>
          <a:chOff x="0" y="0"/>
          <a:chExt cx="0" cy="0"/>
        </a:xfrm>
      </p:grpSpPr>
      <p:sp>
        <p:nvSpPr>
          <p:cNvPr id="2454" name="Google Shape;245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5" name="Google Shape;2455;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6" name="Google Shape;2456;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0" name="Google Shape;2730;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1" name="Google Shape;2731;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
        <p:cNvGrpSpPr/>
        <p:nvPr/>
      </p:nvGrpSpPr>
      <p:grpSpPr>
        <a:xfrm>
          <a:off x="0" y="0"/>
          <a:ext cx="0" cy="0"/>
          <a:chOff x="0" y="0"/>
          <a:chExt cx="0" cy="0"/>
        </a:xfrm>
      </p:grpSpPr>
      <p:sp>
        <p:nvSpPr>
          <p:cNvPr id="953" name="Google Shape;953;g2562f28be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4" name="Google Shape;954;g2562f28bee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CA"/>
              <a:t>We at diagrid have worked with many enterprise customers who are using Dapr in production, have heard about the challenges people face running Dapr in produciton</a:t>
            </a:r>
          </a:p>
          <a:p>
            <a:pPr marL="457200" lvl="0" indent="-228600" algn="l" rtl="0">
              <a:lnSpc>
                <a:spcPct val="100000"/>
              </a:lnSpc>
              <a:spcBef>
                <a:spcPts val="0"/>
              </a:spcBef>
              <a:spcAft>
                <a:spcPts val="0"/>
              </a:spcAft>
              <a:buSzPts val="1100"/>
              <a:buNone/>
            </a:pPr>
            <a:r>
              <a:rPr lang="en-CA"/>
              <a:t>- Dapr upgrades every three months </a:t>
            </a:r>
            <a:r>
              <a:rPr lang="en-CA" err="1"/>
              <a:t>etc</a:t>
            </a:r>
            <a:endParaRPr/>
          </a:p>
        </p:txBody>
      </p:sp>
      <p:sp>
        <p:nvSpPr>
          <p:cNvPr id="955" name="Google Shape;955;g2562f28bee0_0_0:notes"/>
          <p:cNvSpPr txBox="1">
            <a:spLocks noGrp="1"/>
          </p:cNvSpPr>
          <p:nvPr>
            <p:ph type="hdr" idx="3"/>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956" name="Google Shape;956;g2562f28bee0_0_0:notes"/>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571500" marR="0" lvl="0" indent="0" algn="l" rtl="0">
              <a:lnSpc>
                <a:spcPct val="100000"/>
              </a:lnSpc>
              <a:spcBef>
                <a:spcPts val="0"/>
              </a:spcBef>
              <a:spcAft>
                <a:spcPts val="0"/>
              </a:spcAft>
              <a:buClr>
                <a:srgbClr val="000000"/>
              </a:buClr>
              <a:buSzPts val="400"/>
              <a:buFont typeface="Arial"/>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1400" b="0" i="0" u="none" strike="noStrike" cap="none">
              <a:solidFill>
                <a:srgbClr val="000000"/>
              </a:solidFill>
              <a:latin typeface="Arial"/>
              <a:ea typeface="Arial"/>
              <a:cs typeface="Arial"/>
              <a:sym typeface="Arial"/>
            </a:endParaRPr>
          </a:p>
        </p:txBody>
      </p:sp>
      <p:sp>
        <p:nvSpPr>
          <p:cNvPr id="957" name="Google Shape;957;g2562f28bee0_0_0:notes"/>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Quattrocento Sans"/>
                <a:ea typeface="Quattrocento Sans"/>
                <a:cs typeface="Quattrocento Sans"/>
                <a:sym typeface="Quattrocento Sans"/>
              </a:rPr>
              <a:t>6/23/23 11:11 AM</a:t>
            </a:r>
            <a:endParaRPr sz="1200" b="0" i="0" u="none" strike="noStrike" cap="none">
              <a:solidFill>
                <a:srgbClr val="000000"/>
              </a:solidFill>
              <a:latin typeface="Quattrocento Sans"/>
              <a:ea typeface="Quattrocento Sans"/>
              <a:cs typeface="Quattrocento Sans"/>
              <a:sym typeface="Quattrocento Sans"/>
            </a:endParaRPr>
          </a:p>
        </p:txBody>
      </p:sp>
      <p:sp>
        <p:nvSpPr>
          <p:cNvPr id="958" name="Google Shape;958;g2562f28bee0_0_0: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31</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2562f28bee0_0_6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CA"/>
              <a:t>Focused for operations folks or platform teams who are managing </a:t>
            </a:r>
            <a:r>
              <a:rPr lang="en-CA" err="1"/>
              <a:t>dapr</a:t>
            </a:r>
            <a:r>
              <a:rPr lang="en-CA"/>
              <a:t> on Kubernetes</a:t>
            </a:r>
          </a:p>
          <a:p>
            <a:pPr marL="0" lvl="0" indent="0" algn="l" rtl="0">
              <a:spcBef>
                <a:spcPts val="0"/>
              </a:spcBef>
              <a:spcAft>
                <a:spcPts val="0"/>
              </a:spcAft>
              <a:buNone/>
            </a:pPr>
            <a:r>
              <a:rPr lang="en-CA"/>
              <a:t>- </a:t>
            </a:r>
            <a:endParaRPr/>
          </a:p>
        </p:txBody>
      </p:sp>
      <p:sp>
        <p:nvSpPr>
          <p:cNvPr id="1012" name="Google Shape;1012;g2562f28bee0_0_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3"/>
        <p:cNvGrpSpPr/>
        <p:nvPr/>
      </p:nvGrpSpPr>
      <p:grpSpPr>
        <a:xfrm>
          <a:off x="0" y="0"/>
          <a:ext cx="0" cy="0"/>
          <a:chOff x="0" y="0"/>
          <a:chExt cx="0" cy="0"/>
        </a:xfrm>
      </p:grpSpPr>
      <p:sp>
        <p:nvSpPr>
          <p:cNvPr id="1584" name="Google Shape;158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5" name="Google Shape;158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a:t>Use https://</a:t>
            </a:r>
            <a:r>
              <a:rPr lang="en-US" sz="2800" err="1"/>
              <a:t>docs.dapr.io</a:t>
            </a:r>
            <a:r>
              <a:rPr lang="en-US" sz="2800"/>
              <a:t>/getting-started/</a:t>
            </a:r>
            <a:r>
              <a:rPr lang="en-US" sz="2800" err="1"/>
              <a:t>quickstarts</a:t>
            </a:r>
            <a:r>
              <a:rPr lang="en-US" sz="2800"/>
              <a:t>/</a:t>
            </a:r>
            <a:r>
              <a:rPr lang="en-US" sz="2800" err="1"/>
              <a:t>serviceinvocation-quickstart</a:t>
            </a:r>
            <a:r>
              <a:rPr lang="en-US" sz="2800"/>
              <a:t>/</a:t>
            </a:r>
            <a:endParaRPr/>
          </a:p>
        </p:txBody>
      </p:sp>
      <p:sp>
        <p:nvSpPr>
          <p:cNvPr id="1586" name="Google Shape;1586;p2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1587" name="Google Shape;1587;p2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588" name="Google Shape;1588;p2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5/30/23 1:08 PM</a:t>
            </a:r>
            <a:endParaRPr sz="1200" b="0" i="0" u="none" strike="noStrike" cap="none">
              <a:solidFill>
                <a:srgbClr val="000000"/>
              </a:solidFill>
              <a:latin typeface="Quattrocento Sans"/>
              <a:ea typeface="Quattrocento Sans"/>
              <a:cs typeface="Quattrocento Sans"/>
              <a:sym typeface="Quattrocento Sans"/>
            </a:endParaRPr>
          </a:p>
        </p:txBody>
      </p:sp>
      <p:sp>
        <p:nvSpPr>
          <p:cNvPr id="1589" name="Google Shape;1589;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30</a:t>
            </a:fld>
            <a:endParaRPr sz="1200" b="0" i="0" u="none" strike="noStrike" cap="none">
              <a:solidFill>
                <a:srgbClr val="00000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940391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9"/>
        <p:cNvGrpSpPr/>
        <p:nvPr/>
      </p:nvGrpSpPr>
      <p:grpSpPr>
        <a:xfrm>
          <a:off x="0" y="0"/>
          <a:ext cx="0" cy="0"/>
          <a:chOff x="0" y="0"/>
          <a:chExt cx="0" cy="0"/>
        </a:xfrm>
      </p:grpSpPr>
      <p:sp>
        <p:nvSpPr>
          <p:cNvPr id="2870" name="Google Shape;287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1" name="Google Shape;287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2" name="Google Shape;2872;p58: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2873" name="Google Shape;2873;p5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874" name="Google Shape;2874;p5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5/30/23 1:08 PM</a:t>
            </a:r>
            <a:endParaRPr sz="1200" b="0" i="0" u="none" strike="noStrike" cap="none">
              <a:solidFill>
                <a:srgbClr val="000000"/>
              </a:solidFill>
              <a:latin typeface="Quattrocento Sans"/>
              <a:ea typeface="Quattrocento Sans"/>
              <a:cs typeface="Quattrocento Sans"/>
              <a:sym typeface="Quattrocento Sans"/>
            </a:endParaRPr>
          </a:p>
        </p:txBody>
      </p:sp>
      <p:sp>
        <p:nvSpPr>
          <p:cNvPr id="2875" name="Google Shape;2875;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31</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4"/>
        <p:cNvGrpSpPr/>
        <p:nvPr/>
      </p:nvGrpSpPr>
      <p:grpSpPr>
        <a:xfrm>
          <a:off x="0" y="0"/>
          <a:ext cx="0" cy="0"/>
          <a:chOff x="0" y="0"/>
          <a:chExt cx="0" cy="0"/>
        </a:xfrm>
      </p:grpSpPr>
      <p:sp>
        <p:nvSpPr>
          <p:cNvPr id="2885" name="Google Shape;288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86" name="Google Shape;2886;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7" name="Google Shape;2887;p59: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Quattrocento Sans"/>
              <a:ea typeface="Quattrocento Sans"/>
              <a:cs typeface="Quattrocento Sans"/>
              <a:sym typeface="Quattrocento Sans"/>
            </a:endParaRPr>
          </a:p>
        </p:txBody>
      </p:sp>
      <p:sp>
        <p:nvSpPr>
          <p:cNvPr id="2888" name="Google Shape;2888;p5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71500" marR="0" lvl="0" indent="0" algn="l" rtl="0">
              <a:lnSpc>
                <a:spcPct val="100000"/>
              </a:lnSpc>
              <a:spcBef>
                <a:spcPts val="0"/>
              </a:spcBef>
              <a:spcAft>
                <a:spcPts val="0"/>
              </a:spcAft>
              <a:buClr>
                <a:srgbClr val="000000"/>
              </a:buClr>
              <a:buSzPts val="400"/>
              <a:buFont typeface="Quattrocento Sans"/>
              <a:buNone/>
            </a:pPr>
            <a:r>
              <a:rPr lang="en-US" sz="400" b="0" i="0" u="none" strike="noStrike" cap="non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889" name="Google Shape;2889;p5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5/30/23 1:08 PM</a:t>
            </a:r>
            <a:endParaRPr sz="1200" b="0" i="0" u="none" strike="noStrike" cap="none">
              <a:solidFill>
                <a:srgbClr val="000000"/>
              </a:solidFill>
              <a:latin typeface="Quattrocento Sans"/>
              <a:ea typeface="Quattrocento Sans"/>
              <a:cs typeface="Quattrocento Sans"/>
              <a:sym typeface="Quattrocento Sans"/>
            </a:endParaRPr>
          </a:p>
        </p:txBody>
      </p:sp>
      <p:sp>
        <p:nvSpPr>
          <p:cNvPr id="2890" name="Google Shape;2890;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Quattrocento Sans"/>
              <a:buNone/>
            </a:pPr>
            <a:fld id="{00000000-1234-1234-1234-123412341234}" type="slidenum">
              <a:rPr lang="en-US" sz="1200" b="0" i="0" u="none" strike="noStrike" cap="none">
                <a:solidFill>
                  <a:srgbClr val="000000"/>
                </a:solidFill>
                <a:latin typeface="Quattrocento Sans"/>
                <a:ea typeface="Quattrocento Sans"/>
                <a:cs typeface="Quattrocento Sans"/>
                <a:sym typeface="Quattrocento Sans"/>
              </a:rPr>
              <a:t>32</a:t>
            </a:fld>
            <a:endParaRPr sz="1200" b="0"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170437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840981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2311396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401182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49c63121dd_0_15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0" name="Google Shape;370;g149c63121dd_0_15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342900" lvl="0" indent="-266700" algn="l" rtl="0">
              <a:lnSpc>
                <a:spcPct val="100000"/>
              </a:lnSpc>
              <a:spcBef>
                <a:spcPts val="0"/>
              </a:spcBef>
              <a:spcAft>
                <a:spcPts val="0"/>
              </a:spcAft>
              <a:buClr>
                <a:schemeClr val="dk1"/>
              </a:buClr>
              <a:buSzPts val="1200"/>
              <a:buFont typeface="Arial"/>
              <a:buNone/>
            </a:pPr>
            <a:endParaRPr/>
          </a:p>
        </p:txBody>
      </p:sp>
      <p:sp>
        <p:nvSpPr>
          <p:cNvPr id="371" name="Google Shape;371;g149c63121dd_0_15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4" name="Google Shape;60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
        <p:cNvGrpSpPr/>
        <p:nvPr/>
      </p:nvGrpSpPr>
      <p:grpSpPr>
        <a:xfrm>
          <a:off x="0" y="0"/>
          <a:ext cx="0" cy="0"/>
          <a:chOff x="0" y="0"/>
          <a:chExt cx="0" cy="0"/>
        </a:xfrm>
      </p:grpSpPr>
      <p:sp>
        <p:nvSpPr>
          <p:cNvPr id="18" name="Google Shape;18;p6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111"/>
        <p:cNvGrpSpPr/>
        <p:nvPr/>
      </p:nvGrpSpPr>
      <p:grpSpPr>
        <a:xfrm>
          <a:off x="0" y="0"/>
          <a:ext cx="0" cy="0"/>
          <a:chOff x="0" y="0"/>
          <a:chExt cx="0" cy="0"/>
        </a:xfrm>
      </p:grpSpPr>
      <p:sp>
        <p:nvSpPr>
          <p:cNvPr id="112" name="Google Shape;112;p83"/>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83"/>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114"/>
        <p:cNvGrpSpPr/>
        <p:nvPr/>
      </p:nvGrpSpPr>
      <p:grpSpPr>
        <a:xfrm>
          <a:off x="0" y="0"/>
          <a:ext cx="0" cy="0"/>
          <a:chOff x="0" y="0"/>
          <a:chExt cx="0" cy="0"/>
        </a:xfrm>
      </p:grpSpPr>
      <p:sp>
        <p:nvSpPr>
          <p:cNvPr id="115" name="Google Shape;115;p8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84"/>
          <p:cNvSpPr txBox="1">
            <a:spLocks noGrp="1"/>
          </p:cNvSpPr>
          <p:nvPr>
            <p:ph type="body" idx="1"/>
          </p:nvPr>
        </p:nvSpPr>
        <p:spPr>
          <a:xfrm>
            <a:off x="584200" y="1435100"/>
            <a:ext cx="5211763"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7" name="Google Shape;117;p84"/>
          <p:cNvSpPr txBox="1">
            <a:spLocks noGrp="1"/>
          </p:cNvSpPr>
          <p:nvPr>
            <p:ph type="body" idx="2"/>
          </p:nvPr>
        </p:nvSpPr>
        <p:spPr>
          <a:xfrm>
            <a:off x="6389688" y="1435100"/>
            <a:ext cx="5219700"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 name="Google Shape;118;p8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119"/>
        <p:cNvGrpSpPr/>
        <p:nvPr/>
      </p:nvGrpSpPr>
      <p:grpSpPr>
        <a:xfrm>
          <a:off x="0" y="0"/>
          <a:ext cx="0" cy="0"/>
          <a:chOff x="0" y="0"/>
          <a:chExt cx="0" cy="0"/>
        </a:xfrm>
      </p:grpSpPr>
      <p:sp>
        <p:nvSpPr>
          <p:cNvPr id="120" name="Google Shape;120;p8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85"/>
          <p:cNvSpPr txBox="1">
            <a:spLocks noGrp="1"/>
          </p:cNvSpPr>
          <p:nvPr>
            <p:ph type="body" idx="1"/>
          </p:nvPr>
        </p:nvSpPr>
        <p:spPr>
          <a:xfrm>
            <a:off x="584200"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2" name="Google Shape;122;p85"/>
          <p:cNvSpPr txBox="1">
            <a:spLocks noGrp="1"/>
          </p:cNvSpPr>
          <p:nvPr>
            <p:ph type="body" idx="2"/>
          </p:nvPr>
        </p:nvSpPr>
        <p:spPr>
          <a:xfrm>
            <a:off x="6397171"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lumn Bullet with Subheads">
  <p:cSld name="Two Column Bullet with Subheads">
    <p:spTree>
      <p:nvGrpSpPr>
        <p:cNvPr id="1" name="Shape 123"/>
        <p:cNvGrpSpPr/>
        <p:nvPr/>
      </p:nvGrpSpPr>
      <p:grpSpPr>
        <a:xfrm>
          <a:off x="0" y="0"/>
          <a:ext cx="0" cy="0"/>
          <a:chOff x="0" y="0"/>
          <a:chExt cx="0" cy="0"/>
        </a:xfrm>
      </p:grpSpPr>
      <p:sp>
        <p:nvSpPr>
          <p:cNvPr id="124" name="Google Shape;124;p8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86"/>
          <p:cNvSpPr txBox="1">
            <a:spLocks noGrp="1"/>
          </p:cNvSpPr>
          <p:nvPr>
            <p:ph type="body" idx="1"/>
          </p:nvPr>
        </p:nvSpPr>
        <p:spPr>
          <a:xfrm>
            <a:off x="584200"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6" name="Google Shape;126;p86"/>
          <p:cNvSpPr txBox="1">
            <a:spLocks noGrp="1"/>
          </p:cNvSpPr>
          <p:nvPr>
            <p:ph type="body" idx="2"/>
          </p:nvPr>
        </p:nvSpPr>
        <p:spPr>
          <a:xfrm>
            <a:off x="584200" y="2084388"/>
            <a:ext cx="5219700" cy="1612749"/>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42900" algn="l">
              <a:lnSpc>
                <a:spcPct val="100000"/>
              </a:lnSpc>
              <a:spcBef>
                <a:spcPts val="400"/>
              </a:spcBef>
              <a:spcAft>
                <a:spcPts val="0"/>
              </a:spcAft>
              <a:buClr>
                <a:schemeClr val="dk1"/>
              </a:buClr>
              <a:buSzPts val="1800"/>
              <a:buChar char="·"/>
              <a:defRPr/>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7" name="Google Shape;127;p86"/>
          <p:cNvSpPr txBox="1">
            <a:spLocks noGrp="1"/>
          </p:cNvSpPr>
          <p:nvPr>
            <p:ph type="body" idx="3"/>
          </p:nvPr>
        </p:nvSpPr>
        <p:spPr>
          <a:xfrm>
            <a:off x="6397625"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8" name="Google Shape;128;p86"/>
          <p:cNvSpPr txBox="1">
            <a:spLocks noGrp="1"/>
          </p:cNvSpPr>
          <p:nvPr>
            <p:ph type="body" idx="4"/>
          </p:nvPr>
        </p:nvSpPr>
        <p:spPr>
          <a:xfrm>
            <a:off x="6397625" y="2084388"/>
            <a:ext cx="5219700" cy="1612749"/>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42900" algn="l">
              <a:lnSpc>
                <a:spcPct val="100000"/>
              </a:lnSpc>
              <a:spcBef>
                <a:spcPts val="400"/>
              </a:spcBef>
              <a:spcAft>
                <a:spcPts val="0"/>
              </a:spcAft>
              <a:buClr>
                <a:schemeClr val="dk1"/>
              </a:buClr>
              <a:buSzPts val="1800"/>
              <a:buChar char="·"/>
              <a:defRPr/>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 Content with Subheads">
  <p:cSld name="Two Column Content with Subheads">
    <p:spTree>
      <p:nvGrpSpPr>
        <p:cNvPr id="1" name="Shape 129"/>
        <p:cNvGrpSpPr/>
        <p:nvPr/>
      </p:nvGrpSpPr>
      <p:grpSpPr>
        <a:xfrm>
          <a:off x="0" y="0"/>
          <a:ext cx="0" cy="0"/>
          <a:chOff x="0" y="0"/>
          <a:chExt cx="0" cy="0"/>
        </a:xfrm>
      </p:grpSpPr>
      <p:sp>
        <p:nvSpPr>
          <p:cNvPr id="130" name="Google Shape;130;p8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87"/>
          <p:cNvSpPr txBox="1">
            <a:spLocks noGrp="1"/>
          </p:cNvSpPr>
          <p:nvPr>
            <p:ph type="body" idx="1"/>
          </p:nvPr>
        </p:nvSpPr>
        <p:spPr>
          <a:xfrm>
            <a:off x="584200"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2" name="Google Shape;132;p87"/>
          <p:cNvSpPr txBox="1">
            <a:spLocks noGrp="1"/>
          </p:cNvSpPr>
          <p:nvPr>
            <p:ph type="body" idx="2"/>
          </p:nvPr>
        </p:nvSpPr>
        <p:spPr>
          <a:xfrm>
            <a:off x="588963" y="2081212"/>
            <a:ext cx="5214937" cy="4187825"/>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3" name="Google Shape;133;p87"/>
          <p:cNvSpPr txBox="1">
            <a:spLocks noGrp="1"/>
          </p:cNvSpPr>
          <p:nvPr>
            <p:ph type="body" idx="3"/>
          </p:nvPr>
        </p:nvSpPr>
        <p:spPr>
          <a:xfrm>
            <a:off x="6397625"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2520"/>
              <a:buNone/>
              <a:defRPr sz="28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4" name="Google Shape;134;p87"/>
          <p:cNvSpPr txBox="1">
            <a:spLocks noGrp="1"/>
          </p:cNvSpPr>
          <p:nvPr>
            <p:ph type="body" idx="4"/>
          </p:nvPr>
        </p:nvSpPr>
        <p:spPr>
          <a:xfrm>
            <a:off x="6394451" y="2081212"/>
            <a:ext cx="5214937" cy="4187825"/>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ree Column Bullet with Subtitles">
  <p:cSld name="Three Column Bullet with Subtitles">
    <p:spTree>
      <p:nvGrpSpPr>
        <p:cNvPr id="1" name="Shape 135"/>
        <p:cNvGrpSpPr/>
        <p:nvPr/>
      </p:nvGrpSpPr>
      <p:grpSpPr>
        <a:xfrm>
          <a:off x="0" y="0"/>
          <a:ext cx="0" cy="0"/>
          <a:chOff x="0" y="0"/>
          <a:chExt cx="0" cy="0"/>
        </a:xfrm>
      </p:grpSpPr>
      <p:sp>
        <p:nvSpPr>
          <p:cNvPr id="136" name="Google Shape;136;p8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88"/>
          <p:cNvSpPr txBox="1">
            <a:spLocks noGrp="1"/>
          </p:cNvSpPr>
          <p:nvPr>
            <p:ph type="body" idx="1"/>
          </p:nvPr>
        </p:nvSpPr>
        <p:spPr>
          <a:xfrm>
            <a:off x="585217"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88"/>
          <p:cNvSpPr txBox="1">
            <a:spLocks noGrp="1"/>
          </p:cNvSpPr>
          <p:nvPr>
            <p:ph type="body" idx="2"/>
          </p:nvPr>
        </p:nvSpPr>
        <p:spPr>
          <a:xfrm>
            <a:off x="585217"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88"/>
          <p:cNvSpPr txBox="1">
            <a:spLocks noGrp="1"/>
          </p:cNvSpPr>
          <p:nvPr>
            <p:ph type="body" idx="3"/>
          </p:nvPr>
        </p:nvSpPr>
        <p:spPr>
          <a:xfrm>
            <a:off x="4463796"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0" name="Google Shape;140;p88"/>
          <p:cNvSpPr txBox="1">
            <a:spLocks noGrp="1"/>
          </p:cNvSpPr>
          <p:nvPr>
            <p:ph type="body" idx="4"/>
          </p:nvPr>
        </p:nvSpPr>
        <p:spPr>
          <a:xfrm>
            <a:off x="4463796" y="238413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1" name="Google Shape;141;p88"/>
          <p:cNvSpPr txBox="1">
            <a:spLocks noGrp="1"/>
          </p:cNvSpPr>
          <p:nvPr>
            <p:ph type="body" idx="5"/>
          </p:nvPr>
        </p:nvSpPr>
        <p:spPr>
          <a:xfrm>
            <a:off x="8342375"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2" name="Google Shape;142;p88"/>
          <p:cNvSpPr txBox="1">
            <a:spLocks noGrp="1"/>
          </p:cNvSpPr>
          <p:nvPr>
            <p:ph type="body" idx="6"/>
          </p:nvPr>
        </p:nvSpPr>
        <p:spPr>
          <a:xfrm>
            <a:off x="8342375"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506">
          <p15:clr>
            <a:srgbClr val="5ACBF0"/>
          </p15:clr>
        </p15:guide>
        <p15:guide id="2" orient="horz" pos="906">
          <p15:clr>
            <a:srgbClr val="5ACBF0"/>
          </p15:clr>
        </p15:guide>
        <p15:guide id="3" orient="horz" pos="288">
          <p15:clr>
            <a:srgbClr val="5ACBF0"/>
          </p15:clr>
        </p15:guide>
        <p15:guide id="4" pos="2430">
          <p15:clr>
            <a:srgbClr val="5ACBF0"/>
          </p15:clr>
        </p15:guide>
        <p15:guide id="5" pos="2811">
          <p15:clr>
            <a:srgbClr val="5ACBF0"/>
          </p15:clr>
        </p15:guide>
        <p15:guide id="6" pos="4871">
          <p15:clr>
            <a:srgbClr val="5ACBF0"/>
          </p15:clr>
        </p15:guide>
        <p15:guide id="7" pos="525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our Column Bullet with Subtitles">
  <p:cSld name="Four Column Bullet with Subtitles">
    <p:spTree>
      <p:nvGrpSpPr>
        <p:cNvPr id="1" name="Shape 143"/>
        <p:cNvGrpSpPr/>
        <p:nvPr/>
      </p:nvGrpSpPr>
      <p:grpSpPr>
        <a:xfrm>
          <a:off x="0" y="0"/>
          <a:ext cx="0" cy="0"/>
          <a:chOff x="0" y="0"/>
          <a:chExt cx="0" cy="0"/>
        </a:xfrm>
      </p:grpSpPr>
      <p:sp>
        <p:nvSpPr>
          <p:cNvPr id="144" name="Google Shape;144;p89"/>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89"/>
          <p:cNvSpPr txBox="1">
            <a:spLocks noGrp="1"/>
          </p:cNvSpPr>
          <p:nvPr>
            <p:ph type="body" idx="1"/>
          </p:nvPr>
        </p:nvSpPr>
        <p:spPr>
          <a:xfrm>
            <a:off x="584200" y="14382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6" name="Google Shape;146;p89"/>
          <p:cNvSpPr txBox="1">
            <a:spLocks noGrp="1"/>
          </p:cNvSpPr>
          <p:nvPr>
            <p:ph type="body" idx="2"/>
          </p:nvPr>
        </p:nvSpPr>
        <p:spPr>
          <a:xfrm>
            <a:off x="584200" y="22831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7" name="Google Shape;147;p89"/>
          <p:cNvSpPr txBox="1">
            <a:spLocks noGrp="1"/>
          </p:cNvSpPr>
          <p:nvPr>
            <p:ph type="body" idx="3"/>
          </p:nvPr>
        </p:nvSpPr>
        <p:spPr>
          <a:xfrm>
            <a:off x="3413125" y="14382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8" name="Google Shape;148;p89"/>
          <p:cNvSpPr txBox="1">
            <a:spLocks noGrp="1"/>
          </p:cNvSpPr>
          <p:nvPr>
            <p:ph type="body" idx="4"/>
          </p:nvPr>
        </p:nvSpPr>
        <p:spPr>
          <a:xfrm>
            <a:off x="3413125" y="22764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9" name="Google Shape;149;p89"/>
          <p:cNvSpPr txBox="1">
            <a:spLocks noGrp="1"/>
          </p:cNvSpPr>
          <p:nvPr>
            <p:ph type="body" idx="5"/>
          </p:nvPr>
        </p:nvSpPr>
        <p:spPr>
          <a:xfrm>
            <a:off x="6244208" y="14382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89"/>
          <p:cNvSpPr txBox="1">
            <a:spLocks noGrp="1"/>
          </p:cNvSpPr>
          <p:nvPr>
            <p:ph type="body" idx="6"/>
          </p:nvPr>
        </p:nvSpPr>
        <p:spPr>
          <a:xfrm>
            <a:off x="6244208" y="22831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1" name="Google Shape;151;p89"/>
          <p:cNvSpPr txBox="1">
            <a:spLocks noGrp="1"/>
          </p:cNvSpPr>
          <p:nvPr>
            <p:ph type="body" idx="7"/>
          </p:nvPr>
        </p:nvSpPr>
        <p:spPr>
          <a:xfrm>
            <a:off x="9073133" y="14382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2" name="Google Shape;152;p89"/>
          <p:cNvSpPr txBox="1">
            <a:spLocks noGrp="1"/>
          </p:cNvSpPr>
          <p:nvPr>
            <p:ph type="body" idx="8"/>
          </p:nvPr>
        </p:nvSpPr>
        <p:spPr>
          <a:xfrm>
            <a:off x="9073133" y="22764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1963">
          <p15:clr>
            <a:srgbClr val="5ACBF0"/>
          </p15:clr>
        </p15:guide>
        <p15:guide id="4" pos="2150">
          <p15:clr>
            <a:srgbClr val="5ACBF0"/>
          </p15:clr>
        </p15:guide>
        <p15:guide id="5" pos="3746">
          <p15:clr>
            <a:srgbClr val="5ACBF0"/>
          </p15:clr>
        </p15:guide>
        <p15:guide id="6" pos="3934">
          <p15:clr>
            <a:srgbClr val="5ACBF0"/>
          </p15:clr>
        </p15:guide>
        <p15:guide id="7" pos="5530">
          <p15:clr>
            <a:srgbClr val="5ACBF0"/>
          </p15:clr>
        </p15:guide>
        <p15:guide id="8" pos="5716">
          <p15:clr>
            <a:srgbClr val="5ACBF0"/>
          </p15:clr>
        </p15:guide>
        <p15:guide id="9"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ive Column Bullet with Subtitles">
  <p:cSld name="Five Column Bullet with Subtitles">
    <p:spTree>
      <p:nvGrpSpPr>
        <p:cNvPr id="1" name="Shape 153"/>
        <p:cNvGrpSpPr/>
        <p:nvPr/>
      </p:nvGrpSpPr>
      <p:grpSpPr>
        <a:xfrm>
          <a:off x="0" y="0"/>
          <a:ext cx="0" cy="0"/>
          <a:chOff x="0" y="0"/>
          <a:chExt cx="0" cy="0"/>
        </a:xfrm>
      </p:grpSpPr>
      <p:sp>
        <p:nvSpPr>
          <p:cNvPr id="154" name="Google Shape;154;p9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90"/>
          <p:cNvSpPr txBox="1">
            <a:spLocks noGrp="1"/>
          </p:cNvSpPr>
          <p:nvPr>
            <p:ph type="body" idx="1"/>
          </p:nvPr>
        </p:nvSpPr>
        <p:spPr>
          <a:xfrm>
            <a:off x="584200"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6" name="Google Shape;156;p90"/>
          <p:cNvSpPr txBox="1">
            <a:spLocks noGrp="1"/>
          </p:cNvSpPr>
          <p:nvPr>
            <p:ph type="body" idx="2"/>
          </p:nvPr>
        </p:nvSpPr>
        <p:spPr>
          <a:xfrm>
            <a:off x="584200" y="228311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7" name="Google Shape;157;p90"/>
          <p:cNvSpPr txBox="1">
            <a:spLocks noGrp="1"/>
          </p:cNvSpPr>
          <p:nvPr>
            <p:ph type="body" idx="3"/>
          </p:nvPr>
        </p:nvSpPr>
        <p:spPr>
          <a:xfrm>
            <a:off x="2849007"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8" name="Google Shape;158;p90"/>
          <p:cNvSpPr txBox="1">
            <a:spLocks noGrp="1"/>
          </p:cNvSpPr>
          <p:nvPr>
            <p:ph type="body" idx="4"/>
          </p:nvPr>
        </p:nvSpPr>
        <p:spPr>
          <a:xfrm>
            <a:off x="2849007" y="227647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9" name="Google Shape;159;p90"/>
          <p:cNvSpPr txBox="1">
            <a:spLocks noGrp="1"/>
          </p:cNvSpPr>
          <p:nvPr>
            <p:ph type="body" idx="5"/>
          </p:nvPr>
        </p:nvSpPr>
        <p:spPr>
          <a:xfrm>
            <a:off x="5113814"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0" name="Google Shape;160;p90"/>
          <p:cNvSpPr txBox="1">
            <a:spLocks noGrp="1"/>
          </p:cNvSpPr>
          <p:nvPr>
            <p:ph type="body" idx="6"/>
          </p:nvPr>
        </p:nvSpPr>
        <p:spPr>
          <a:xfrm>
            <a:off x="5113814" y="228311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1" name="Google Shape;161;p90"/>
          <p:cNvSpPr txBox="1">
            <a:spLocks noGrp="1"/>
          </p:cNvSpPr>
          <p:nvPr>
            <p:ph type="body" idx="7"/>
          </p:nvPr>
        </p:nvSpPr>
        <p:spPr>
          <a:xfrm>
            <a:off x="7378621"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90"/>
          <p:cNvSpPr txBox="1">
            <a:spLocks noGrp="1"/>
          </p:cNvSpPr>
          <p:nvPr>
            <p:ph type="body" idx="8"/>
          </p:nvPr>
        </p:nvSpPr>
        <p:spPr>
          <a:xfrm>
            <a:off x="7378621" y="227647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3" name="Google Shape;163;p90"/>
          <p:cNvSpPr txBox="1">
            <a:spLocks noGrp="1"/>
          </p:cNvSpPr>
          <p:nvPr>
            <p:ph type="body" idx="9"/>
          </p:nvPr>
        </p:nvSpPr>
        <p:spPr>
          <a:xfrm>
            <a:off x="9643428"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4" name="Google Shape;164;p90"/>
          <p:cNvSpPr txBox="1">
            <a:spLocks noGrp="1"/>
          </p:cNvSpPr>
          <p:nvPr>
            <p:ph type="body" idx="13"/>
          </p:nvPr>
        </p:nvSpPr>
        <p:spPr>
          <a:xfrm>
            <a:off x="9643428" y="227647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1610">
          <p15:clr>
            <a:srgbClr val="5ACBF0"/>
          </p15:clr>
        </p15:guide>
        <p15:guide id="4" pos="1795">
          <p15:clr>
            <a:srgbClr val="5ACBF0"/>
          </p15:clr>
        </p15:guide>
        <p15:guide id="5" pos="3035">
          <p15:clr>
            <a:srgbClr val="5ACBF0"/>
          </p15:clr>
        </p15:guide>
        <p15:guide id="6" pos="3221">
          <p15:clr>
            <a:srgbClr val="5ACBF0"/>
          </p15:clr>
        </p15:guide>
        <p15:guide id="7" pos="4461">
          <p15:clr>
            <a:srgbClr val="5ACBF0"/>
          </p15:clr>
        </p15:guide>
        <p15:guide id="8" pos="5890">
          <p15:clr>
            <a:srgbClr val="5ACBF0"/>
          </p15:clr>
        </p15:guide>
        <p15:guide id="9" orient="horz" pos="1436">
          <p15:clr>
            <a:srgbClr val="5ACBF0"/>
          </p15:clr>
        </p15:guide>
        <p15:guide id="10" pos="4646">
          <p15:clr>
            <a:srgbClr val="5ACBF0"/>
          </p15:clr>
        </p15:guide>
        <p15:guide id="11" pos="60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 left side ">
  <p:cSld name="Title Only - left side ">
    <p:spTree>
      <p:nvGrpSpPr>
        <p:cNvPr id="1" name="Shape 165"/>
        <p:cNvGrpSpPr/>
        <p:nvPr/>
      </p:nvGrpSpPr>
      <p:grpSpPr>
        <a:xfrm>
          <a:off x="0" y="0"/>
          <a:ext cx="0" cy="0"/>
          <a:chOff x="0" y="0"/>
          <a:chExt cx="0" cy="0"/>
        </a:xfrm>
      </p:grpSpPr>
      <p:sp>
        <p:nvSpPr>
          <p:cNvPr id="166" name="Google Shape;166;p91"/>
          <p:cNvSpPr txBox="1">
            <a:spLocks noGrp="1"/>
          </p:cNvSpPr>
          <p:nvPr>
            <p:ph type="title"/>
          </p:nvPr>
        </p:nvSpPr>
        <p:spPr>
          <a:xfrm>
            <a:off x="588264" y="2875002"/>
            <a:ext cx="4127692"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749">
          <p15:clr>
            <a:srgbClr val="A4A3A4"/>
          </p15:clr>
        </p15:guide>
        <p15:guide id="11" pos="3932">
          <p15:clr>
            <a:srgbClr val="A4A3A4"/>
          </p15:clr>
        </p15:guide>
        <p15:guide id="12" pos="4343">
          <p15:clr>
            <a:srgbClr val="A4A3A4"/>
          </p15:clr>
        </p15:guide>
        <p15:guide id="13" pos="4526">
          <p15:clr>
            <a:srgbClr val="A4A3A4"/>
          </p15:clr>
        </p15:guide>
        <p15:guide id="14" pos="4937">
          <p15:clr>
            <a:srgbClr val="A4A3A4"/>
          </p15:clr>
        </p15:guide>
        <p15:guide id="15" pos="5120">
          <p15:clr>
            <a:srgbClr val="A4A3A4"/>
          </p15:clr>
        </p15:guide>
        <p15:guide id="16" pos="5529">
          <p15:clr>
            <a:srgbClr val="A4A3A4"/>
          </p15:clr>
        </p15:guide>
        <p15:guide id="17" pos="5714">
          <p15:clr>
            <a:srgbClr val="A4A3A4"/>
          </p15:clr>
        </p15:guide>
        <p15:guide id="18" pos="6123">
          <p15:clr>
            <a:srgbClr val="A4A3A4"/>
          </p15:clr>
        </p15:guide>
        <p15:guide id="19" pos="6308">
          <p15:clr>
            <a:srgbClr val="A4A3A4"/>
          </p15:clr>
        </p15:guide>
        <p15:guide id="20" pos="6717">
          <p15:clr>
            <a:srgbClr val="A4A3A4"/>
          </p15:clr>
        </p15:guide>
        <p15:guide id="21" pos="6900">
          <p15:clr>
            <a:srgbClr val="A4A3A4"/>
          </p15:clr>
        </p15:guide>
        <p15:guide id="22" orient="horz" pos="288">
          <p15:clr>
            <a:srgbClr val="5ACBF0"/>
          </p15:clr>
        </p15:guide>
        <p15:guide id="23" orient="horz" pos="2160">
          <p15:clr>
            <a:srgbClr val="5ACBF0"/>
          </p15:clr>
        </p15:guide>
        <p15:guide id="24" pos="2976">
          <p15:clr>
            <a:srgbClr val="5ACBF0"/>
          </p15:clr>
        </p15:guide>
        <p15:guide id="25" pos="33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167"/>
        <p:cNvGrpSpPr/>
        <p:nvPr/>
      </p:nvGrpSpPr>
      <p:grpSpPr>
        <a:xfrm>
          <a:off x="0" y="0"/>
          <a:ext cx="0" cy="0"/>
          <a:chOff x="0" y="0"/>
          <a:chExt cx="0" cy="0"/>
        </a:xfrm>
      </p:grpSpPr>
      <p:sp>
        <p:nvSpPr>
          <p:cNvPr id="168" name="Google Shape;168;p92"/>
          <p:cNvSpPr txBox="1">
            <a:spLocks noGrp="1"/>
          </p:cNvSpPr>
          <p:nvPr>
            <p:ph type="title"/>
          </p:nvPr>
        </p:nvSpPr>
        <p:spPr>
          <a:xfrm>
            <a:off x="588263" y="588963"/>
            <a:ext cx="4158362" cy="253523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9" name="Google Shape;169;p92"/>
          <p:cNvSpPr txBox="1">
            <a:spLocks noGrp="1"/>
          </p:cNvSpPr>
          <p:nvPr>
            <p:ph type="body" idx="1"/>
          </p:nvPr>
        </p:nvSpPr>
        <p:spPr>
          <a:xfrm>
            <a:off x="584200" y="3535540"/>
            <a:ext cx="4162425" cy="273349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40"/>
              </a:spcBef>
              <a:spcAft>
                <a:spcPts val="0"/>
              </a:spcAft>
              <a:buClr>
                <a:schemeClr val="dk1"/>
              </a:buClr>
              <a:buSzPts val="1980"/>
              <a:buNone/>
              <a:defRPr sz="22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0" name="Google Shape;170;p92"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171" name="Google Shape;171;p9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1968">
          <p15:clr>
            <a:srgbClr val="5ACBF0"/>
          </p15:clr>
        </p15:guide>
        <p15:guide id="3" orient="horz" pos="2226">
          <p15:clr>
            <a:srgbClr val="5ACBF0"/>
          </p15:clr>
        </p15:guide>
        <p15:guide id="4" pos="3729">
          <p15:clr>
            <a:srgbClr val="C35EA4"/>
          </p15:clr>
        </p15:guide>
        <p15:guide id="5" pos="2993">
          <p15:clr>
            <a:srgbClr val="5ACBF0"/>
          </p15:clr>
        </p15:guide>
        <p15:guide id="6"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9"/>
        <p:cNvGrpSpPr/>
        <p:nvPr/>
      </p:nvGrpSpPr>
      <p:grpSpPr>
        <a:xfrm>
          <a:off x="0" y="0"/>
          <a:ext cx="0" cy="0"/>
          <a:chOff x="0" y="0"/>
          <a:chExt cx="0" cy="0"/>
        </a:xfrm>
      </p:grpSpPr>
      <p:sp>
        <p:nvSpPr>
          <p:cNvPr id="20" name="Google Shape;20;p68"/>
          <p:cNvSpPr txBox="1">
            <a:spLocks noGrp="1"/>
          </p:cNvSpPr>
          <p:nvPr>
            <p:ph type="title"/>
          </p:nvPr>
        </p:nvSpPr>
        <p:spPr>
          <a:xfrm>
            <a:off x="584200" y="2979778"/>
            <a:ext cx="533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rgbClr val="202192"/>
              </a:buClr>
              <a:buSzPts val="3600"/>
              <a:buFont typeface="Quattrocento Sans"/>
              <a:buNone/>
              <a:defRPr sz="3600">
                <a:solidFill>
                  <a:srgbClr val="20219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8"/>
          <p:cNvSpPr txBox="1">
            <a:spLocks noGrp="1"/>
          </p:cNvSpPr>
          <p:nvPr>
            <p:ph type="body" idx="1"/>
          </p:nvPr>
        </p:nvSpPr>
        <p:spPr>
          <a:xfrm>
            <a:off x="584200" y="3962400"/>
            <a:ext cx="5334000" cy="33855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 name="Google Shape;22;p68"/>
          <p:cNvSpPr/>
          <p:nvPr/>
        </p:nvSpPr>
        <p:spPr>
          <a:xfrm>
            <a:off x="1663941" y="505195"/>
            <a:ext cx="855188" cy="981719"/>
          </a:xfrm>
          <a:custGeom>
            <a:avLst/>
            <a:gdLst/>
            <a:ahLst/>
            <a:cxnLst/>
            <a:rect l="l" t="t" r="r" b="b"/>
            <a:pathLst>
              <a:path w="855188" h="981719" extrusionOk="0">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 name="Google Shape;23;p68"/>
          <p:cNvSpPr/>
          <p:nvPr/>
        </p:nvSpPr>
        <p:spPr>
          <a:xfrm>
            <a:off x="281735" y="1"/>
            <a:ext cx="854151" cy="636003"/>
          </a:xfrm>
          <a:custGeom>
            <a:avLst/>
            <a:gdLst/>
            <a:ahLst/>
            <a:cxnLst/>
            <a:rect l="l" t="t" r="r" b="b"/>
            <a:pathLst>
              <a:path w="854151" h="636003" extrusionOk="0">
                <a:moveTo>
                  <a:pt x="0" y="0"/>
                </a:moveTo>
                <a:lnTo>
                  <a:pt x="854151" y="0"/>
                </a:lnTo>
                <a:lnTo>
                  <a:pt x="850611" y="424698"/>
                </a:lnTo>
                <a:lnTo>
                  <a:pt x="427625" y="636003"/>
                </a:lnTo>
                <a:lnTo>
                  <a:pt x="0" y="419682"/>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 name="Google Shape;24;p68"/>
          <p:cNvSpPr/>
          <p:nvPr/>
        </p:nvSpPr>
        <p:spPr>
          <a:xfrm>
            <a:off x="726262" y="496727"/>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 name="Google Shape;25;p68"/>
          <p:cNvSpPr/>
          <p:nvPr/>
        </p:nvSpPr>
        <p:spPr>
          <a:xfrm>
            <a:off x="2131691" y="1333965"/>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6" name="Google Shape;26;p68"/>
          <p:cNvSpPr/>
          <p:nvPr/>
        </p:nvSpPr>
        <p:spPr>
          <a:xfrm>
            <a:off x="3060903" y="1333965"/>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7" name="Google Shape;27;p68"/>
          <p:cNvSpPr/>
          <p:nvPr/>
        </p:nvSpPr>
        <p:spPr>
          <a:xfrm>
            <a:off x="3537120" y="513662"/>
            <a:ext cx="855188" cy="981719"/>
          </a:xfrm>
          <a:custGeom>
            <a:avLst/>
            <a:gdLst/>
            <a:ahLst/>
            <a:cxnLst/>
            <a:rect l="l" t="t" r="r" b="b"/>
            <a:pathLst>
              <a:path w="855188" h="981719" extrusionOk="0">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 name="Google Shape;28;p68"/>
          <p:cNvSpPr/>
          <p:nvPr/>
        </p:nvSpPr>
        <p:spPr>
          <a:xfrm>
            <a:off x="4466332" y="513661"/>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 name="Google Shape;29;p68"/>
          <p:cNvSpPr/>
          <p:nvPr/>
        </p:nvSpPr>
        <p:spPr>
          <a:xfrm>
            <a:off x="4001727" y="4600"/>
            <a:ext cx="854465" cy="673738"/>
          </a:xfrm>
          <a:custGeom>
            <a:avLst/>
            <a:gdLst/>
            <a:ahLst/>
            <a:cxnLst/>
            <a:rect l="l" t="t" r="r" b="b"/>
            <a:pathLst>
              <a:path w="854465" h="673738" extrusionOk="0">
                <a:moveTo>
                  <a:pt x="0" y="0"/>
                </a:moveTo>
                <a:lnTo>
                  <a:pt x="854465" y="0"/>
                </a:lnTo>
                <a:lnTo>
                  <a:pt x="850611" y="462433"/>
                </a:lnTo>
                <a:lnTo>
                  <a:pt x="427625" y="673738"/>
                </a:lnTo>
                <a:lnTo>
                  <a:pt x="0" y="457417"/>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0" name="Google Shape;30;p68"/>
          <p:cNvSpPr/>
          <p:nvPr/>
        </p:nvSpPr>
        <p:spPr>
          <a:xfrm>
            <a:off x="2165560" y="0"/>
            <a:ext cx="854503" cy="678338"/>
          </a:xfrm>
          <a:custGeom>
            <a:avLst/>
            <a:gdLst/>
            <a:ahLst/>
            <a:cxnLst/>
            <a:rect l="l" t="t" r="r" b="b"/>
            <a:pathLst>
              <a:path w="854503" h="678338" extrusionOk="0">
                <a:moveTo>
                  <a:pt x="0" y="0"/>
                </a:moveTo>
                <a:lnTo>
                  <a:pt x="854503" y="0"/>
                </a:lnTo>
                <a:lnTo>
                  <a:pt x="850611" y="467033"/>
                </a:lnTo>
                <a:lnTo>
                  <a:pt x="427625" y="678338"/>
                </a:lnTo>
                <a:lnTo>
                  <a:pt x="0" y="462017"/>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 name="Google Shape;31;p68"/>
          <p:cNvSpPr/>
          <p:nvPr/>
        </p:nvSpPr>
        <p:spPr>
          <a:xfrm>
            <a:off x="4934082" y="1333965"/>
            <a:ext cx="855188" cy="981719"/>
          </a:xfrm>
          <a:custGeom>
            <a:avLst/>
            <a:gdLst/>
            <a:ahLst/>
            <a:cxnLst/>
            <a:rect l="l" t="t" r="r" b="b"/>
            <a:pathLst>
              <a:path w="855188" h="981719" extrusionOk="0">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 name="Google Shape;32;p68"/>
          <p:cNvSpPr/>
          <p:nvPr/>
        </p:nvSpPr>
        <p:spPr>
          <a:xfrm>
            <a:off x="5401832" y="496727"/>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 name="Google Shape;33;p68"/>
          <p:cNvSpPr/>
          <p:nvPr/>
        </p:nvSpPr>
        <p:spPr>
          <a:xfrm>
            <a:off x="6339511" y="496727"/>
            <a:ext cx="855188" cy="981719"/>
          </a:xfrm>
          <a:custGeom>
            <a:avLst/>
            <a:gdLst/>
            <a:ahLst/>
            <a:cxnLst/>
            <a:rect l="l" t="t" r="r" b="b"/>
            <a:pathLst>
              <a:path w="855188" h="981719" extrusionOk="0">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 name="Google Shape;34;p68"/>
          <p:cNvSpPr/>
          <p:nvPr/>
        </p:nvSpPr>
        <p:spPr>
          <a:xfrm>
            <a:off x="6768070" y="1333965"/>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5" name="Google Shape;35;p68"/>
          <p:cNvSpPr/>
          <p:nvPr/>
        </p:nvSpPr>
        <p:spPr>
          <a:xfrm>
            <a:off x="6312952" y="2188138"/>
            <a:ext cx="855188" cy="981719"/>
          </a:xfrm>
          <a:custGeom>
            <a:avLst/>
            <a:gdLst/>
            <a:ahLst/>
            <a:cxnLst/>
            <a:rect l="l" t="t" r="r" b="b"/>
            <a:pathLst>
              <a:path w="855188" h="981719" extrusionOk="0">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6" name="Google Shape;36;p68"/>
          <p:cNvSpPr/>
          <p:nvPr/>
        </p:nvSpPr>
        <p:spPr>
          <a:xfrm>
            <a:off x="7243026" y="2179936"/>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7" name="Google Shape;37;p68"/>
          <p:cNvSpPr/>
          <p:nvPr/>
        </p:nvSpPr>
        <p:spPr>
          <a:xfrm>
            <a:off x="6825058" y="1"/>
            <a:ext cx="854433" cy="669871"/>
          </a:xfrm>
          <a:custGeom>
            <a:avLst/>
            <a:gdLst/>
            <a:ahLst/>
            <a:cxnLst/>
            <a:rect l="l" t="t" r="r" b="b"/>
            <a:pathLst>
              <a:path w="854433" h="669871" extrusionOk="0">
                <a:moveTo>
                  <a:pt x="0" y="0"/>
                </a:moveTo>
                <a:lnTo>
                  <a:pt x="854433" y="0"/>
                </a:lnTo>
                <a:lnTo>
                  <a:pt x="850611" y="458566"/>
                </a:lnTo>
                <a:lnTo>
                  <a:pt x="427625" y="669871"/>
                </a:lnTo>
                <a:lnTo>
                  <a:pt x="0" y="453550"/>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8" name="Google Shape;38;p68"/>
          <p:cNvSpPr/>
          <p:nvPr/>
        </p:nvSpPr>
        <p:spPr>
          <a:xfrm>
            <a:off x="8173100" y="2179936"/>
            <a:ext cx="855188" cy="981719"/>
          </a:xfrm>
          <a:custGeom>
            <a:avLst/>
            <a:gdLst/>
            <a:ahLst/>
            <a:cxnLst/>
            <a:rect l="l" t="t" r="r" b="b"/>
            <a:pathLst>
              <a:path w="855188" h="981719" extrusionOk="0">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9" name="Google Shape;39;p68"/>
          <p:cNvSpPr/>
          <p:nvPr/>
        </p:nvSpPr>
        <p:spPr>
          <a:xfrm>
            <a:off x="8644257" y="1350899"/>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pic>
        <p:nvPicPr>
          <p:cNvPr id="40" name="Google Shape;40;p68"/>
          <p:cNvPicPr preferRelativeResize="0"/>
          <p:nvPr/>
        </p:nvPicPr>
        <p:blipFill rotWithShape="1">
          <a:blip r:embed="rId2">
            <a:alphaModFix/>
          </a:blip>
          <a:srcRect l="11099" t="21382" r="11637" b="21774"/>
          <a:stretch/>
        </p:blipFill>
        <p:spPr>
          <a:xfrm>
            <a:off x="8780050" y="3268433"/>
            <a:ext cx="2492948" cy="1834049"/>
          </a:xfrm>
          <a:prstGeom prst="rect">
            <a:avLst/>
          </a:prstGeom>
          <a:noFill/>
          <a:ln>
            <a:noFill/>
          </a:ln>
        </p:spPr>
      </p:pic>
      <p:sp>
        <p:nvSpPr>
          <p:cNvPr id="41" name="Google Shape;41;p68"/>
          <p:cNvSpPr/>
          <p:nvPr/>
        </p:nvSpPr>
        <p:spPr>
          <a:xfrm>
            <a:off x="9579851" y="1350899"/>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 name="Google Shape;42;p68"/>
          <p:cNvSpPr/>
          <p:nvPr/>
        </p:nvSpPr>
        <p:spPr>
          <a:xfrm>
            <a:off x="10515445" y="1333965"/>
            <a:ext cx="855188" cy="981719"/>
          </a:xfrm>
          <a:custGeom>
            <a:avLst/>
            <a:gdLst/>
            <a:ahLst/>
            <a:cxnLst/>
            <a:rect l="l" t="t" r="r" b="b"/>
            <a:pathLst>
              <a:path w="855188" h="981719" extrusionOk="0">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3" name="Google Shape;43;p68"/>
          <p:cNvSpPr/>
          <p:nvPr/>
        </p:nvSpPr>
        <p:spPr>
          <a:xfrm>
            <a:off x="6768070" y="3008570"/>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 name="Google Shape;44;p68"/>
          <p:cNvSpPr/>
          <p:nvPr/>
        </p:nvSpPr>
        <p:spPr>
          <a:xfrm>
            <a:off x="10031090" y="513661"/>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 name="Google Shape;45;p68"/>
          <p:cNvSpPr/>
          <p:nvPr/>
        </p:nvSpPr>
        <p:spPr>
          <a:xfrm>
            <a:off x="9579851" y="-2775"/>
            <a:ext cx="854526" cy="681114"/>
          </a:xfrm>
          <a:custGeom>
            <a:avLst/>
            <a:gdLst/>
            <a:ahLst/>
            <a:cxnLst/>
            <a:rect l="l" t="t" r="r" b="b"/>
            <a:pathLst>
              <a:path w="854526" h="681114" extrusionOk="0">
                <a:moveTo>
                  <a:pt x="0" y="0"/>
                </a:moveTo>
                <a:lnTo>
                  <a:pt x="854526" y="0"/>
                </a:lnTo>
                <a:lnTo>
                  <a:pt x="850611" y="469809"/>
                </a:lnTo>
                <a:lnTo>
                  <a:pt x="427625" y="681114"/>
                </a:lnTo>
                <a:lnTo>
                  <a:pt x="0" y="464793"/>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 name="Google Shape;46;p68"/>
          <p:cNvSpPr/>
          <p:nvPr/>
        </p:nvSpPr>
        <p:spPr>
          <a:xfrm>
            <a:off x="7243026" y="3845000"/>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 name="Google Shape;47;p68"/>
          <p:cNvSpPr/>
          <p:nvPr/>
        </p:nvSpPr>
        <p:spPr>
          <a:xfrm>
            <a:off x="6825057" y="4683175"/>
            <a:ext cx="855188" cy="981719"/>
          </a:xfrm>
          <a:custGeom>
            <a:avLst/>
            <a:gdLst/>
            <a:ahLst/>
            <a:cxnLst/>
            <a:rect l="l" t="t" r="r" b="b"/>
            <a:pathLst>
              <a:path w="855188" h="981719" extrusionOk="0">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8" name="Google Shape;48;p68"/>
          <p:cNvSpPr/>
          <p:nvPr/>
        </p:nvSpPr>
        <p:spPr>
          <a:xfrm>
            <a:off x="11451040" y="1333965"/>
            <a:ext cx="740961" cy="981720"/>
          </a:xfrm>
          <a:custGeom>
            <a:avLst/>
            <a:gdLst/>
            <a:ahLst/>
            <a:cxnLst/>
            <a:rect l="l" t="t" r="r" b="b"/>
            <a:pathLst>
              <a:path w="740961" h="981720" extrusionOk="0">
                <a:moveTo>
                  <a:pt x="439727" y="0"/>
                </a:moveTo>
                <a:lnTo>
                  <a:pt x="740961" y="160391"/>
                </a:lnTo>
                <a:lnTo>
                  <a:pt x="740961" y="825191"/>
                </a:lnTo>
                <a:lnTo>
                  <a:pt x="427625" y="981720"/>
                </a:lnTo>
                <a:lnTo>
                  <a:pt x="0" y="765399"/>
                </a:lnTo>
                <a:lnTo>
                  <a:pt x="0" y="221211"/>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9" name="Google Shape;49;p68"/>
          <p:cNvSpPr/>
          <p:nvPr/>
        </p:nvSpPr>
        <p:spPr>
          <a:xfrm>
            <a:off x="7252651" y="5524901"/>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 name="Google Shape;50;p68"/>
          <p:cNvSpPr/>
          <p:nvPr/>
        </p:nvSpPr>
        <p:spPr>
          <a:xfrm>
            <a:off x="8173100" y="5524901"/>
            <a:ext cx="855188" cy="981719"/>
          </a:xfrm>
          <a:custGeom>
            <a:avLst/>
            <a:gdLst/>
            <a:ahLst/>
            <a:cxnLst/>
            <a:rect l="l" t="t" r="r" b="b"/>
            <a:pathLst>
              <a:path w="855188" h="981719" extrusionOk="0">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1" name="Google Shape;51;p68"/>
          <p:cNvSpPr/>
          <p:nvPr/>
        </p:nvSpPr>
        <p:spPr>
          <a:xfrm>
            <a:off x="7706037" y="6357516"/>
            <a:ext cx="855188" cy="500485"/>
          </a:xfrm>
          <a:custGeom>
            <a:avLst/>
            <a:gdLst/>
            <a:ahLst/>
            <a:cxnLst/>
            <a:rect l="l" t="t" r="r" b="b"/>
            <a:pathLst>
              <a:path w="855188" h="500485" extrusionOk="0">
                <a:moveTo>
                  <a:pt x="439727" y="0"/>
                </a:moveTo>
                <a:lnTo>
                  <a:pt x="855188" y="221211"/>
                </a:lnTo>
                <a:lnTo>
                  <a:pt x="852861" y="500485"/>
                </a:lnTo>
                <a:lnTo>
                  <a:pt x="0" y="500485"/>
                </a:lnTo>
                <a:lnTo>
                  <a:pt x="0" y="221211"/>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2" name="Google Shape;52;p68"/>
          <p:cNvSpPr/>
          <p:nvPr/>
        </p:nvSpPr>
        <p:spPr>
          <a:xfrm>
            <a:off x="8626486" y="6351224"/>
            <a:ext cx="855188" cy="506777"/>
          </a:xfrm>
          <a:custGeom>
            <a:avLst/>
            <a:gdLst/>
            <a:ahLst/>
            <a:cxnLst/>
            <a:rect l="l" t="t" r="r" b="b"/>
            <a:pathLst>
              <a:path w="855188" h="506777" extrusionOk="0">
                <a:moveTo>
                  <a:pt x="439727" y="0"/>
                </a:moveTo>
                <a:lnTo>
                  <a:pt x="855188" y="221211"/>
                </a:lnTo>
                <a:lnTo>
                  <a:pt x="852808" y="506777"/>
                </a:lnTo>
                <a:lnTo>
                  <a:pt x="0" y="506777"/>
                </a:lnTo>
                <a:lnTo>
                  <a:pt x="0" y="221211"/>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3" name="Google Shape;53;p68"/>
          <p:cNvSpPr/>
          <p:nvPr/>
        </p:nvSpPr>
        <p:spPr>
          <a:xfrm>
            <a:off x="9546935" y="6367140"/>
            <a:ext cx="855188" cy="490860"/>
          </a:xfrm>
          <a:custGeom>
            <a:avLst/>
            <a:gdLst/>
            <a:ahLst/>
            <a:cxnLst/>
            <a:rect l="l" t="t" r="r" b="b"/>
            <a:pathLst>
              <a:path w="855188" h="490860" extrusionOk="0">
                <a:moveTo>
                  <a:pt x="439727" y="0"/>
                </a:moveTo>
                <a:lnTo>
                  <a:pt x="855188" y="221211"/>
                </a:lnTo>
                <a:lnTo>
                  <a:pt x="852941" y="490860"/>
                </a:lnTo>
                <a:lnTo>
                  <a:pt x="0" y="490860"/>
                </a:lnTo>
                <a:lnTo>
                  <a:pt x="0" y="221211"/>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4" name="Google Shape;54;p68"/>
          <p:cNvSpPr/>
          <p:nvPr/>
        </p:nvSpPr>
        <p:spPr>
          <a:xfrm>
            <a:off x="10026524" y="5524035"/>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5" name="Google Shape;55;p68"/>
          <p:cNvSpPr/>
          <p:nvPr/>
        </p:nvSpPr>
        <p:spPr>
          <a:xfrm>
            <a:off x="10479910" y="6351223"/>
            <a:ext cx="855188" cy="506777"/>
          </a:xfrm>
          <a:custGeom>
            <a:avLst/>
            <a:gdLst/>
            <a:ahLst/>
            <a:cxnLst/>
            <a:rect l="l" t="t" r="r" b="b"/>
            <a:pathLst>
              <a:path w="855188" h="506777" extrusionOk="0">
                <a:moveTo>
                  <a:pt x="439727" y="0"/>
                </a:moveTo>
                <a:lnTo>
                  <a:pt x="855188" y="221211"/>
                </a:lnTo>
                <a:lnTo>
                  <a:pt x="852808" y="506777"/>
                </a:lnTo>
                <a:lnTo>
                  <a:pt x="0" y="506777"/>
                </a:lnTo>
                <a:lnTo>
                  <a:pt x="0" y="221211"/>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6" name="Google Shape;56;p68"/>
          <p:cNvSpPr/>
          <p:nvPr/>
        </p:nvSpPr>
        <p:spPr>
          <a:xfrm>
            <a:off x="11412886" y="6367140"/>
            <a:ext cx="779115" cy="490860"/>
          </a:xfrm>
          <a:custGeom>
            <a:avLst/>
            <a:gdLst/>
            <a:ahLst/>
            <a:cxnLst/>
            <a:rect l="l" t="t" r="r" b="b"/>
            <a:pathLst>
              <a:path w="779115" h="490860" extrusionOk="0">
                <a:moveTo>
                  <a:pt x="439727" y="0"/>
                </a:moveTo>
                <a:lnTo>
                  <a:pt x="779115" y="180706"/>
                </a:lnTo>
                <a:lnTo>
                  <a:pt x="779115" y="490860"/>
                </a:lnTo>
                <a:lnTo>
                  <a:pt x="0" y="490860"/>
                </a:lnTo>
                <a:lnTo>
                  <a:pt x="0" y="221211"/>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 name="Google Shape;57;p68"/>
          <p:cNvSpPr/>
          <p:nvPr/>
        </p:nvSpPr>
        <p:spPr>
          <a:xfrm>
            <a:off x="10983242" y="2161152"/>
            <a:ext cx="855188" cy="981720"/>
          </a:xfrm>
          <a:custGeom>
            <a:avLst/>
            <a:gdLst/>
            <a:ahLst/>
            <a:cxnLst/>
            <a:rect l="l" t="t" r="r" b="b"/>
            <a:pathLst>
              <a:path w="855188" h="981720" extrusionOk="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quare Photo ">
  <p:cSld name="Square Photo ">
    <p:spTree>
      <p:nvGrpSpPr>
        <p:cNvPr id="1" name="Shape 172"/>
        <p:cNvGrpSpPr/>
        <p:nvPr/>
      </p:nvGrpSpPr>
      <p:grpSpPr>
        <a:xfrm>
          <a:off x="0" y="0"/>
          <a:ext cx="0" cy="0"/>
          <a:chOff x="0" y="0"/>
          <a:chExt cx="0" cy="0"/>
        </a:xfrm>
      </p:grpSpPr>
      <p:sp>
        <p:nvSpPr>
          <p:cNvPr id="173" name="Google Shape;173;p93"/>
          <p:cNvSpPr txBox="1">
            <a:spLocks noGrp="1"/>
          </p:cNvSpPr>
          <p:nvPr>
            <p:ph type="title"/>
          </p:nvPr>
        </p:nvSpPr>
        <p:spPr>
          <a:xfrm>
            <a:off x="588263" y="585788"/>
            <a:ext cx="4159950" cy="568324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74" name="Google Shape;174;p93"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175" name="Google Shape;175;p9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2160">
          <p15:clr>
            <a:srgbClr val="5ACBF0"/>
          </p15:clr>
        </p15:guide>
        <p15:guide id="3" pos="2991">
          <p15:clr>
            <a:srgbClr val="5ACBF0"/>
          </p15:clr>
        </p15:guide>
        <p15:guide id="4" pos="3728">
          <p15:clr>
            <a:srgbClr val="C35EA4"/>
          </p15:clr>
        </p15:guide>
        <p15:guide id="5"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hoto full bleed lower title">
  <p:cSld name="Photo full bleed lower title">
    <p:spTree>
      <p:nvGrpSpPr>
        <p:cNvPr id="1" name="Shape 176"/>
        <p:cNvGrpSpPr/>
        <p:nvPr/>
      </p:nvGrpSpPr>
      <p:grpSpPr>
        <a:xfrm>
          <a:off x="0" y="0"/>
          <a:ext cx="0" cy="0"/>
          <a:chOff x="0" y="0"/>
          <a:chExt cx="0" cy="0"/>
        </a:xfrm>
      </p:grpSpPr>
      <p:pic>
        <p:nvPicPr>
          <p:cNvPr id="177" name="Google Shape;177;p94"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178" name="Google Shape;178;p94"/>
          <p:cNvSpPr txBox="1">
            <a:spLocks noGrp="1"/>
          </p:cNvSpPr>
          <p:nvPr>
            <p:ph type="title"/>
          </p:nvPr>
        </p:nvSpPr>
        <p:spPr>
          <a:xfrm>
            <a:off x="0" y="3657600"/>
            <a:ext cx="12192000" cy="3200400"/>
          </a:xfrm>
          <a:prstGeom prst="rect">
            <a:avLst/>
          </a:prstGeom>
          <a:gradFill>
            <a:gsLst>
              <a:gs pos="0">
                <a:srgbClr val="000000">
                  <a:alpha val="69803"/>
                </a:srgbClr>
              </a:gs>
              <a:gs pos="40000">
                <a:srgbClr val="000000">
                  <a:alpha val="69803"/>
                </a:srgbClr>
              </a:gs>
              <a:gs pos="100000">
                <a:srgbClr val="000000">
                  <a:alpha val="0"/>
                </a:srgbClr>
              </a:gs>
            </a:gsLst>
            <a:lin ang="16200000" scaled="0"/>
          </a:gradFill>
          <a:ln>
            <a:noFill/>
          </a:ln>
        </p:spPr>
        <p:txBody>
          <a:bodyPr spcFirstLastPara="1" wrap="square" lIns="585200" tIns="585200" rIns="585200" bIns="585200" anchor="b"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9" name="Google Shape;179;p9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hoto full bleed left title">
  <p:cSld name="Photo full bleed left title">
    <p:spTree>
      <p:nvGrpSpPr>
        <p:cNvPr id="1" name="Shape 180"/>
        <p:cNvGrpSpPr/>
        <p:nvPr/>
      </p:nvGrpSpPr>
      <p:grpSpPr>
        <a:xfrm>
          <a:off x="0" y="0"/>
          <a:ext cx="0" cy="0"/>
          <a:chOff x="0" y="0"/>
          <a:chExt cx="0" cy="0"/>
        </a:xfrm>
      </p:grpSpPr>
      <p:pic>
        <p:nvPicPr>
          <p:cNvPr id="181" name="Google Shape;181;p95"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182" name="Google Shape;182;p95"/>
          <p:cNvSpPr txBox="1">
            <a:spLocks noGrp="1"/>
          </p:cNvSpPr>
          <p:nvPr>
            <p:ph type="title"/>
          </p:nvPr>
        </p:nvSpPr>
        <p:spPr>
          <a:xfrm>
            <a:off x="-3" y="0"/>
            <a:ext cx="5669280" cy="6858000"/>
          </a:xfrm>
          <a:prstGeom prst="rect">
            <a:avLst/>
          </a:prstGeom>
          <a:gradFill>
            <a:gsLst>
              <a:gs pos="0">
                <a:srgbClr val="000000">
                  <a:alpha val="69803"/>
                </a:srgbClr>
              </a:gs>
              <a:gs pos="50000">
                <a:srgbClr val="000000">
                  <a:alpha val="69803"/>
                </a:srgbClr>
              </a:gs>
              <a:gs pos="100000">
                <a:srgbClr val="000000">
                  <a:alpha val="0"/>
                </a:srgbClr>
              </a:gs>
            </a:gsLst>
            <a:lin ang="0" scaled="0"/>
          </a:gradFill>
          <a:ln>
            <a:noFill/>
          </a:ln>
        </p:spPr>
        <p:txBody>
          <a:bodyPr spcFirstLastPara="1" wrap="square" lIns="585200" tIns="585200" rIns="585200" bIns="585200" anchor="ctr"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 name="Google Shape;183;p9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576">
          <p15:clr>
            <a:srgbClr val="5ACBF0"/>
          </p15:clr>
        </p15:guide>
        <p15:guide id="2"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hoto full bleed right title">
  <p:cSld name="Photo full bleed right title">
    <p:spTree>
      <p:nvGrpSpPr>
        <p:cNvPr id="1" name="Shape 184"/>
        <p:cNvGrpSpPr/>
        <p:nvPr/>
      </p:nvGrpSpPr>
      <p:grpSpPr>
        <a:xfrm>
          <a:off x="0" y="0"/>
          <a:ext cx="0" cy="0"/>
          <a:chOff x="0" y="0"/>
          <a:chExt cx="0" cy="0"/>
        </a:xfrm>
      </p:grpSpPr>
      <p:pic>
        <p:nvPicPr>
          <p:cNvPr id="185" name="Google Shape;185;p96"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186" name="Google Shape;186;p96"/>
          <p:cNvSpPr txBox="1">
            <a:spLocks noGrp="1"/>
          </p:cNvSpPr>
          <p:nvPr>
            <p:ph type="title"/>
          </p:nvPr>
        </p:nvSpPr>
        <p:spPr>
          <a:xfrm>
            <a:off x="6522720" y="0"/>
            <a:ext cx="5669280" cy="6858000"/>
          </a:xfrm>
          <a:prstGeom prst="rect">
            <a:avLst/>
          </a:prstGeom>
          <a:gradFill>
            <a:gsLst>
              <a:gs pos="0">
                <a:srgbClr val="000000">
                  <a:alpha val="69803"/>
                </a:srgbClr>
              </a:gs>
              <a:gs pos="50000">
                <a:srgbClr val="000000">
                  <a:alpha val="69803"/>
                </a:srgbClr>
              </a:gs>
              <a:gs pos="100000">
                <a:srgbClr val="000000">
                  <a:alpha val="0"/>
                </a:srgbClr>
              </a:gs>
            </a:gsLst>
            <a:lin ang="10800000" scaled="0"/>
          </a:gradFill>
          <a:ln>
            <a:noFill/>
          </a:ln>
        </p:spPr>
        <p:txBody>
          <a:bodyPr spcFirstLastPara="1" wrap="square" lIns="585200" tIns="585200" rIns="585200" bIns="585200" anchor="ctr" anchorCtr="0">
            <a:noAutofit/>
          </a:bodyPr>
          <a:lstStyle>
            <a:lvl1pPr lvl="0" algn="r">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9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4105">
          <p15:clr>
            <a:srgbClr val="5ACBF0"/>
          </p15:clr>
        </p15:guide>
        <p15:guide id="2"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op horizontal photo and title">
  <p:cSld name="Top horizontal photo and title">
    <p:spTree>
      <p:nvGrpSpPr>
        <p:cNvPr id="1" name="Shape 188"/>
        <p:cNvGrpSpPr/>
        <p:nvPr/>
      </p:nvGrpSpPr>
      <p:grpSpPr>
        <a:xfrm>
          <a:off x="0" y="0"/>
          <a:ext cx="0" cy="0"/>
          <a:chOff x="0" y="0"/>
          <a:chExt cx="0" cy="0"/>
        </a:xfrm>
      </p:grpSpPr>
      <p:sp>
        <p:nvSpPr>
          <p:cNvPr id="189" name="Google Shape;189;p97"/>
          <p:cNvSpPr txBox="1">
            <a:spLocks noGrp="1"/>
          </p:cNvSpPr>
          <p:nvPr>
            <p:ph type="title"/>
          </p:nvPr>
        </p:nvSpPr>
        <p:spPr>
          <a:xfrm>
            <a:off x="588263" y="5157216"/>
            <a:ext cx="11018520" cy="1111822"/>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0" name="Google Shape;190;p97" descr="This photo is a 'placeholder' only. Drag or drop your photo here, or click and tap the center to insert a photo."/>
          <p:cNvPicPr preferRelativeResize="0">
            <a:picLocks noGrp="1"/>
          </p:cNvPicPr>
          <p:nvPr>
            <p:ph type="pic" idx="2"/>
          </p:nvPr>
        </p:nvPicPr>
        <p:blipFill/>
        <p:spPr>
          <a:xfrm>
            <a:off x="0" y="0"/>
            <a:ext cx="12192000" cy="4572000"/>
          </a:xfrm>
          <a:prstGeom prst="rect">
            <a:avLst/>
          </a:prstGeom>
          <a:blipFill rotWithShape="1">
            <a:blip r:embed="rId2">
              <a:alphaModFix/>
            </a:blip>
            <a:stretch>
              <a:fillRect/>
            </a:stretch>
          </a:blipFill>
          <a:ln>
            <a:noFill/>
          </a:ln>
        </p:spPr>
      </p:pic>
      <p:sp>
        <p:nvSpPr>
          <p:cNvPr id="191" name="Google Shape;191;p9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880">
          <p15:clr>
            <a:srgbClr val="5ACBF0"/>
          </p15:clr>
        </p15:guide>
        <p15:guide id="2"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ottom horizontal photo and title">
  <p:cSld name="Bottom horizontal photo and title">
    <p:spTree>
      <p:nvGrpSpPr>
        <p:cNvPr id="1" name="Shape 192"/>
        <p:cNvGrpSpPr/>
        <p:nvPr/>
      </p:nvGrpSpPr>
      <p:grpSpPr>
        <a:xfrm>
          <a:off x="0" y="0"/>
          <a:ext cx="0" cy="0"/>
          <a:chOff x="0" y="0"/>
          <a:chExt cx="0" cy="0"/>
        </a:xfrm>
      </p:grpSpPr>
      <p:sp>
        <p:nvSpPr>
          <p:cNvPr id="193" name="Google Shape;193;p98"/>
          <p:cNvSpPr txBox="1">
            <a:spLocks noGrp="1"/>
          </p:cNvSpPr>
          <p:nvPr>
            <p:ph type="title"/>
          </p:nvPr>
        </p:nvSpPr>
        <p:spPr>
          <a:xfrm>
            <a:off x="588263" y="585788"/>
            <a:ext cx="11018520" cy="1114996"/>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4" name="Google Shape;194;p98" descr="This photo is a 'placeholder' only. Drag or drop your photo here, or click and tap the center to insert a photo."/>
          <p:cNvPicPr preferRelativeResize="0">
            <a:picLocks noGrp="1"/>
          </p:cNvPicPr>
          <p:nvPr>
            <p:ph type="pic" idx="2"/>
          </p:nvPr>
        </p:nvPicPr>
        <p:blipFill/>
        <p:spPr>
          <a:xfrm>
            <a:off x="-2381" y="2286000"/>
            <a:ext cx="12192000" cy="4572000"/>
          </a:xfrm>
          <a:prstGeom prst="rect">
            <a:avLst/>
          </a:prstGeom>
          <a:blipFill rotWithShape="1">
            <a:blip r:embed="rId2">
              <a:alphaModFix/>
            </a:blip>
            <a:stretch>
              <a:fillRect/>
            </a:stretch>
          </a:blipFill>
          <a:ln>
            <a:noFill/>
          </a:ln>
        </p:spPr>
      </p:pic>
      <p:sp>
        <p:nvSpPr>
          <p:cNvPr id="195" name="Google Shape;195;p9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picture content">
  <p:cSld name="Two picture content">
    <p:spTree>
      <p:nvGrpSpPr>
        <p:cNvPr id="1" name="Shape 196"/>
        <p:cNvGrpSpPr/>
        <p:nvPr/>
      </p:nvGrpSpPr>
      <p:grpSpPr>
        <a:xfrm>
          <a:off x="0" y="0"/>
          <a:ext cx="0" cy="0"/>
          <a:chOff x="0" y="0"/>
          <a:chExt cx="0" cy="0"/>
        </a:xfrm>
      </p:grpSpPr>
      <p:sp>
        <p:nvSpPr>
          <p:cNvPr id="197" name="Google Shape;197;p99"/>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99"/>
          <p:cNvSpPr txBox="1">
            <a:spLocks noGrp="1"/>
          </p:cNvSpPr>
          <p:nvPr>
            <p:ph type="body" idx="1"/>
          </p:nvPr>
        </p:nvSpPr>
        <p:spPr>
          <a:xfrm>
            <a:off x="584199"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99" name="Google Shape;199;p99" descr="This photo is a 'placeholder' only. Drag or drop your photo here, or click and tap the center to insert a photo."/>
          <p:cNvPicPr preferRelativeResize="0">
            <a:picLocks noGrp="1"/>
          </p:cNvPicPr>
          <p:nvPr>
            <p:ph type="pic" idx="2"/>
          </p:nvPr>
        </p:nvPicPr>
        <p:blipFill/>
        <p:spPr>
          <a:xfrm>
            <a:off x="582612" y="2025650"/>
            <a:ext cx="5367528" cy="3474720"/>
          </a:xfrm>
          <a:prstGeom prst="rect">
            <a:avLst/>
          </a:prstGeom>
          <a:blipFill rotWithShape="1">
            <a:blip r:embed="rId2">
              <a:alphaModFix/>
            </a:blip>
            <a:stretch>
              <a:fillRect/>
            </a:stretch>
          </a:blipFill>
          <a:ln>
            <a:noFill/>
          </a:ln>
        </p:spPr>
      </p:pic>
      <p:sp>
        <p:nvSpPr>
          <p:cNvPr id="200" name="Google Shape;200;p99"/>
          <p:cNvSpPr txBox="1">
            <a:spLocks noGrp="1"/>
          </p:cNvSpPr>
          <p:nvPr>
            <p:ph type="body" idx="3"/>
          </p:nvPr>
        </p:nvSpPr>
        <p:spPr>
          <a:xfrm>
            <a:off x="6241860"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1" name="Google Shape;201;p99" descr="This photo is a 'placeholder' only. Drag or drop your photo here, or click and tap the center to insert a photo."/>
          <p:cNvPicPr preferRelativeResize="0">
            <a:picLocks noGrp="1"/>
          </p:cNvPicPr>
          <p:nvPr>
            <p:ph type="pic" idx="4"/>
          </p:nvPr>
        </p:nvPicPr>
        <p:blipFill/>
        <p:spPr>
          <a:xfrm>
            <a:off x="6239255" y="2025650"/>
            <a:ext cx="5367528" cy="3474720"/>
          </a:xfrm>
          <a:prstGeom prst="rect">
            <a:avLst/>
          </a:prstGeom>
          <a:blipFill rotWithShape="1">
            <a:blip r:embed="rId3">
              <a:alphaModFix/>
            </a:blip>
            <a:stretch>
              <a:fillRect/>
            </a:stretch>
          </a:blipFill>
          <a:ln>
            <a:noFill/>
          </a:ln>
        </p:spPr>
      </p:pic>
      <p:sp>
        <p:nvSpPr>
          <p:cNvPr id="202" name="Google Shape;202;p9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3749">
          <p15:clr>
            <a:srgbClr val="5ACBF0"/>
          </p15:clr>
        </p15:guide>
        <p15:guide id="5" pos="3931">
          <p15:clr>
            <a:srgbClr val="5ACBF0"/>
          </p15:clr>
        </p15:guide>
        <p15:guide id="6" orient="horz" pos="346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ree picture content">
  <p:cSld name="Three picture content">
    <p:spTree>
      <p:nvGrpSpPr>
        <p:cNvPr id="1" name="Shape 203"/>
        <p:cNvGrpSpPr/>
        <p:nvPr/>
      </p:nvGrpSpPr>
      <p:grpSpPr>
        <a:xfrm>
          <a:off x="0" y="0"/>
          <a:ext cx="0" cy="0"/>
          <a:chOff x="0" y="0"/>
          <a:chExt cx="0" cy="0"/>
        </a:xfrm>
      </p:grpSpPr>
      <p:sp>
        <p:nvSpPr>
          <p:cNvPr id="204" name="Google Shape;204;p100"/>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100"/>
          <p:cNvSpPr txBox="1">
            <a:spLocks noGrp="1"/>
          </p:cNvSpPr>
          <p:nvPr>
            <p:ph type="body" idx="1"/>
          </p:nvPr>
        </p:nvSpPr>
        <p:spPr>
          <a:xfrm>
            <a:off x="582613"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6" name="Google Shape;206;p100" descr="This photo is a 'placeholder' only. Drag or drop your photo here, or click and tap the center to insert a photo."/>
          <p:cNvPicPr preferRelativeResize="0">
            <a:picLocks noGrp="1"/>
          </p:cNvPicPr>
          <p:nvPr>
            <p:ph type="pic" idx="2"/>
          </p:nvPr>
        </p:nvPicPr>
        <p:blipFill/>
        <p:spPr>
          <a:xfrm>
            <a:off x="582612" y="2025650"/>
            <a:ext cx="3474720" cy="3474720"/>
          </a:xfrm>
          <a:prstGeom prst="rect">
            <a:avLst/>
          </a:prstGeom>
          <a:blipFill rotWithShape="1">
            <a:blip r:embed="rId2">
              <a:alphaModFix/>
            </a:blip>
            <a:stretch>
              <a:fillRect/>
            </a:stretch>
          </a:blipFill>
          <a:ln>
            <a:noFill/>
          </a:ln>
        </p:spPr>
      </p:pic>
      <p:sp>
        <p:nvSpPr>
          <p:cNvPr id="207" name="Google Shape;207;p100"/>
          <p:cNvSpPr txBox="1">
            <a:spLocks noGrp="1"/>
          </p:cNvSpPr>
          <p:nvPr>
            <p:ph type="body" idx="3"/>
          </p:nvPr>
        </p:nvSpPr>
        <p:spPr>
          <a:xfrm>
            <a:off x="4358640"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8" name="Google Shape;208;p100" descr="This photo is a 'placeholder' only. Drag or drop your photo here, or click and tap the center to insert a photo."/>
          <p:cNvPicPr preferRelativeResize="0">
            <a:picLocks noGrp="1"/>
          </p:cNvPicPr>
          <p:nvPr>
            <p:ph type="pic" idx="4"/>
          </p:nvPr>
        </p:nvPicPr>
        <p:blipFill/>
        <p:spPr>
          <a:xfrm>
            <a:off x="4358640" y="2025650"/>
            <a:ext cx="3474720" cy="3474720"/>
          </a:xfrm>
          <a:prstGeom prst="rect">
            <a:avLst/>
          </a:prstGeom>
          <a:blipFill rotWithShape="1">
            <a:blip r:embed="rId3">
              <a:alphaModFix/>
            </a:blip>
            <a:stretch>
              <a:fillRect/>
            </a:stretch>
          </a:blipFill>
          <a:ln>
            <a:noFill/>
          </a:ln>
        </p:spPr>
      </p:pic>
      <p:sp>
        <p:nvSpPr>
          <p:cNvPr id="209" name="Google Shape;209;p100"/>
          <p:cNvSpPr txBox="1">
            <a:spLocks noGrp="1"/>
          </p:cNvSpPr>
          <p:nvPr>
            <p:ph type="body" idx="5"/>
          </p:nvPr>
        </p:nvSpPr>
        <p:spPr>
          <a:xfrm>
            <a:off x="8134351"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0" name="Google Shape;210;p100" descr="This photo is a 'placeholder' only. Drag or drop your photo here, or click and tap the center to insert a photo."/>
          <p:cNvPicPr preferRelativeResize="0">
            <a:picLocks noGrp="1"/>
          </p:cNvPicPr>
          <p:nvPr>
            <p:ph type="pic" idx="6"/>
          </p:nvPr>
        </p:nvPicPr>
        <p:blipFill/>
        <p:spPr>
          <a:xfrm>
            <a:off x="8132063" y="2025650"/>
            <a:ext cx="3474720" cy="3474720"/>
          </a:xfrm>
          <a:prstGeom prst="rect">
            <a:avLst/>
          </a:prstGeom>
          <a:blipFill rotWithShape="1">
            <a:blip r:embed="rId4">
              <a:alphaModFix/>
            </a:blip>
            <a:stretch>
              <a:fillRect/>
            </a:stretch>
          </a:blipFill>
          <a:ln>
            <a:noFill/>
          </a:ln>
        </p:spPr>
      </p:pic>
      <p:sp>
        <p:nvSpPr>
          <p:cNvPr id="211" name="Google Shape;211;p10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2557">
          <p15:clr>
            <a:srgbClr val="5ACBF0"/>
          </p15:clr>
        </p15:guide>
        <p15:guide id="5" pos="2744">
          <p15:clr>
            <a:srgbClr val="5ACBF0"/>
          </p15:clr>
        </p15:guide>
        <p15:guide id="6" pos="4936">
          <p15:clr>
            <a:srgbClr val="5ACBF0"/>
          </p15:clr>
        </p15:guide>
        <p15:guide id="7" pos="5123">
          <p15:clr>
            <a:srgbClr val="5ACBF0"/>
          </p15:clr>
        </p15:guide>
        <p15:guide id="8" orient="horz" pos="346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Four picture content">
  <p:cSld name="Four picture content">
    <p:spTree>
      <p:nvGrpSpPr>
        <p:cNvPr id="1" name="Shape 212"/>
        <p:cNvGrpSpPr/>
        <p:nvPr/>
      </p:nvGrpSpPr>
      <p:grpSpPr>
        <a:xfrm>
          <a:off x="0" y="0"/>
          <a:ext cx="0" cy="0"/>
          <a:chOff x="0" y="0"/>
          <a:chExt cx="0" cy="0"/>
        </a:xfrm>
      </p:grpSpPr>
      <p:sp>
        <p:nvSpPr>
          <p:cNvPr id="213" name="Google Shape;213;p101"/>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101"/>
          <p:cNvSpPr txBox="1">
            <a:spLocks noGrp="1"/>
          </p:cNvSpPr>
          <p:nvPr>
            <p:ph type="body" idx="1"/>
          </p:nvPr>
        </p:nvSpPr>
        <p:spPr>
          <a:xfrm>
            <a:off x="582613"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5" name="Google Shape;215;p101" descr="This photo is a 'placeholder' only. Drag or drop your photo here, or click and tap the center to insert a photo."/>
          <p:cNvPicPr preferRelativeResize="0">
            <a:picLocks noGrp="1"/>
          </p:cNvPicPr>
          <p:nvPr>
            <p:ph type="pic" idx="2"/>
          </p:nvPr>
        </p:nvPicPr>
        <p:blipFill/>
        <p:spPr>
          <a:xfrm>
            <a:off x="582612" y="2025650"/>
            <a:ext cx="2532888" cy="2532888"/>
          </a:xfrm>
          <a:prstGeom prst="rect">
            <a:avLst/>
          </a:prstGeom>
          <a:blipFill rotWithShape="1">
            <a:blip r:embed="rId2">
              <a:alphaModFix/>
            </a:blip>
            <a:stretch>
              <a:fillRect/>
            </a:stretch>
          </a:blipFill>
          <a:ln>
            <a:noFill/>
          </a:ln>
        </p:spPr>
      </p:pic>
      <p:sp>
        <p:nvSpPr>
          <p:cNvPr id="216" name="Google Shape;216;p101"/>
          <p:cNvSpPr txBox="1">
            <a:spLocks noGrp="1"/>
          </p:cNvSpPr>
          <p:nvPr>
            <p:ph type="body" idx="3"/>
          </p:nvPr>
        </p:nvSpPr>
        <p:spPr>
          <a:xfrm>
            <a:off x="3413908"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7" name="Google Shape;217;p101" descr="This photo is a 'placeholder' only. Drag or drop your photo here, or click and tap the center to insert a photo."/>
          <p:cNvPicPr preferRelativeResize="0">
            <a:picLocks noGrp="1"/>
          </p:cNvPicPr>
          <p:nvPr>
            <p:ph type="pic" idx="4"/>
          </p:nvPr>
        </p:nvPicPr>
        <p:blipFill/>
        <p:spPr>
          <a:xfrm>
            <a:off x="3413908" y="2025650"/>
            <a:ext cx="2532888" cy="2532888"/>
          </a:xfrm>
          <a:prstGeom prst="rect">
            <a:avLst/>
          </a:prstGeom>
          <a:blipFill rotWithShape="1">
            <a:blip r:embed="rId3">
              <a:alphaModFix/>
            </a:blip>
            <a:stretch>
              <a:fillRect/>
            </a:stretch>
          </a:blipFill>
          <a:ln>
            <a:noFill/>
          </a:ln>
        </p:spPr>
      </p:pic>
      <p:sp>
        <p:nvSpPr>
          <p:cNvPr id="218" name="Google Shape;218;p101"/>
          <p:cNvSpPr txBox="1">
            <a:spLocks noGrp="1"/>
          </p:cNvSpPr>
          <p:nvPr>
            <p:ph type="body" idx="5"/>
          </p:nvPr>
        </p:nvSpPr>
        <p:spPr>
          <a:xfrm>
            <a:off x="6245204"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9" name="Google Shape;219;p101" descr="This photo is a 'placeholder' only. Drag or drop your photo here, or click and tap the center to insert a photo."/>
          <p:cNvPicPr preferRelativeResize="0">
            <a:picLocks noGrp="1"/>
          </p:cNvPicPr>
          <p:nvPr>
            <p:ph type="pic" idx="6"/>
          </p:nvPr>
        </p:nvPicPr>
        <p:blipFill/>
        <p:spPr>
          <a:xfrm>
            <a:off x="6245204" y="2025650"/>
            <a:ext cx="2532888" cy="2532888"/>
          </a:xfrm>
          <a:prstGeom prst="rect">
            <a:avLst/>
          </a:prstGeom>
          <a:blipFill rotWithShape="1">
            <a:blip r:embed="rId4">
              <a:alphaModFix/>
            </a:blip>
            <a:stretch>
              <a:fillRect/>
            </a:stretch>
          </a:blipFill>
          <a:ln>
            <a:noFill/>
          </a:ln>
        </p:spPr>
      </p:pic>
      <p:sp>
        <p:nvSpPr>
          <p:cNvPr id="220" name="Google Shape;220;p101"/>
          <p:cNvSpPr txBox="1">
            <a:spLocks noGrp="1"/>
          </p:cNvSpPr>
          <p:nvPr>
            <p:ph type="body" idx="7"/>
          </p:nvPr>
        </p:nvSpPr>
        <p:spPr>
          <a:xfrm>
            <a:off x="9076500"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1" name="Google Shape;221;p101" descr="This photo is a 'placeholder' only. Drag or drop your photo here, or click and tap the center to insert a photo."/>
          <p:cNvPicPr preferRelativeResize="0">
            <a:picLocks noGrp="1"/>
          </p:cNvPicPr>
          <p:nvPr>
            <p:ph type="pic" idx="8"/>
          </p:nvPr>
        </p:nvPicPr>
        <p:blipFill/>
        <p:spPr>
          <a:xfrm>
            <a:off x="9073895" y="2025650"/>
            <a:ext cx="2532888" cy="2532888"/>
          </a:xfrm>
          <a:prstGeom prst="rect">
            <a:avLst/>
          </a:prstGeom>
          <a:blipFill rotWithShape="1">
            <a:blip r:embed="rId5">
              <a:alphaModFix/>
            </a:blip>
            <a:stretch>
              <a:fillRect/>
            </a:stretch>
          </a:blipFill>
          <a:ln>
            <a:noFill/>
          </a:ln>
        </p:spPr>
      </p:pic>
      <p:sp>
        <p:nvSpPr>
          <p:cNvPr id="222" name="Google Shape;222;p10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2993">
          <p15:clr>
            <a:srgbClr val="5ACBF0"/>
          </p15:clr>
        </p15:guide>
        <p15:guide id="2" orient="horz" pos="1276">
          <p15:clr>
            <a:srgbClr val="5ACBF0"/>
          </p15:clr>
        </p15:guide>
        <p15:guide id="3" orient="horz" pos="288">
          <p15:clr>
            <a:srgbClr val="5ACBF0"/>
          </p15:clr>
        </p15:guide>
        <p15:guide id="4" pos="1963">
          <p15:clr>
            <a:srgbClr val="5ACBF0"/>
          </p15:clr>
        </p15:guide>
        <p15:guide id="5" pos="2150">
          <p15:clr>
            <a:srgbClr val="5ACBF0"/>
          </p15:clr>
        </p15:guide>
        <p15:guide id="6" pos="3746">
          <p15:clr>
            <a:srgbClr val="5ACBF0"/>
          </p15:clr>
        </p15:guide>
        <p15:guide id="7" pos="3934">
          <p15:clr>
            <a:srgbClr val="5ACBF0"/>
          </p15:clr>
        </p15:guide>
        <p15:guide id="8" pos="5530">
          <p15:clr>
            <a:srgbClr val="5ACBF0"/>
          </p15:clr>
        </p15:guide>
        <p15:guide id="9" pos="5716">
          <p15:clr>
            <a:srgbClr val="5ACBF0"/>
          </p15:clr>
        </p15:guide>
        <p15:guide id="10" orient="horz" pos="287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filmstrip photos">
  <p:cSld name="Two filmstrip photos">
    <p:spTree>
      <p:nvGrpSpPr>
        <p:cNvPr id="1" name="Shape 223"/>
        <p:cNvGrpSpPr/>
        <p:nvPr/>
      </p:nvGrpSpPr>
      <p:grpSpPr>
        <a:xfrm>
          <a:off x="0" y="0"/>
          <a:ext cx="0" cy="0"/>
          <a:chOff x="0" y="0"/>
          <a:chExt cx="0" cy="0"/>
        </a:xfrm>
      </p:grpSpPr>
      <p:sp>
        <p:nvSpPr>
          <p:cNvPr id="224" name="Google Shape;224;p102"/>
          <p:cNvSpPr txBox="1">
            <a:spLocks noGrp="1"/>
          </p:cNvSpPr>
          <p:nvPr>
            <p:ph type="title"/>
          </p:nvPr>
        </p:nvSpPr>
        <p:spPr>
          <a:xfrm>
            <a:off x="588263" y="585788"/>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102"/>
          <p:cNvSpPr txBox="1">
            <a:spLocks noGrp="1"/>
          </p:cNvSpPr>
          <p:nvPr>
            <p:ph type="body" idx="1"/>
          </p:nvPr>
        </p:nvSpPr>
        <p:spPr>
          <a:xfrm>
            <a:off x="585216" y="5334000"/>
            <a:ext cx="4892040" cy="9350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6" name="Google Shape;226;p102" descr="This photo is a 'placeholder' only. Drag or drop your photo here, or click and tap the center to insert a photo."/>
          <p:cNvPicPr preferRelativeResize="0">
            <a:picLocks noGrp="1"/>
          </p:cNvPicPr>
          <p:nvPr>
            <p:ph type="pic" idx="2"/>
          </p:nvPr>
        </p:nvPicPr>
        <p:blipFill/>
        <p:spPr>
          <a:xfrm>
            <a:off x="0" y="2286000"/>
            <a:ext cx="6062472" cy="2807208"/>
          </a:xfrm>
          <a:prstGeom prst="rect">
            <a:avLst/>
          </a:prstGeom>
          <a:blipFill rotWithShape="1">
            <a:blip r:embed="rId2">
              <a:alphaModFix/>
            </a:blip>
            <a:stretch>
              <a:fillRect/>
            </a:stretch>
          </a:blipFill>
          <a:ln>
            <a:noFill/>
          </a:ln>
        </p:spPr>
      </p:pic>
      <p:sp>
        <p:nvSpPr>
          <p:cNvPr id="227" name="Google Shape;227;p102"/>
          <p:cNvSpPr txBox="1">
            <a:spLocks noGrp="1"/>
          </p:cNvSpPr>
          <p:nvPr>
            <p:ph type="body" idx="3"/>
          </p:nvPr>
        </p:nvSpPr>
        <p:spPr>
          <a:xfrm>
            <a:off x="6714744" y="5334000"/>
            <a:ext cx="4892040" cy="938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8" name="Google Shape;228;p102" descr="This photo is a 'placeholder' only. Drag or drop your photo here, or click and tap the center to insert a photo."/>
          <p:cNvPicPr preferRelativeResize="0">
            <a:picLocks noGrp="1"/>
          </p:cNvPicPr>
          <p:nvPr>
            <p:ph type="pic" idx="4"/>
          </p:nvPr>
        </p:nvPicPr>
        <p:blipFill/>
        <p:spPr>
          <a:xfrm>
            <a:off x="6129528" y="2286000"/>
            <a:ext cx="6062472" cy="2807208"/>
          </a:xfrm>
          <a:prstGeom prst="rect">
            <a:avLst/>
          </a:prstGeom>
          <a:blipFill rotWithShape="1">
            <a:blip r:embed="rId3">
              <a:alphaModFix/>
            </a:blip>
            <a:stretch>
              <a:fillRect/>
            </a:stretch>
          </a:blipFill>
          <a:ln>
            <a:noFill/>
          </a:ln>
        </p:spPr>
      </p:pic>
      <p:sp>
        <p:nvSpPr>
          <p:cNvPr id="229" name="Google Shape;229;p10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3209">
          <p15:clr>
            <a:srgbClr val="5ACBF0"/>
          </p15:clr>
        </p15:guide>
        <p15:guide id="4" pos="3826">
          <p15:clr>
            <a:srgbClr val="5ACBF0"/>
          </p15:clr>
        </p15:guide>
        <p15:guide id="5" pos="3859">
          <p15:clr>
            <a:srgbClr val="5ACBF0"/>
          </p15:clr>
        </p15:guide>
        <p15:guide id="6" pos="1910">
          <p15:clr>
            <a:srgbClr val="5ACBF0"/>
          </p15:clr>
        </p15:guide>
        <p15:guide id="7" pos="5770">
          <p15:clr>
            <a:srgbClr val="5ACBF0"/>
          </p15:clr>
        </p15:guide>
        <p15:guide id="8" orient="horz" pos="3360">
          <p15:clr>
            <a:srgbClr val="5ACBF0"/>
          </p15:clr>
        </p15:guide>
        <p15:guide id="9" orient="horz">
          <p15:clr>
            <a:srgbClr val="5ACBF0"/>
          </p15:clr>
        </p15:guide>
        <p15:guide id="10" pos="3451">
          <p15:clr>
            <a:srgbClr val="5ACBF0"/>
          </p15:clr>
        </p15:guide>
        <p15:guide id="11" pos="4229">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ve round photos">
  <p:cSld name="Five round photos">
    <p:spTree>
      <p:nvGrpSpPr>
        <p:cNvPr id="1" name="Shape 58"/>
        <p:cNvGrpSpPr/>
        <p:nvPr/>
      </p:nvGrpSpPr>
      <p:grpSpPr>
        <a:xfrm>
          <a:off x="0" y="0"/>
          <a:ext cx="0" cy="0"/>
          <a:chOff x="0" y="0"/>
          <a:chExt cx="0" cy="0"/>
        </a:xfrm>
      </p:grpSpPr>
      <p:sp>
        <p:nvSpPr>
          <p:cNvPr id="59" name="Google Shape;59;p69"/>
          <p:cNvSpPr txBox="1">
            <a:spLocks noGrp="1"/>
          </p:cNvSpPr>
          <p:nvPr>
            <p:ph type="title"/>
          </p:nvPr>
        </p:nvSpPr>
        <p:spPr>
          <a:xfrm>
            <a:off x="588263" y="583007"/>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0" name="Google Shape;60;p69" descr="This photo is a 'placeholder' only. Drag or drop your photo here, or click and tap the center to insert a photo."/>
          <p:cNvPicPr preferRelativeResize="0">
            <a:picLocks noGrp="1"/>
          </p:cNvPicPr>
          <p:nvPr>
            <p:ph type="pic" idx="2"/>
          </p:nvPr>
        </p:nvPicPr>
        <p:blipFill/>
        <p:spPr>
          <a:xfrm>
            <a:off x="584200" y="2286000"/>
            <a:ext cx="1737360" cy="1737360"/>
          </a:xfrm>
          <a:prstGeom prst="ellipse">
            <a:avLst/>
          </a:prstGeom>
          <a:blipFill rotWithShape="1">
            <a:blip r:embed="rId2">
              <a:alphaModFix/>
            </a:blip>
            <a:stretch>
              <a:fillRect/>
            </a:stretch>
          </a:blipFill>
          <a:ln>
            <a:noFill/>
          </a:ln>
        </p:spPr>
      </p:pic>
      <p:sp>
        <p:nvSpPr>
          <p:cNvPr id="61" name="Google Shape;61;p69"/>
          <p:cNvSpPr txBox="1">
            <a:spLocks noGrp="1"/>
          </p:cNvSpPr>
          <p:nvPr>
            <p:ph type="body" idx="1"/>
          </p:nvPr>
        </p:nvSpPr>
        <p:spPr>
          <a:xfrm>
            <a:off x="584200"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2" name="Google Shape;62;p69" descr="This photo is a 'placeholder' only. Drag or drop your photo here, or click and tap the center to insert a photo."/>
          <p:cNvPicPr preferRelativeResize="0">
            <a:picLocks noGrp="1"/>
          </p:cNvPicPr>
          <p:nvPr>
            <p:ph type="pic" idx="3"/>
          </p:nvPr>
        </p:nvPicPr>
        <p:blipFill/>
        <p:spPr>
          <a:xfrm>
            <a:off x="2905506" y="2286000"/>
            <a:ext cx="1737360" cy="1737360"/>
          </a:xfrm>
          <a:prstGeom prst="ellipse">
            <a:avLst/>
          </a:prstGeom>
          <a:blipFill rotWithShape="1">
            <a:blip r:embed="rId3">
              <a:alphaModFix/>
            </a:blip>
            <a:stretch>
              <a:fillRect/>
            </a:stretch>
          </a:blipFill>
          <a:ln>
            <a:noFill/>
          </a:ln>
        </p:spPr>
      </p:pic>
      <p:sp>
        <p:nvSpPr>
          <p:cNvPr id="63" name="Google Shape;63;p69"/>
          <p:cNvSpPr txBox="1">
            <a:spLocks noGrp="1"/>
          </p:cNvSpPr>
          <p:nvPr>
            <p:ph type="body" idx="4"/>
          </p:nvPr>
        </p:nvSpPr>
        <p:spPr>
          <a:xfrm>
            <a:off x="2905506"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4" name="Google Shape;64;p69" descr="This photo is a 'placeholder' only. Drag or drop your photo here, or click and tap the center to insert a photo."/>
          <p:cNvPicPr preferRelativeResize="0">
            <a:picLocks noGrp="1"/>
          </p:cNvPicPr>
          <p:nvPr>
            <p:ph type="pic" idx="5"/>
          </p:nvPr>
        </p:nvPicPr>
        <p:blipFill/>
        <p:spPr>
          <a:xfrm>
            <a:off x="5227320" y="2286000"/>
            <a:ext cx="1737360" cy="1737360"/>
          </a:xfrm>
          <a:prstGeom prst="ellipse">
            <a:avLst/>
          </a:prstGeom>
          <a:blipFill rotWithShape="1">
            <a:blip r:embed="rId4">
              <a:alphaModFix/>
            </a:blip>
            <a:stretch>
              <a:fillRect/>
            </a:stretch>
          </a:blipFill>
          <a:ln>
            <a:noFill/>
          </a:ln>
        </p:spPr>
      </p:pic>
      <p:sp>
        <p:nvSpPr>
          <p:cNvPr id="65" name="Google Shape;65;p69"/>
          <p:cNvSpPr txBox="1">
            <a:spLocks noGrp="1"/>
          </p:cNvSpPr>
          <p:nvPr>
            <p:ph type="body" idx="6"/>
          </p:nvPr>
        </p:nvSpPr>
        <p:spPr>
          <a:xfrm>
            <a:off x="5227320" y="4235451"/>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6" name="Google Shape;66;p69" descr="This photo is a 'placeholder' only. Drag or drop your photo here, or click and tap the center to insert a photo."/>
          <p:cNvPicPr preferRelativeResize="0">
            <a:picLocks noGrp="1"/>
          </p:cNvPicPr>
          <p:nvPr>
            <p:ph type="pic" idx="7"/>
          </p:nvPr>
        </p:nvPicPr>
        <p:blipFill/>
        <p:spPr>
          <a:xfrm>
            <a:off x="7548118" y="2286000"/>
            <a:ext cx="1737360" cy="1737360"/>
          </a:xfrm>
          <a:prstGeom prst="ellipse">
            <a:avLst/>
          </a:prstGeom>
          <a:blipFill rotWithShape="1">
            <a:blip r:embed="rId5">
              <a:alphaModFix/>
            </a:blip>
            <a:stretch>
              <a:fillRect/>
            </a:stretch>
          </a:blipFill>
          <a:ln>
            <a:noFill/>
          </a:ln>
        </p:spPr>
      </p:pic>
      <p:sp>
        <p:nvSpPr>
          <p:cNvPr id="67" name="Google Shape;67;p69"/>
          <p:cNvSpPr txBox="1">
            <a:spLocks noGrp="1"/>
          </p:cNvSpPr>
          <p:nvPr>
            <p:ph type="body" idx="8"/>
          </p:nvPr>
        </p:nvSpPr>
        <p:spPr>
          <a:xfrm>
            <a:off x="7548118"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68" name="Google Shape;68;p69" descr="This photo is a 'placeholder' only. Drag or drop your photo here, or click and tap the center to insert a photo."/>
          <p:cNvPicPr preferRelativeResize="0">
            <a:picLocks noGrp="1"/>
          </p:cNvPicPr>
          <p:nvPr>
            <p:ph type="pic" idx="9"/>
          </p:nvPr>
        </p:nvPicPr>
        <p:blipFill/>
        <p:spPr>
          <a:xfrm>
            <a:off x="9869423" y="2286000"/>
            <a:ext cx="1737360" cy="1737360"/>
          </a:xfrm>
          <a:prstGeom prst="ellipse">
            <a:avLst/>
          </a:prstGeom>
          <a:blipFill rotWithShape="1">
            <a:blip r:embed="rId6">
              <a:alphaModFix/>
            </a:blip>
            <a:stretch>
              <a:fillRect/>
            </a:stretch>
          </a:blipFill>
          <a:ln>
            <a:noFill/>
          </a:ln>
        </p:spPr>
      </p:pic>
      <p:sp>
        <p:nvSpPr>
          <p:cNvPr id="69" name="Google Shape;69;p69"/>
          <p:cNvSpPr txBox="1">
            <a:spLocks noGrp="1"/>
          </p:cNvSpPr>
          <p:nvPr>
            <p:ph type="body" idx="13"/>
          </p:nvPr>
        </p:nvSpPr>
        <p:spPr>
          <a:xfrm>
            <a:off x="9869423"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0" name="Google Shape;70;p6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4" pos="5850">
          <p15:clr>
            <a:srgbClr val="5ACBF0"/>
          </p15:clr>
        </p15:guide>
        <p15:guide id="5" pos="4392">
          <p15:clr>
            <a:srgbClr val="5ACBF0"/>
          </p15:clr>
        </p15:guide>
        <p15:guide id="6" pos="3292">
          <p15:clr>
            <a:srgbClr val="5ACBF0"/>
          </p15:clr>
        </p15:guide>
        <p15:guide id="7" pos="2926">
          <p15:clr>
            <a:srgbClr val="5ACBF0"/>
          </p15:clr>
        </p15:guide>
        <p15:guide id="8" pos="4754">
          <p15:clr>
            <a:srgbClr val="5ACBF0"/>
          </p15:clr>
        </p15:guide>
        <p15:guide id="9" pos="1464">
          <p15:clr>
            <a:srgbClr val="5ACBF0"/>
          </p15:clr>
        </p15:guide>
        <p15:guide id="10" orient="horz" pos="1440">
          <p15:clr>
            <a:srgbClr val="5ACBF0"/>
          </p15:clr>
        </p15:guide>
        <p15:guide id="11" pos="1830">
          <p15:clr>
            <a:srgbClr val="5ACBF0"/>
          </p15:clr>
        </p15:guide>
        <p15:guide id="12" orient="horz" pos="253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ree filmstrip photos">
  <p:cSld name="Three filmstrip photos">
    <p:spTree>
      <p:nvGrpSpPr>
        <p:cNvPr id="1" name="Shape 230"/>
        <p:cNvGrpSpPr/>
        <p:nvPr/>
      </p:nvGrpSpPr>
      <p:grpSpPr>
        <a:xfrm>
          <a:off x="0" y="0"/>
          <a:ext cx="0" cy="0"/>
          <a:chOff x="0" y="0"/>
          <a:chExt cx="0" cy="0"/>
        </a:xfrm>
      </p:grpSpPr>
      <p:sp>
        <p:nvSpPr>
          <p:cNvPr id="231" name="Google Shape;231;p103"/>
          <p:cNvSpPr txBox="1">
            <a:spLocks noGrp="1"/>
          </p:cNvSpPr>
          <p:nvPr>
            <p:ph type="title"/>
          </p:nvPr>
        </p:nvSpPr>
        <p:spPr>
          <a:xfrm>
            <a:off x="588263" y="585787"/>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103"/>
          <p:cNvSpPr txBox="1">
            <a:spLocks noGrp="1"/>
          </p:cNvSpPr>
          <p:nvPr>
            <p:ph type="body" idx="1"/>
          </p:nvPr>
        </p:nvSpPr>
        <p:spPr>
          <a:xfrm>
            <a:off x="585216" y="4800600"/>
            <a:ext cx="2852928" cy="14684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3" name="Google Shape;233;p103" descr="This photo is a 'placeholder' only. Drag or drop your photo here, or click and tap the center to insert a photo."/>
          <p:cNvPicPr preferRelativeResize="0">
            <a:picLocks noGrp="1"/>
          </p:cNvPicPr>
          <p:nvPr>
            <p:ph type="pic" idx="2"/>
          </p:nvPr>
        </p:nvPicPr>
        <p:blipFill/>
        <p:spPr>
          <a:xfrm>
            <a:off x="0" y="2286000"/>
            <a:ext cx="4023360" cy="2286000"/>
          </a:xfrm>
          <a:prstGeom prst="rect">
            <a:avLst/>
          </a:prstGeom>
          <a:blipFill rotWithShape="1">
            <a:blip r:embed="rId2">
              <a:alphaModFix/>
            </a:blip>
            <a:stretch>
              <a:fillRect/>
            </a:stretch>
          </a:blipFill>
          <a:ln>
            <a:noFill/>
          </a:ln>
        </p:spPr>
      </p:pic>
      <p:sp>
        <p:nvSpPr>
          <p:cNvPr id="234" name="Google Shape;234;p103"/>
          <p:cNvSpPr txBox="1">
            <a:spLocks noGrp="1"/>
          </p:cNvSpPr>
          <p:nvPr>
            <p:ph type="body" idx="3"/>
          </p:nvPr>
        </p:nvSpPr>
        <p:spPr>
          <a:xfrm>
            <a:off x="4669536" y="4799409"/>
            <a:ext cx="2852928" cy="147280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5" name="Google Shape;235;p103" descr="This photo is a 'placeholder' only. Drag or drop your photo here, or click and tap the center to insert a photo."/>
          <p:cNvPicPr preferRelativeResize="0">
            <a:picLocks noGrp="1"/>
          </p:cNvPicPr>
          <p:nvPr>
            <p:ph type="pic" idx="4"/>
          </p:nvPr>
        </p:nvPicPr>
        <p:blipFill/>
        <p:spPr>
          <a:xfrm>
            <a:off x="4084320" y="2286000"/>
            <a:ext cx="4023360" cy="2286000"/>
          </a:xfrm>
          <a:prstGeom prst="rect">
            <a:avLst/>
          </a:prstGeom>
          <a:blipFill rotWithShape="1">
            <a:blip r:embed="rId3">
              <a:alphaModFix/>
            </a:blip>
            <a:stretch>
              <a:fillRect/>
            </a:stretch>
          </a:blipFill>
          <a:ln>
            <a:noFill/>
          </a:ln>
        </p:spPr>
      </p:pic>
      <p:sp>
        <p:nvSpPr>
          <p:cNvPr id="236" name="Google Shape;236;p103"/>
          <p:cNvSpPr txBox="1">
            <a:spLocks noGrp="1"/>
          </p:cNvSpPr>
          <p:nvPr>
            <p:ph type="body" idx="5"/>
          </p:nvPr>
        </p:nvSpPr>
        <p:spPr>
          <a:xfrm>
            <a:off x="8753856" y="4799410"/>
            <a:ext cx="2852928" cy="146962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7" name="Google Shape;237;p103" descr="This photo is a 'placeholder' only. Drag or drop your photo here, or click and tap the center to insert a photo."/>
          <p:cNvPicPr preferRelativeResize="0">
            <a:picLocks noGrp="1"/>
          </p:cNvPicPr>
          <p:nvPr>
            <p:ph type="pic" idx="6"/>
          </p:nvPr>
        </p:nvPicPr>
        <p:blipFill/>
        <p:spPr>
          <a:xfrm>
            <a:off x="8168640" y="2286000"/>
            <a:ext cx="4023360" cy="2286000"/>
          </a:xfrm>
          <a:prstGeom prst="rect">
            <a:avLst/>
          </a:prstGeom>
          <a:blipFill rotWithShape="1">
            <a:blip r:embed="rId4">
              <a:alphaModFix/>
            </a:blip>
            <a:stretch>
              <a:fillRect/>
            </a:stretch>
          </a:blipFill>
          <a:ln>
            <a:noFill/>
          </a:ln>
        </p:spPr>
      </p:pic>
      <p:sp>
        <p:nvSpPr>
          <p:cNvPr id="238" name="Google Shape;238;p10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7" pos="5109">
          <p15:clr>
            <a:srgbClr val="5ACBF0"/>
          </p15:clr>
        </p15:guide>
        <p15:guide id="8" pos="5145">
          <p15:clr>
            <a:srgbClr val="5ACBF0"/>
          </p15:clr>
        </p15:guide>
        <p15:guide id="9" pos="1266">
          <p15:clr>
            <a:srgbClr val="5ACBF0"/>
          </p15:clr>
        </p15:guide>
        <p15:guide id="10" pos="3840">
          <p15:clr>
            <a:srgbClr val="5ACBF0"/>
          </p15:clr>
        </p15:guide>
        <p15:guide id="11" pos="6414">
          <p15:clr>
            <a:srgbClr val="5ACBF0"/>
          </p15:clr>
        </p15:guide>
        <p15:guide id="12" orient="horz" pos="1074">
          <p15:clr>
            <a:srgbClr val="5ACBF0"/>
          </p15:clr>
        </p15:guide>
        <p15:guide id="13" pos="2168">
          <p15:clr>
            <a:srgbClr val="5ACBF0"/>
          </p15:clr>
        </p15:guide>
        <p15:guide id="14" pos="2944">
          <p15:clr>
            <a:srgbClr val="5ACBF0"/>
          </p15:clr>
        </p15:guide>
        <p15:guide id="15" pos="4738">
          <p15:clr>
            <a:srgbClr val="5ACBF0"/>
          </p15:clr>
        </p15:guide>
        <p15:guide id="16" pos="551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our filmstrip photos">
  <p:cSld name="Four filmstrip photos">
    <p:spTree>
      <p:nvGrpSpPr>
        <p:cNvPr id="1" name="Shape 239"/>
        <p:cNvGrpSpPr/>
        <p:nvPr/>
      </p:nvGrpSpPr>
      <p:grpSpPr>
        <a:xfrm>
          <a:off x="0" y="0"/>
          <a:ext cx="0" cy="0"/>
          <a:chOff x="0" y="0"/>
          <a:chExt cx="0" cy="0"/>
        </a:xfrm>
      </p:grpSpPr>
      <p:sp>
        <p:nvSpPr>
          <p:cNvPr id="240" name="Google Shape;240;p104"/>
          <p:cNvSpPr txBox="1">
            <a:spLocks noGrp="1"/>
          </p:cNvSpPr>
          <p:nvPr>
            <p:ph type="title"/>
          </p:nvPr>
        </p:nvSpPr>
        <p:spPr>
          <a:xfrm>
            <a:off x="588263" y="585788"/>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104"/>
          <p:cNvSpPr txBox="1">
            <a:spLocks noGrp="1"/>
          </p:cNvSpPr>
          <p:nvPr>
            <p:ph type="body" idx="1"/>
          </p:nvPr>
        </p:nvSpPr>
        <p:spPr>
          <a:xfrm>
            <a:off x="585216" y="4800600"/>
            <a:ext cx="1828800" cy="14684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2" name="Google Shape;242;p104" descr="This photo is a 'placeholder' only. Drag or drop your photo here, or click and tap the center to insert a photo."/>
          <p:cNvPicPr preferRelativeResize="0">
            <a:picLocks noGrp="1"/>
          </p:cNvPicPr>
          <p:nvPr>
            <p:ph type="pic" idx="2"/>
          </p:nvPr>
        </p:nvPicPr>
        <p:blipFill/>
        <p:spPr>
          <a:xfrm>
            <a:off x="0" y="2286000"/>
            <a:ext cx="2999232" cy="2286000"/>
          </a:xfrm>
          <a:prstGeom prst="rect">
            <a:avLst/>
          </a:prstGeom>
          <a:blipFill rotWithShape="1">
            <a:blip r:embed="rId2">
              <a:alphaModFix/>
            </a:blip>
            <a:stretch>
              <a:fillRect/>
            </a:stretch>
          </a:blipFill>
          <a:ln>
            <a:noFill/>
          </a:ln>
        </p:spPr>
      </p:pic>
      <p:sp>
        <p:nvSpPr>
          <p:cNvPr id="243" name="Google Shape;243;p104"/>
          <p:cNvSpPr txBox="1">
            <a:spLocks noGrp="1"/>
          </p:cNvSpPr>
          <p:nvPr>
            <p:ph type="body" idx="3"/>
          </p:nvPr>
        </p:nvSpPr>
        <p:spPr>
          <a:xfrm>
            <a:off x="3649472" y="4799409"/>
            <a:ext cx="1828800" cy="147280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4" name="Google Shape;244;p104" descr="This photo is a 'placeholder' only. Drag or drop your photo here, or click and tap the center to insert a photo."/>
          <p:cNvPicPr preferRelativeResize="0">
            <a:picLocks noGrp="1"/>
          </p:cNvPicPr>
          <p:nvPr>
            <p:ph type="pic" idx="4"/>
          </p:nvPr>
        </p:nvPicPr>
        <p:blipFill/>
        <p:spPr>
          <a:xfrm>
            <a:off x="3064256" y="2286000"/>
            <a:ext cx="2999232" cy="2286000"/>
          </a:xfrm>
          <a:prstGeom prst="rect">
            <a:avLst/>
          </a:prstGeom>
          <a:blipFill rotWithShape="1">
            <a:blip r:embed="rId3">
              <a:alphaModFix/>
            </a:blip>
            <a:stretch>
              <a:fillRect/>
            </a:stretch>
          </a:blipFill>
          <a:ln>
            <a:noFill/>
          </a:ln>
        </p:spPr>
      </p:pic>
      <p:sp>
        <p:nvSpPr>
          <p:cNvPr id="245" name="Google Shape;245;p104"/>
          <p:cNvSpPr txBox="1">
            <a:spLocks noGrp="1"/>
          </p:cNvSpPr>
          <p:nvPr>
            <p:ph type="body" idx="5"/>
          </p:nvPr>
        </p:nvSpPr>
        <p:spPr>
          <a:xfrm>
            <a:off x="6713728" y="4799410"/>
            <a:ext cx="1828800" cy="146962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6" name="Google Shape;246;p104" descr="This photo is a 'placeholder' only. Drag or drop your photo here, or click and tap the center to insert a photo."/>
          <p:cNvPicPr preferRelativeResize="0">
            <a:picLocks noGrp="1"/>
          </p:cNvPicPr>
          <p:nvPr>
            <p:ph type="pic" idx="6"/>
          </p:nvPr>
        </p:nvPicPr>
        <p:blipFill/>
        <p:spPr>
          <a:xfrm>
            <a:off x="6128512" y="2286000"/>
            <a:ext cx="2999232" cy="2286000"/>
          </a:xfrm>
          <a:prstGeom prst="rect">
            <a:avLst/>
          </a:prstGeom>
          <a:blipFill rotWithShape="1">
            <a:blip r:embed="rId4">
              <a:alphaModFix/>
            </a:blip>
            <a:stretch>
              <a:fillRect/>
            </a:stretch>
          </a:blipFill>
          <a:ln>
            <a:noFill/>
          </a:ln>
        </p:spPr>
      </p:pic>
      <p:sp>
        <p:nvSpPr>
          <p:cNvPr id="247" name="Google Shape;247;p104"/>
          <p:cNvSpPr txBox="1">
            <a:spLocks noGrp="1"/>
          </p:cNvSpPr>
          <p:nvPr>
            <p:ph type="body" idx="7"/>
          </p:nvPr>
        </p:nvSpPr>
        <p:spPr>
          <a:xfrm>
            <a:off x="9777984" y="4799409"/>
            <a:ext cx="1828800" cy="146962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8" name="Google Shape;248;p104" descr="This photo is a 'placeholder' only. Drag or drop your photo here, or click and tap the center to insert a photo."/>
          <p:cNvPicPr preferRelativeResize="0">
            <a:picLocks noGrp="1"/>
          </p:cNvPicPr>
          <p:nvPr>
            <p:ph type="pic" idx="8"/>
          </p:nvPr>
        </p:nvPicPr>
        <p:blipFill/>
        <p:spPr>
          <a:xfrm>
            <a:off x="9192768" y="2286000"/>
            <a:ext cx="2999232" cy="2286000"/>
          </a:xfrm>
          <a:prstGeom prst="rect">
            <a:avLst/>
          </a:prstGeom>
          <a:blipFill rotWithShape="1">
            <a:blip r:embed="rId5">
              <a:alphaModFix/>
            </a:blip>
            <a:stretch>
              <a:fillRect/>
            </a:stretch>
          </a:blipFill>
          <a:ln>
            <a:noFill/>
          </a:ln>
        </p:spPr>
      </p:pic>
      <p:sp>
        <p:nvSpPr>
          <p:cNvPr id="249" name="Google Shape;249;p10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ive filmstrip photos">
  <p:cSld name="Five filmstrip photos">
    <p:spTree>
      <p:nvGrpSpPr>
        <p:cNvPr id="1" name="Shape 250"/>
        <p:cNvGrpSpPr/>
        <p:nvPr/>
      </p:nvGrpSpPr>
      <p:grpSpPr>
        <a:xfrm>
          <a:off x="0" y="0"/>
          <a:ext cx="0" cy="0"/>
          <a:chOff x="0" y="0"/>
          <a:chExt cx="0" cy="0"/>
        </a:xfrm>
      </p:grpSpPr>
      <p:sp>
        <p:nvSpPr>
          <p:cNvPr id="251" name="Google Shape;251;p105"/>
          <p:cNvSpPr txBox="1">
            <a:spLocks noGrp="1"/>
          </p:cNvSpPr>
          <p:nvPr>
            <p:ph type="title"/>
          </p:nvPr>
        </p:nvSpPr>
        <p:spPr>
          <a:xfrm>
            <a:off x="588263" y="585788"/>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105"/>
          <p:cNvSpPr txBox="1">
            <a:spLocks noGrp="1"/>
          </p:cNvSpPr>
          <p:nvPr>
            <p:ph type="body" idx="1"/>
          </p:nvPr>
        </p:nvSpPr>
        <p:spPr>
          <a:xfrm>
            <a:off x="292608" y="4800600"/>
            <a:ext cx="1801368" cy="14684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3" name="Google Shape;253;p105" descr="This photo is a 'placeholder' only. Drag or drop your photo here, or click and tap the center to insert a photo."/>
          <p:cNvPicPr preferRelativeResize="0">
            <a:picLocks noGrp="1"/>
          </p:cNvPicPr>
          <p:nvPr>
            <p:ph type="pic" idx="2"/>
          </p:nvPr>
        </p:nvPicPr>
        <p:blipFill/>
        <p:spPr>
          <a:xfrm>
            <a:off x="0" y="2286000"/>
            <a:ext cx="2386584" cy="2286000"/>
          </a:xfrm>
          <a:prstGeom prst="rect">
            <a:avLst/>
          </a:prstGeom>
          <a:blipFill rotWithShape="1">
            <a:blip r:embed="rId2">
              <a:alphaModFix/>
            </a:blip>
            <a:stretch>
              <a:fillRect/>
            </a:stretch>
          </a:blipFill>
          <a:ln>
            <a:noFill/>
          </a:ln>
        </p:spPr>
      </p:pic>
      <p:sp>
        <p:nvSpPr>
          <p:cNvPr id="254" name="Google Shape;254;p105"/>
          <p:cNvSpPr txBox="1">
            <a:spLocks noGrp="1"/>
          </p:cNvSpPr>
          <p:nvPr>
            <p:ph type="body" idx="3"/>
          </p:nvPr>
        </p:nvSpPr>
        <p:spPr>
          <a:xfrm>
            <a:off x="2743962" y="4799409"/>
            <a:ext cx="1801368" cy="147280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5" name="Google Shape;255;p105" descr="This photo is a 'placeholder' only. Drag or drop your photo here, or click and tap the center to insert a photo."/>
          <p:cNvPicPr preferRelativeResize="0">
            <a:picLocks noGrp="1"/>
          </p:cNvPicPr>
          <p:nvPr>
            <p:ph type="pic" idx="4"/>
          </p:nvPr>
        </p:nvPicPr>
        <p:blipFill/>
        <p:spPr>
          <a:xfrm>
            <a:off x="2451354" y="2286000"/>
            <a:ext cx="2386584" cy="2286000"/>
          </a:xfrm>
          <a:prstGeom prst="rect">
            <a:avLst/>
          </a:prstGeom>
          <a:blipFill rotWithShape="1">
            <a:blip r:embed="rId3">
              <a:alphaModFix/>
            </a:blip>
            <a:stretch>
              <a:fillRect/>
            </a:stretch>
          </a:blipFill>
          <a:ln>
            <a:noFill/>
          </a:ln>
        </p:spPr>
      </p:pic>
      <p:sp>
        <p:nvSpPr>
          <p:cNvPr id="256" name="Google Shape;256;p105"/>
          <p:cNvSpPr txBox="1">
            <a:spLocks noGrp="1"/>
          </p:cNvSpPr>
          <p:nvPr>
            <p:ph type="body" idx="5"/>
          </p:nvPr>
        </p:nvSpPr>
        <p:spPr>
          <a:xfrm>
            <a:off x="5195316" y="4799410"/>
            <a:ext cx="1801368" cy="146962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7" name="Google Shape;257;p105" descr="This photo is a 'placeholder' only. Drag or drop your photo here, or click and tap the center to insert a photo."/>
          <p:cNvPicPr preferRelativeResize="0">
            <a:picLocks noGrp="1"/>
          </p:cNvPicPr>
          <p:nvPr>
            <p:ph type="pic" idx="6"/>
          </p:nvPr>
        </p:nvPicPr>
        <p:blipFill/>
        <p:spPr>
          <a:xfrm>
            <a:off x="4902708" y="2286000"/>
            <a:ext cx="2386584" cy="2286000"/>
          </a:xfrm>
          <a:prstGeom prst="rect">
            <a:avLst/>
          </a:prstGeom>
          <a:blipFill rotWithShape="1">
            <a:blip r:embed="rId4">
              <a:alphaModFix/>
            </a:blip>
            <a:stretch>
              <a:fillRect/>
            </a:stretch>
          </a:blipFill>
          <a:ln>
            <a:noFill/>
          </a:ln>
        </p:spPr>
      </p:pic>
      <p:sp>
        <p:nvSpPr>
          <p:cNvPr id="258" name="Google Shape;258;p105"/>
          <p:cNvSpPr txBox="1">
            <a:spLocks noGrp="1"/>
          </p:cNvSpPr>
          <p:nvPr>
            <p:ph type="body" idx="7"/>
          </p:nvPr>
        </p:nvSpPr>
        <p:spPr>
          <a:xfrm>
            <a:off x="7646670" y="4799409"/>
            <a:ext cx="1801368" cy="146962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9" name="Google Shape;259;p105" descr="This photo is a 'placeholder' only. Drag or drop your photo here, or click and tap the center to insert a photo."/>
          <p:cNvPicPr preferRelativeResize="0">
            <a:picLocks noGrp="1"/>
          </p:cNvPicPr>
          <p:nvPr>
            <p:ph type="pic" idx="8"/>
          </p:nvPr>
        </p:nvPicPr>
        <p:blipFill/>
        <p:spPr>
          <a:xfrm>
            <a:off x="7354062" y="2286000"/>
            <a:ext cx="2386584" cy="2286000"/>
          </a:xfrm>
          <a:prstGeom prst="rect">
            <a:avLst/>
          </a:prstGeom>
          <a:blipFill rotWithShape="1">
            <a:blip r:embed="rId5">
              <a:alphaModFix/>
            </a:blip>
            <a:stretch>
              <a:fillRect/>
            </a:stretch>
          </a:blipFill>
          <a:ln>
            <a:noFill/>
          </a:ln>
        </p:spPr>
      </p:pic>
      <p:sp>
        <p:nvSpPr>
          <p:cNvPr id="260" name="Google Shape;260;p105"/>
          <p:cNvSpPr txBox="1">
            <a:spLocks noGrp="1"/>
          </p:cNvSpPr>
          <p:nvPr>
            <p:ph type="body" idx="9"/>
          </p:nvPr>
        </p:nvSpPr>
        <p:spPr>
          <a:xfrm>
            <a:off x="10098024" y="4799409"/>
            <a:ext cx="1801368" cy="146962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61" name="Google Shape;261;p105" descr="This photo is a 'placeholder' only. Drag or drop your photo here, or click and tap the center to insert a photo."/>
          <p:cNvPicPr preferRelativeResize="0">
            <a:picLocks noGrp="1"/>
          </p:cNvPicPr>
          <p:nvPr>
            <p:ph type="pic" idx="13"/>
          </p:nvPr>
        </p:nvPicPr>
        <p:blipFill/>
        <p:spPr>
          <a:xfrm>
            <a:off x="9805416" y="2286000"/>
            <a:ext cx="2386584" cy="2286000"/>
          </a:xfrm>
          <a:prstGeom prst="rect">
            <a:avLst/>
          </a:prstGeom>
          <a:blipFill rotWithShape="1">
            <a:blip r:embed="rId6">
              <a:alphaModFix/>
            </a:blip>
            <a:stretch>
              <a:fillRect/>
            </a:stretch>
          </a:blipFill>
          <a:ln>
            <a:noFill/>
          </a:ln>
        </p:spPr>
      </p:pic>
      <p:sp>
        <p:nvSpPr>
          <p:cNvPr id="262" name="Google Shape;262;p10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4631">
          <p15:clr>
            <a:srgbClr val="5ACBF0"/>
          </p15:clr>
        </p15:guide>
        <p15:guide id="6" pos="4593">
          <p15:clr>
            <a:srgbClr val="5ACBF0"/>
          </p15:clr>
        </p15:guide>
        <p15:guide id="7" pos="6134">
          <p15:clr>
            <a:srgbClr val="5ACBF0"/>
          </p15:clr>
        </p15:guide>
        <p15:guide id="8" pos="1323">
          <p15:clr>
            <a:srgbClr val="5ACBF0"/>
          </p15:clr>
        </p15:guide>
        <p15:guide id="9" pos="2865">
          <p15:clr>
            <a:srgbClr val="5ACBF0"/>
          </p15:clr>
        </p15:guide>
        <p15:guide id="10" pos="4815">
          <p15:clr>
            <a:srgbClr val="5ACBF0"/>
          </p15:clr>
        </p15:guide>
        <p15:guide id="11" pos="6361">
          <p15:clr>
            <a:srgbClr val="5ACBF0"/>
          </p15:clr>
        </p15:guide>
        <p15:guide id="12" orient="horz">
          <p15:clr>
            <a:srgbClr val="5ACBF0"/>
          </p15:clr>
        </p15:guide>
        <p15:guide id="13" pos="1727">
          <p15:clr>
            <a:srgbClr val="5ACBF0"/>
          </p15:clr>
        </p15:guide>
        <p15:guide id="14" pos="2294">
          <p15:clr>
            <a:srgbClr val="5ACBF0"/>
          </p15:clr>
        </p15:guide>
        <p15:guide id="15" pos="3273">
          <p15:clr>
            <a:srgbClr val="5ACBF0"/>
          </p15:clr>
        </p15:guide>
        <p15:guide id="16" pos="4411">
          <p15:clr>
            <a:srgbClr val="5ACBF0"/>
          </p15:clr>
        </p15:guide>
        <p15:guide id="17" pos="6179">
          <p15:clr>
            <a:srgbClr val="5ACBF0"/>
          </p15:clr>
        </p15:guide>
        <p15:guide id="18" pos="1501">
          <p15:clr>
            <a:srgbClr val="5ACBF0"/>
          </p15:clr>
        </p15:guide>
        <p15:guide id="19" pos="1543">
          <p15:clr>
            <a:srgbClr val="5ACBF0"/>
          </p15:clr>
        </p15:guide>
        <p15:guide id="20" pos="3049">
          <p15:clr>
            <a:srgbClr val="5ACBF0"/>
          </p15:clr>
        </p15:guide>
        <p15:guide id="21" pos="3088">
          <p15:clr>
            <a:srgbClr val="5ACBF0"/>
          </p15:clr>
        </p15:guide>
        <p15:guide id="22" pos="5954">
          <p15:clr>
            <a:srgbClr val="5ACBF0"/>
          </p15:clr>
        </p15:guide>
        <p15:guide id="23" pos="3840">
          <p15:clr>
            <a:srgbClr val="5ACBF0"/>
          </p15:clr>
        </p15:guide>
        <p15:guide id="24" pos="5386">
          <p15:clr>
            <a:srgbClr val="5ACBF0"/>
          </p15:clr>
        </p15:guide>
        <p15:guide id="25" pos="753">
          <p15:clr>
            <a:srgbClr val="5ACBF0"/>
          </p15:clr>
        </p15:guide>
        <p15:guide id="26" pos="6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our round photos">
  <p:cSld name="Four round photos">
    <p:spTree>
      <p:nvGrpSpPr>
        <p:cNvPr id="1" name="Shape 263"/>
        <p:cNvGrpSpPr/>
        <p:nvPr/>
      </p:nvGrpSpPr>
      <p:grpSpPr>
        <a:xfrm>
          <a:off x="0" y="0"/>
          <a:ext cx="0" cy="0"/>
          <a:chOff x="0" y="0"/>
          <a:chExt cx="0" cy="0"/>
        </a:xfrm>
      </p:grpSpPr>
      <p:sp>
        <p:nvSpPr>
          <p:cNvPr id="264" name="Google Shape;264;p106"/>
          <p:cNvSpPr txBox="1">
            <a:spLocks noGrp="1"/>
          </p:cNvSpPr>
          <p:nvPr>
            <p:ph type="title"/>
          </p:nvPr>
        </p:nvSpPr>
        <p:spPr>
          <a:xfrm>
            <a:off x="588263" y="583007"/>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265" name="Google Shape;265;p106" descr="This photo is a 'placeholder' only. Drag or drop your photo here, or click and tap the center to insert a photo."/>
          <p:cNvPicPr preferRelativeResize="0">
            <a:picLocks noGrp="1"/>
          </p:cNvPicPr>
          <p:nvPr>
            <p:ph type="pic" idx="2"/>
          </p:nvPr>
        </p:nvPicPr>
        <p:blipFill/>
        <p:spPr>
          <a:xfrm>
            <a:off x="584200" y="2286000"/>
            <a:ext cx="2313432" cy="2313432"/>
          </a:xfrm>
          <a:prstGeom prst="ellipse">
            <a:avLst/>
          </a:prstGeom>
          <a:blipFill rotWithShape="1">
            <a:blip r:embed="rId2">
              <a:alphaModFix/>
            </a:blip>
            <a:stretch>
              <a:fillRect/>
            </a:stretch>
          </a:blipFill>
          <a:ln>
            <a:noFill/>
          </a:ln>
        </p:spPr>
      </p:pic>
      <p:sp>
        <p:nvSpPr>
          <p:cNvPr id="266" name="Google Shape;266;p106"/>
          <p:cNvSpPr txBox="1">
            <a:spLocks noGrp="1"/>
          </p:cNvSpPr>
          <p:nvPr>
            <p:ph type="body" idx="1"/>
          </p:nvPr>
        </p:nvSpPr>
        <p:spPr>
          <a:xfrm>
            <a:off x="584200"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67" name="Google Shape;267;p106" descr="This photo is a 'placeholder' only. Drag or drop your photo here, or click and tap the center to insert a photo."/>
          <p:cNvPicPr preferRelativeResize="0">
            <a:picLocks noGrp="1"/>
          </p:cNvPicPr>
          <p:nvPr>
            <p:ph type="pic" idx="3"/>
          </p:nvPr>
        </p:nvPicPr>
        <p:blipFill/>
        <p:spPr>
          <a:xfrm>
            <a:off x="3487250" y="2286000"/>
            <a:ext cx="2313432" cy="2313432"/>
          </a:xfrm>
          <a:prstGeom prst="ellipse">
            <a:avLst/>
          </a:prstGeom>
          <a:blipFill rotWithShape="1">
            <a:blip r:embed="rId3">
              <a:alphaModFix/>
            </a:blip>
            <a:stretch>
              <a:fillRect/>
            </a:stretch>
          </a:blipFill>
          <a:ln>
            <a:noFill/>
          </a:ln>
        </p:spPr>
      </p:pic>
      <p:sp>
        <p:nvSpPr>
          <p:cNvPr id="268" name="Google Shape;268;p106"/>
          <p:cNvSpPr txBox="1">
            <a:spLocks noGrp="1"/>
          </p:cNvSpPr>
          <p:nvPr>
            <p:ph type="body" idx="4"/>
          </p:nvPr>
        </p:nvSpPr>
        <p:spPr>
          <a:xfrm>
            <a:off x="3487250"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69" name="Google Shape;269;p106" descr="This photo is a 'placeholder' only. Drag or drop your photo here, or click and tap the center to insert a photo."/>
          <p:cNvPicPr preferRelativeResize="0">
            <a:picLocks noGrp="1"/>
          </p:cNvPicPr>
          <p:nvPr>
            <p:ph type="pic" idx="5"/>
          </p:nvPr>
        </p:nvPicPr>
        <p:blipFill/>
        <p:spPr>
          <a:xfrm>
            <a:off x="6390300" y="2286000"/>
            <a:ext cx="2313432" cy="2313432"/>
          </a:xfrm>
          <a:prstGeom prst="ellipse">
            <a:avLst/>
          </a:prstGeom>
          <a:blipFill rotWithShape="1">
            <a:blip r:embed="rId4">
              <a:alphaModFix/>
            </a:blip>
            <a:stretch>
              <a:fillRect/>
            </a:stretch>
          </a:blipFill>
          <a:ln>
            <a:noFill/>
          </a:ln>
        </p:spPr>
      </p:pic>
      <p:sp>
        <p:nvSpPr>
          <p:cNvPr id="270" name="Google Shape;270;p106"/>
          <p:cNvSpPr txBox="1">
            <a:spLocks noGrp="1"/>
          </p:cNvSpPr>
          <p:nvPr>
            <p:ph type="body" idx="6"/>
          </p:nvPr>
        </p:nvSpPr>
        <p:spPr>
          <a:xfrm>
            <a:off x="6390300"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71" name="Google Shape;271;p106" descr="This photo is a 'placeholder' only. Drag or drop your photo here, or click and tap the center to insert a photo."/>
          <p:cNvPicPr preferRelativeResize="0">
            <a:picLocks noGrp="1"/>
          </p:cNvPicPr>
          <p:nvPr>
            <p:ph type="pic" idx="7"/>
          </p:nvPr>
        </p:nvPicPr>
        <p:blipFill/>
        <p:spPr>
          <a:xfrm>
            <a:off x="9293351" y="2286000"/>
            <a:ext cx="2313432" cy="2313432"/>
          </a:xfrm>
          <a:prstGeom prst="ellipse">
            <a:avLst/>
          </a:prstGeom>
          <a:blipFill rotWithShape="1">
            <a:blip r:embed="rId5">
              <a:alphaModFix/>
            </a:blip>
            <a:stretch>
              <a:fillRect/>
            </a:stretch>
          </a:blipFill>
          <a:ln>
            <a:noFill/>
          </a:ln>
        </p:spPr>
      </p:pic>
      <p:sp>
        <p:nvSpPr>
          <p:cNvPr id="272" name="Google Shape;272;p106"/>
          <p:cNvSpPr txBox="1">
            <a:spLocks noGrp="1"/>
          </p:cNvSpPr>
          <p:nvPr>
            <p:ph type="body" idx="8"/>
          </p:nvPr>
        </p:nvSpPr>
        <p:spPr>
          <a:xfrm>
            <a:off x="9293351"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3" name="Google Shape;273;p10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4" pos="5854">
          <p15:clr>
            <a:srgbClr val="5ACBF0"/>
          </p15:clr>
        </p15:guide>
        <p15:guide id="5" pos="3654">
          <p15:clr>
            <a:srgbClr val="5ACBF0"/>
          </p15:clr>
        </p15:guide>
        <p15:guide id="6" pos="2195">
          <p15:clr>
            <a:srgbClr val="5ACBF0"/>
          </p15:clr>
        </p15:guide>
        <p15:guide id="7" pos="2926">
          <p15:clr>
            <a:srgbClr val="5ACBF0"/>
          </p15:clr>
        </p15:guide>
        <p15:guide id="8" pos="4756">
          <p15:clr>
            <a:srgbClr val="5ACBF0"/>
          </p15:clr>
        </p15:guide>
        <p15:guide id="9" pos="6581">
          <p15:clr>
            <a:srgbClr val="5ACBF0"/>
          </p15:clr>
        </p15:guide>
        <p15:guide id="10" pos="1097">
          <p15:clr>
            <a:srgbClr val="5ACBF0"/>
          </p15:clr>
        </p15:guide>
        <p15:guide id="11" orient="horz" pos="1440">
          <p15:clr>
            <a:srgbClr val="5ACBF0"/>
          </p15:clr>
        </p15:guide>
        <p15:guide id="12" pos="1826">
          <p15:clr>
            <a:srgbClr val="5ACBF0"/>
          </p15:clr>
        </p15:guide>
        <p15:guide id="13" pos="5483">
          <p15:clr>
            <a:srgbClr val="5ACBF0"/>
          </p15:clr>
        </p15:guide>
        <p15:guide id="14" orient="horz" pos="289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side by side">
  <p:cSld name="Title and text side by side">
    <p:spTree>
      <p:nvGrpSpPr>
        <p:cNvPr id="1" name="Shape 274"/>
        <p:cNvGrpSpPr/>
        <p:nvPr/>
      </p:nvGrpSpPr>
      <p:grpSpPr>
        <a:xfrm>
          <a:off x="0" y="0"/>
          <a:ext cx="0" cy="0"/>
          <a:chOff x="0" y="0"/>
          <a:chExt cx="0" cy="0"/>
        </a:xfrm>
      </p:grpSpPr>
      <p:sp>
        <p:nvSpPr>
          <p:cNvPr id="275" name="Google Shape;275;p107"/>
          <p:cNvSpPr txBox="1">
            <a:spLocks noGrp="1"/>
          </p:cNvSpPr>
          <p:nvPr>
            <p:ph type="title"/>
          </p:nvPr>
        </p:nvSpPr>
        <p:spPr>
          <a:xfrm>
            <a:off x="585216" y="2309812"/>
            <a:ext cx="3182027" cy="395922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107"/>
          <p:cNvSpPr txBox="1">
            <a:spLocks noGrp="1"/>
          </p:cNvSpPr>
          <p:nvPr>
            <p:ph type="body" idx="1"/>
          </p:nvPr>
        </p:nvSpPr>
        <p:spPr>
          <a:xfrm>
            <a:off x="4356100" y="2309812"/>
            <a:ext cx="7253288" cy="3959223"/>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77" name="Google Shape;277;p107"/>
          <p:cNvCxnSpPr/>
          <p:nvPr/>
        </p:nvCxnSpPr>
        <p:spPr>
          <a:xfrm>
            <a:off x="585216" y="2019300"/>
            <a:ext cx="3182112" cy="0"/>
          </a:xfrm>
          <a:prstGeom prst="straightConnector1">
            <a:avLst/>
          </a:prstGeom>
          <a:noFill/>
          <a:ln w="28575" cap="flat" cmpd="sng">
            <a:solidFill>
              <a:schemeClr val="accent1"/>
            </a:solidFill>
            <a:prstDash val="solid"/>
            <a:round/>
            <a:headEnd type="none" w="sm" len="sm"/>
            <a:tailEnd type="none" w="sm" len="sm"/>
          </a:ln>
        </p:spPr>
      </p:cxnSp>
      <p:sp>
        <p:nvSpPr>
          <p:cNvPr id="278" name="Google Shape;278;p10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cxnSp>
        <p:nvCxnSpPr>
          <p:cNvPr id="279" name="Google Shape;279;p107"/>
          <p:cNvCxnSpPr/>
          <p:nvPr/>
        </p:nvCxnSpPr>
        <p:spPr>
          <a:xfrm>
            <a:off x="4354523" y="2019300"/>
            <a:ext cx="7254865" cy="0"/>
          </a:xfrm>
          <a:prstGeom prst="straightConnector1">
            <a:avLst/>
          </a:prstGeom>
          <a:noFill/>
          <a:ln w="19050" cap="flat" cmpd="sng">
            <a:solidFill>
              <a:schemeClr val="dk1">
                <a:alpha val="29803"/>
              </a:schemeClr>
            </a:solidFill>
            <a:prstDash val="solid"/>
            <a:round/>
            <a:headEnd type="none" w="sm" len="sm"/>
            <a:tailEnd type="none" w="sm" len="sm"/>
          </a:ln>
        </p:spPr>
      </p:cxn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1272">
          <p15:clr>
            <a:srgbClr val="5ACBF0"/>
          </p15:clr>
        </p15:guide>
        <p15:guide id="3" pos="2376">
          <p15:clr>
            <a:srgbClr val="5ACBF0"/>
          </p15:clr>
        </p15:guide>
        <p15:guide id="4"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ext side by side 2">
  <p:cSld name="Title and text side by side 2">
    <p:spTree>
      <p:nvGrpSpPr>
        <p:cNvPr id="1" name="Shape 280"/>
        <p:cNvGrpSpPr/>
        <p:nvPr/>
      </p:nvGrpSpPr>
      <p:grpSpPr>
        <a:xfrm>
          <a:off x="0" y="0"/>
          <a:ext cx="0" cy="0"/>
          <a:chOff x="0" y="0"/>
          <a:chExt cx="0" cy="0"/>
        </a:xfrm>
      </p:grpSpPr>
      <p:sp>
        <p:nvSpPr>
          <p:cNvPr id="281" name="Google Shape;281;p108"/>
          <p:cNvSpPr txBox="1">
            <a:spLocks noGrp="1"/>
          </p:cNvSpPr>
          <p:nvPr>
            <p:ph type="title"/>
          </p:nvPr>
        </p:nvSpPr>
        <p:spPr>
          <a:xfrm>
            <a:off x="588263" y="585788"/>
            <a:ext cx="3182027" cy="568325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108"/>
          <p:cNvSpPr txBox="1">
            <a:spLocks noGrp="1"/>
          </p:cNvSpPr>
          <p:nvPr>
            <p:ph type="body" idx="1"/>
          </p:nvPr>
        </p:nvSpPr>
        <p:spPr>
          <a:xfrm>
            <a:off x="4941888" y="585788"/>
            <a:ext cx="6667500" cy="5683249"/>
          </a:xfrm>
          <a:prstGeom prst="rect">
            <a:avLst/>
          </a:prstGeom>
          <a:noFill/>
          <a:ln>
            <a:noFill/>
          </a:ln>
        </p:spPr>
        <p:txBody>
          <a:bodyPr spcFirstLastPara="1" wrap="square" lIns="0" tIns="0" rIns="0" bIns="0" anchor="ctr" anchorCtr="0">
            <a:sp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283" name="Google Shape;283;p108"/>
          <p:cNvCxnSpPr/>
          <p:nvPr/>
        </p:nvCxnSpPr>
        <p:spPr>
          <a:xfrm>
            <a:off x="4356100" y="2578100"/>
            <a:ext cx="0" cy="1701800"/>
          </a:xfrm>
          <a:prstGeom prst="straightConnector1">
            <a:avLst/>
          </a:prstGeom>
          <a:noFill/>
          <a:ln w="28575" cap="flat" cmpd="sng">
            <a:solidFill>
              <a:schemeClr val="accent1"/>
            </a:solidFill>
            <a:prstDash val="solid"/>
            <a:round/>
            <a:headEnd type="none" w="sm" len="sm"/>
            <a:tailEnd type="none" w="sm" len="sm"/>
          </a:ln>
        </p:spPr>
      </p:cxnSp>
      <p:sp>
        <p:nvSpPr>
          <p:cNvPr id="284" name="Google Shape;284;p10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Developer Code Layout full page">
  <p:cSld name="Developer Code Layout full page">
    <p:bg>
      <p:bgPr>
        <a:solidFill>
          <a:schemeClr val="lt2"/>
        </a:solidFill>
        <a:effectLst/>
      </p:bgPr>
    </p:bg>
    <p:spTree>
      <p:nvGrpSpPr>
        <p:cNvPr id="1" name="Shape 285"/>
        <p:cNvGrpSpPr/>
        <p:nvPr/>
      </p:nvGrpSpPr>
      <p:grpSpPr>
        <a:xfrm>
          <a:off x="0" y="0"/>
          <a:ext cx="0" cy="0"/>
          <a:chOff x="0" y="0"/>
          <a:chExt cx="0" cy="0"/>
        </a:xfrm>
      </p:grpSpPr>
      <p:sp>
        <p:nvSpPr>
          <p:cNvPr id="286" name="Google Shape;286;p109"/>
          <p:cNvSpPr/>
          <p:nvPr/>
        </p:nvSpPr>
        <p:spPr>
          <a:xfrm>
            <a:off x="0" y="0"/>
            <a:ext cx="12192000" cy="68580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87" name="Google Shape;287;p109"/>
          <p:cNvSpPr txBox="1">
            <a:spLocks noGrp="1"/>
          </p:cNvSpPr>
          <p:nvPr>
            <p:ph type="body" idx="1"/>
          </p:nvPr>
        </p:nvSpPr>
        <p:spPr>
          <a:xfrm>
            <a:off x="0" y="0"/>
            <a:ext cx="3788358" cy="493776"/>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8" name="Google Shape;288;p109" descr="This layout should only be used for developer code. The font used is a monospace font which is ideal for showing code."/>
          <p:cNvSpPr txBox="1">
            <a:spLocks noGrp="1"/>
          </p:cNvSpPr>
          <p:nvPr>
            <p:ph type="body" idx="2"/>
          </p:nvPr>
        </p:nvSpPr>
        <p:spPr>
          <a:xfrm>
            <a:off x="591438" y="710247"/>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3pPr>
            <a:lvl4pPr marL="1828800" lvl="3"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4pPr>
            <a:lvl5pPr marL="2286000" lvl="4"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438">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bg>
      <p:bgPr>
        <a:solidFill>
          <a:schemeClr val="lt2"/>
        </a:solidFill>
        <a:effectLst/>
      </p:bgPr>
    </p:bg>
    <p:spTree>
      <p:nvGrpSpPr>
        <p:cNvPr id="1" name="Shape 289"/>
        <p:cNvGrpSpPr/>
        <p:nvPr/>
      </p:nvGrpSpPr>
      <p:grpSpPr>
        <a:xfrm>
          <a:off x="0" y="0"/>
          <a:ext cx="0" cy="0"/>
          <a:chOff x="0" y="0"/>
          <a:chExt cx="0" cy="0"/>
        </a:xfrm>
      </p:grpSpPr>
      <p:sp>
        <p:nvSpPr>
          <p:cNvPr id="290" name="Google Shape;290;p11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1" name="Google Shape;291;p110"/>
          <p:cNvSpPr/>
          <p:nvPr/>
        </p:nvSpPr>
        <p:spPr>
          <a:xfrm>
            <a:off x="0" y="1436688"/>
            <a:ext cx="12192000" cy="5421312"/>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92" name="Google Shape;292;p110"/>
          <p:cNvSpPr txBox="1">
            <a:spLocks noGrp="1"/>
          </p:cNvSpPr>
          <p:nvPr>
            <p:ph type="body" idx="1"/>
          </p:nvPr>
        </p:nvSpPr>
        <p:spPr>
          <a:xfrm>
            <a:off x="0" y="1436688"/>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3" name="Google Shape;293;p110" descr="This layout should only be used for developer code. The font used is a monospace font which is ideal for showing code."/>
          <p:cNvSpPr txBox="1">
            <a:spLocks noGrp="1"/>
          </p:cNvSpPr>
          <p:nvPr>
            <p:ph type="body" idx="2"/>
          </p:nvPr>
        </p:nvSpPr>
        <p:spPr>
          <a:xfrm>
            <a:off x="588263" y="2099310"/>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3pPr>
            <a:lvl4pPr marL="1828800" lvl="3"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4pPr>
            <a:lvl5pPr marL="2286000" lvl="4"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de Bottom">
  <p:cSld name="Code Bottom">
    <p:bg>
      <p:bgPr>
        <a:solidFill>
          <a:schemeClr val="lt2"/>
        </a:solidFill>
        <a:effectLst/>
      </p:bgPr>
    </p:bg>
    <p:spTree>
      <p:nvGrpSpPr>
        <p:cNvPr id="1" name="Shape 294"/>
        <p:cNvGrpSpPr/>
        <p:nvPr/>
      </p:nvGrpSpPr>
      <p:grpSpPr>
        <a:xfrm>
          <a:off x="0" y="0"/>
          <a:ext cx="0" cy="0"/>
          <a:chOff x="0" y="0"/>
          <a:chExt cx="0" cy="0"/>
        </a:xfrm>
      </p:grpSpPr>
      <p:sp>
        <p:nvSpPr>
          <p:cNvPr id="295" name="Google Shape;295;p11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6" name="Google Shape;296;p111"/>
          <p:cNvSpPr txBox="1">
            <a:spLocks noGrp="1"/>
          </p:cNvSpPr>
          <p:nvPr>
            <p:ph type="body" idx="1"/>
          </p:nvPr>
        </p:nvSpPr>
        <p:spPr>
          <a:xfrm>
            <a:off x="586390" y="1230681"/>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2286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7" name="Google Shape;297;p111"/>
          <p:cNvSpPr/>
          <p:nvPr/>
        </p:nvSpPr>
        <p:spPr>
          <a:xfrm>
            <a:off x="0" y="2827138"/>
            <a:ext cx="12192000" cy="4030862"/>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98" name="Google Shape;298;p111"/>
          <p:cNvSpPr txBox="1">
            <a:spLocks noGrp="1"/>
          </p:cNvSpPr>
          <p:nvPr>
            <p:ph type="body" idx="2"/>
          </p:nvPr>
        </p:nvSpPr>
        <p:spPr>
          <a:xfrm>
            <a:off x="0" y="2827138"/>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9" name="Google Shape;299;p111" descr="This layout should only be used for developer code. The font used is a monospace font which is ideal for showing code."/>
          <p:cNvSpPr txBox="1">
            <a:spLocks noGrp="1"/>
          </p:cNvSpPr>
          <p:nvPr>
            <p:ph type="body" idx="3"/>
          </p:nvPr>
        </p:nvSpPr>
        <p:spPr>
          <a:xfrm>
            <a:off x="586389" y="3491219"/>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776">
          <p15:clr>
            <a:srgbClr val="5ACBF0"/>
          </p15:clr>
        </p15:guide>
        <p15:guide id="3" orient="horz" pos="2197">
          <p15:clr>
            <a:srgbClr val="5ACBF0"/>
          </p15:clr>
        </p15:guide>
        <p15:guide id="4"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de Top">
  <p:cSld name="Code Top">
    <p:bg>
      <p:bgPr>
        <a:solidFill>
          <a:schemeClr val="lt2"/>
        </a:solidFill>
        <a:effectLst/>
      </p:bgPr>
    </p:bg>
    <p:spTree>
      <p:nvGrpSpPr>
        <p:cNvPr id="1" name="Shape 300"/>
        <p:cNvGrpSpPr/>
        <p:nvPr/>
      </p:nvGrpSpPr>
      <p:grpSpPr>
        <a:xfrm>
          <a:off x="0" y="0"/>
          <a:ext cx="0" cy="0"/>
          <a:chOff x="0" y="0"/>
          <a:chExt cx="0" cy="0"/>
        </a:xfrm>
      </p:grpSpPr>
      <p:sp>
        <p:nvSpPr>
          <p:cNvPr id="301" name="Google Shape;301;p112"/>
          <p:cNvSpPr/>
          <p:nvPr/>
        </p:nvSpPr>
        <p:spPr>
          <a:xfrm>
            <a:off x="0" y="0"/>
            <a:ext cx="12192000" cy="4030862"/>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302" name="Google Shape;302;p112"/>
          <p:cNvSpPr txBox="1">
            <a:spLocks noGrp="1"/>
          </p:cNvSpPr>
          <p:nvPr>
            <p:ph type="title"/>
          </p:nvPr>
        </p:nvSpPr>
        <p:spPr>
          <a:xfrm>
            <a:off x="588263" y="422458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200"/>
              <a:buFont typeface="Quattrocento Sans"/>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3" name="Google Shape;303;p112"/>
          <p:cNvSpPr txBox="1">
            <a:spLocks noGrp="1"/>
          </p:cNvSpPr>
          <p:nvPr>
            <p:ph type="body" idx="1"/>
          </p:nvPr>
        </p:nvSpPr>
        <p:spPr>
          <a:xfrm>
            <a:off x="0" y="0"/>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4" name="Google Shape;304;p112" descr="This layout should only be used for developer code. The font used is a monospace font which is ideal for showing code."/>
          <p:cNvSpPr txBox="1">
            <a:spLocks noGrp="1"/>
          </p:cNvSpPr>
          <p:nvPr>
            <p:ph type="body" idx="2"/>
          </p:nvPr>
        </p:nvSpPr>
        <p:spPr>
          <a:xfrm>
            <a:off x="586389" y="660508"/>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5" name="Google Shape;305;p112"/>
          <p:cNvSpPr txBox="1">
            <a:spLocks noGrp="1"/>
          </p:cNvSpPr>
          <p:nvPr>
            <p:ph type="body" idx="3"/>
          </p:nvPr>
        </p:nvSpPr>
        <p:spPr>
          <a:xfrm>
            <a:off x="591152" y="4996505"/>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2286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2661">
          <p15:clr>
            <a:srgbClr val="5ACBF0"/>
          </p15:clr>
        </p15:guide>
        <p15:guide id="3" orient="horz" pos="3147">
          <p15:clr>
            <a:srgbClr val="5ACBF0"/>
          </p15:clr>
        </p15:guide>
        <p15:guide id="4"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quare Photo 2">
  <p:cSld name="Square Photo 2">
    <p:spTree>
      <p:nvGrpSpPr>
        <p:cNvPr id="1" name="Shape 80"/>
        <p:cNvGrpSpPr/>
        <p:nvPr/>
      </p:nvGrpSpPr>
      <p:grpSpPr>
        <a:xfrm>
          <a:off x="0" y="0"/>
          <a:ext cx="0" cy="0"/>
          <a:chOff x="0" y="0"/>
          <a:chExt cx="0" cy="0"/>
        </a:xfrm>
      </p:grpSpPr>
      <p:sp>
        <p:nvSpPr>
          <p:cNvPr id="81" name="Google Shape;81;p71"/>
          <p:cNvSpPr txBox="1">
            <a:spLocks noGrp="1"/>
          </p:cNvSpPr>
          <p:nvPr>
            <p:ph type="title"/>
          </p:nvPr>
        </p:nvSpPr>
        <p:spPr>
          <a:xfrm>
            <a:off x="588263" y="2979738"/>
            <a:ext cx="4163125" cy="32893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800"/>
              <a:buFont typeface="Quattrocento Sans"/>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2" name="Google Shape;82;p71"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83" name="Google Shape;83;p7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ode Right side">
  <p:cSld name="Code Right side">
    <p:bg>
      <p:bgPr>
        <a:solidFill>
          <a:schemeClr val="lt2"/>
        </a:solidFill>
        <a:effectLst/>
      </p:bgPr>
    </p:bg>
    <p:spTree>
      <p:nvGrpSpPr>
        <p:cNvPr id="1" name="Shape 306"/>
        <p:cNvGrpSpPr/>
        <p:nvPr/>
      </p:nvGrpSpPr>
      <p:grpSpPr>
        <a:xfrm>
          <a:off x="0" y="0"/>
          <a:ext cx="0" cy="0"/>
          <a:chOff x="0" y="0"/>
          <a:chExt cx="0" cy="0"/>
        </a:xfrm>
      </p:grpSpPr>
      <p:sp>
        <p:nvSpPr>
          <p:cNvPr id="307" name="Google Shape;307;p113"/>
          <p:cNvSpPr txBox="1">
            <a:spLocks noGrp="1"/>
          </p:cNvSpPr>
          <p:nvPr>
            <p:ph type="title"/>
          </p:nvPr>
        </p:nvSpPr>
        <p:spPr>
          <a:xfrm>
            <a:off x="588263" y="457200"/>
            <a:ext cx="4040887"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200"/>
              <a:buFont typeface="Quattrocento Sans"/>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8" name="Google Shape;308;p113"/>
          <p:cNvSpPr txBox="1">
            <a:spLocks noGrp="1"/>
          </p:cNvSpPr>
          <p:nvPr>
            <p:ph type="body" idx="1"/>
          </p:nvPr>
        </p:nvSpPr>
        <p:spPr>
          <a:xfrm>
            <a:off x="588965" y="1338139"/>
            <a:ext cx="4040185"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60"/>
              </a:spcBef>
              <a:spcAft>
                <a:spcPts val="0"/>
              </a:spcAft>
              <a:buClr>
                <a:srgbClr val="2F2F2F"/>
              </a:buClr>
              <a:buSzPts val="2160"/>
              <a:buNone/>
              <a:defRPr sz="2400" b="0" i="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9" name="Google Shape;309;p113"/>
          <p:cNvSpPr/>
          <p:nvPr/>
        </p:nvSpPr>
        <p:spPr>
          <a:xfrm>
            <a:off x="5205984" y="0"/>
            <a:ext cx="6986016" cy="68580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310" name="Google Shape;310;p113"/>
          <p:cNvSpPr txBox="1">
            <a:spLocks noGrp="1"/>
          </p:cNvSpPr>
          <p:nvPr>
            <p:ph type="body" idx="2"/>
          </p:nvPr>
        </p:nvSpPr>
        <p:spPr>
          <a:xfrm>
            <a:off x="5211763" y="0"/>
            <a:ext cx="3788358" cy="492314"/>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1" name="Google Shape;311;p113" descr="This layout should only be used for developer code. The font used is a monospace font which is ideal for showing code."/>
          <p:cNvSpPr txBox="1">
            <a:spLocks noGrp="1"/>
          </p:cNvSpPr>
          <p:nvPr>
            <p:ph type="body" idx="3"/>
          </p:nvPr>
        </p:nvSpPr>
        <p:spPr>
          <a:xfrm>
            <a:off x="5800725" y="709187"/>
            <a:ext cx="5801961"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3" orient="horz" pos="843">
          <p15:clr>
            <a:srgbClr val="5ACBF0"/>
          </p15:clr>
        </p15:guide>
        <p15:guide id="4" pos="3283">
          <p15:clr>
            <a:srgbClr val="5ACBF0"/>
          </p15:clr>
        </p15:guide>
        <p15:guide id="5" pos="3654">
          <p15:clr>
            <a:srgbClr val="5ACBF0"/>
          </p15:clr>
        </p15:guide>
        <p15:guide id="6"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ode Left sde">
  <p:cSld name="Code Left sde">
    <p:bg>
      <p:bgPr>
        <a:solidFill>
          <a:schemeClr val="lt2"/>
        </a:solidFill>
        <a:effectLst/>
      </p:bgPr>
    </p:bg>
    <p:spTree>
      <p:nvGrpSpPr>
        <p:cNvPr id="1" name="Shape 312"/>
        <p:cNvGrpSpPr/>
        <p:nvPr/>
      </p:nvGrpSpPr>
      <p:grpSpPr>
        <a:xfrm>
          <a:off x="0" y="0"/>
          <a:ext cx="0" cy="0"/>
          <a:chOff x="0" y="0"/>
          <a:chExt cx="0" cy="0"/>
        </a:xfrm>
      </p:grpSpPr>
      <p:sp>
        <p:nvSpPr>
          <p:cNvPr id="313" name="Google Shape;313;p114"/>
          <p:cNvSpPr/>
          <p:nvPr/>
        </p:nvSpPr>
        <p:spPr>
          <a:xfrm>
            <a:off x="-2" y="0"/>
            <a:ext cx="6986016" cy="68580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314" name="Google Shape;314;p114"/>
          <p:cNvSpPr txBox="1">
            <a:spLocks noGrp="1"/>
          </p:cNvSpPr>
          <p:nvPr>
            <p:ph type="title"/>
          </p:nvPr>
        </p:nvSpPr>
        <p:spPr>
          <a:xfrm>
            <a:off x="7575549" y="457200"/>
            <a:ext cx="4031233"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200"/>
              <a:buFont typeface="Quattrocento Sans"/>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114"/>
          <p:cNvSpPr txBox="1">
            <a:spLocks noGrp="1"/>
          </p:cNvSpPr>
          <p:nvPr>
            <p:ph type="body" idx="1"/>
          </p:nvPr>
        </p:nvSpPr>
        <p:spPr>
          <a:xfrm>
            <a:off x="-1" y="0"/>
            <a:ext cx="3788358" cy="492314"/>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6" name="Google Shape;316;p114" descr="This layout should only be used for developer code. The font used is a monospace font which is ideal for showing code."/>
          <p:cNvSpPr txBox="1">
            <a:spLocks noGrp="1"/>
          </p:cNvSpPr>
          <p:nvPr>
            <p:ph type="body" idx="2"/>
          </p:nvPr>
        </p:nvSpPr>
        <p:spPr>
          <a:xfrm>
            <a:off x="584199" y="706011"/>
            <a:ext cx="5819775"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7" name="Google Shape;317;p114"/>
          <p:cNvSpPr txBox="1">
            <a:spLocks noGrp="1"/>
          </p:cNvSpPr>
          <p:nvPr>
            <p:ph type="body" idx="3"/>
          </p:nvPr>
        </p:nvSpPr>
        <p:spPr>
          <a:xfrm>
            <a:off x="7575550" y="1336675"/>
            <a:ext cx="4033838"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60"/>
              </a:spcBef>
              <a:spcAft>
                <a:spcPts val="0"/>
              </a:spcAft>
              <a:buClr>
                <a:srgbClr val="2F2F2F"/>
              </a:buClr>
              <a:buSzPts val="2160"/>
              <a:buNone/>
              <a:defRPr sz="2400" b="0" i="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3" orient="horz" pos="839">
          <p15:clr>
            <a:srgbClr val="5ACBF0"/>
          </p15:clr>
        </p15:guide>
        <p15:guide id="4" pos="4402">
          <p15:clr>
            <a:srgbClr val="5ACBF0"/>
          </p15:clr>
        </p15:guide>
        <p15:guide id="5" pos="4034">
          <p15:clr>
            <a:srgbClr val="5ACBF0"/>
          </p15:clr>
        </p15:guide>
        <p15:guide id="6"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emo slide">
  <p:cSld name="Demo slide">
    <p:bg>
      <p:bgPr>
        <a:solidFill>
          <a:srgbClr val="243A5E"/>
        </a:solidFill>
        <a:effectLst/>
      </p:bgPr>
    </p:bg>
    <p:spTree>
      <p:nvGrpSpPr>
        <p:cNvPr id="1" name="Shape 318"/>
        <p:cNvGrpSpPr/>
        <p:nvPr/>
      </p:nvGrpSpPr>
      <p:grpSpPr>
        <a:xfrm>
          <a:off x="0" y="0"/>
          <a:ext cx="0" cy="0"/>
          <a:chOff x="0" y="0"/>
          <a:chExt cx="0" cy="0"/>
        </a:xfrm>
      </p:grpSpPr>
      <p:sp>
        <p:nvSpPr>
          <p:cNvPr id="319" name="Google Shape;319;p115"/>
          <p:cNvSpPr txBox="1">
            <a:spLocks noGrp="1"/>
          </p:cNvSpPr>
          <p:nvPr>
            <p:ph type="title"/>
          </p:nvPr>
        </p:nvSpPr>
        <p:spPr>
          <a:xfrm>
            <a:off x="1524000" y="3344929"/>
            <a:ext cx="9144000" cy="609398"/>
          </a:xfrm>
          <a:prstGeom prst="rect">
            <a:avLst/>
          </a:prstGeom>
          <a:noFill/>
          <a:ln>
            <a:noFill/>
          </a:ln>
        </p:spPr>
        <p:txBody>
          <a:bodyPr spcFirstLastPara="1" wrap="square" lIns="0" tIns="0" rIns="0" bIns="0" anchor="b" anchorCtr="0">
            <a:spAutoFit/>
          </a:bodyPr>
          <a:lstStyle>
            <a:lvl1pPr lvl="0" algn="ctr">
              <a:lnSpc>
                <a:spcPct val="90000"/>
              </a:lnSpc>
              <a:spcBef>
                <a:spcPts val="0"/>
              </a:spcBef>
              <a:spcAft>
                <a:spcPts val="0"/>
              </a:spcAft>
              <a:buClr>
                <a:schemeClr val="lt1"/>
              </a:buClr>
              <a:buSzPts val="4400"/>
              <a:buFont typeface="Quattrocento Sans"/>
              <a:buNone/>
              <a:defRPr sz="44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0" name="Google Shape;320;p115"/>
          <p:cNvSpPr txBox="1"/>
          <p:nvPr/>
        </p:nvSpPr>
        <p:spPr>
          <a:xfrm>
            <a:off x="5469446" y="1993173"/>
            <a:ext cx="1253109" cy="461665"/>
          </a:xfrm>
          <a:prstGeom prst="rect">
            <a:avLst/>
          </a:prstGeom>
          <a:noFill/>
          <a:ln w="19050" cap="flat" cmpd="sng">
            <a:solidFill>
              <a:srgbClr val="9BF00B"/>
            </a:solidFill>
            <a:prstDash val="solid"/>
            <a:round/>
            <a:headEnd type="none" w="sm" len="sm"/>
            <a:tailEnd type="none" w="sm" len="sm"/>
          </a:ln>
        </p:spPr>
        <p:txBody>
          <a:bodyPr spcFirstLastPara="1" wrap="square" lIns="91425" tIns="91425" rIns="91425" bIns="91425" anchor="ctr" anchorCtr="1">
            <a:spAutoFit/>
          </a:bodyPr>
          <a:lstStyle/>
          <a:p>
            <a:pPr marL="0" marR="0" lvl="0" indent="0" algn="ctr" rtl="0">
              <a:lnSpc>
                <a:spcPct val="100000"/>
              </a:lnSpc>
              <a:spcBef>
                <a:spcPts val="0"/>
              </a:spcBef>
              <a:spcAft>
                <a:spcPts val="0"/>
              </a:spcAft>
              <a:buClr>
                <a:srgbClr val="FFFFFF"/>
              </a:buClr>
              <a:buSzPts val="1620"/>
              <a:buFont typeface="Noto Sans Symbols"/>
              <a:buNone/>
            </a:pPr>
            <a:r>
              <a:rPr lang="en-US" sz="1800" b="0" i="0" u="none" strike="noStrike" cap="none">
                <a:solidFill>
                  <a:srgbClr val="FFFFFF"/>
                </a:solidFill>
                <a:latin typeface="Quattrocento Sans"/>
                <a:ea typeface="Quattrocento Sans"/>
                <a:cs typeface="Quattrocento Sans"/>
                <a:sym typeface="Quattrocento Sans"/>
              </a:rPr>
              <a:t>DEMO</a:t>
            </a: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fade">
                                      <p:cBhvr>
                                        <p:cTn id="7"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p:cSld name="Section Title">
    <p:bg>
      <p:bgPr>
        <a:solidFill>
          <a:schemeClr val="dk1"/>
        </a:solidFill>
        <a:effectLst/>
      </p:bgPr>
    </p:bg>
    <p:spTree>
      <p:nvGrpSpPr>
        <p:cNvPr id="1" name="Shape 321"/>
        <p:cNvGrpSpPr/>
        <p:nvPr/>
      </p:nvGrpSpPr>
      <p:grpSpPr>
        <a:xfrm>
          <a:off x="0" y="0"/>
          <a:ext cx="0" cy="0"/>
          <a:chOff x="0" y="0"/>
          <a:chExt cx="0" cy="0"/>
        </a:xfrm>
      </p:grpSpPr>
      <p:sp>
        <p:nvSpPr>
          <p:cNvPr id="322" name="Google Shape;322;p116"/>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0E6FF"/>
              </a:buClr>
              <a:buSzPts val="3600"/>
              <a:buFont typeface="Quattrocento Sans"/>
              <a:buNone/>
              <a:defRPr sz="3600" b="0" cap="none">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dk1"/>
        </a:solidFill>
        <a:effectLst/>
      </p:bgPr>
    </p:bg>
    <p:spTree>
      <p:nvGrpSpPr>
        <p:cNvPr id="1" name="Shape 323"/>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ode Left">
  <p:cSld name="Code Left">
    <p:bg>
      <p:bgPr>
        <a:solidFill>
          <a:schemeClr val="lt2"/>
        </a:solidFill>
        <a:effectLst/>
      </p:bgPr>
    </p:bg>
    <p:spTree>
      <p:nvGrpSpPr>
        <p:cNvPr id="1" name="Shape 324"/>
        <p:cNvGrpSpPr/>
        <p:nvPr/>
      </p:nvGrpSpPr>
      <p:grpSpPr>
        <a:xfrm>
          <a:off x="0" y="0"/>
          <a:ext cx="0" cy="0"/>
          <a:chOff x="0" y="0"/>
          <a:chExt cx="0" cy="0"/>
        </a:xfrm>
      </p:grpSpPr>
      <p:sp>
        <p:nvSpPr>
          <p:cNvPr id="325" name="Google Shape;325;p117"/>
          <p:cNvSpPr/>
          <p:nvPr/>
        </p:nvSpPr>
        <p:spPr>
          <a:xfrm>
            <a:off x="-1" y="0"/>
            <a:ext cx="6095983" cy="68580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326" name="Google Shape;326;p117"/>
          <p:cNvSpPr txBox="1">
            <a:spLocks noGrp="1"/>
          </p:cNvSpPr>
          <p:nvPr>
            <p:ph type="title"/>
          </p:nvPr>
        </p:nvSpPr>
        <p:spPr>
          <a:xfrm>
            <a:off x="6680183" y="457200"/>
            <a:ext cx="492660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3600"/>
              <a:buFont typeface="Quattrocento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7" name="Google Shape;327;p117"/>
          <p:cNvSpPr txBox="1">
            <a:spLocks noGrp="1"/>
          </p:cNvSpPr>
          <p:nvPr>
            <p:ph type="body" idx="1"/>
          </p:nvPr>
        </p:nvSpPr>
        <p:spPr>
          <a:xfrm>
            <a:off x="-1" y="0"/>
            <a:ext cx="3788358" cy="492314"/>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8" name="Google Shape;328;p117" descr="This layout should only be used for developer code. The font used is a monospace font which is ideal for showing code."/>
          <p:cNvSpPr txBox="1">
            <a:spLocks noGrp="1"/>
          </p:cNvSpPr>
          <p:nvPr>
            <p:ph type="body" idx="2"/>
          </p:nvPr>
        </p:nvSpPr>
        <p:spPr>
          <a:xfrm>
            <a:off x="584200" y="706011"/>
            <a:ext cx="4922486"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29" name="Google Shape;329;p117"/>
          <p:cNvSpPr txBox="1">
            <a:spLocks noGrp="1"/>
          </p:cNvSpPr>
          <p:nvPr>
            <p:ph type="body" idx="3"/>
          </p:nvPr>
        </p:nvSpPr>
        <p:spPr>
          <a:xfrm>
            <a:off x="6684965" y="1336675"/>
            <a:ext cx="4924423"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60"/>
              </a:spcBef>
              <a:spcAft>
                <a:spcPts val="0"/>
              </a:spcAft>
              <a:buClr>
                <a:srgbClr val="2F2F2F"/>
              </a:buClr>
              <a:buSzPts val="2160"/>
              <a:buNone/>
              <a:defRPr sz="2400" b="0" i="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3" orient="horz" pos="839">
          <p15:clr>
            <a:srgbClr val="5ACBF0"/>
          </p15:clr>
        </p15:guide>
        <p15:guide id="4" pos="3473">
          <p15:clr>
            <a:srgbClr val="5ACBF0"/>
          </p15:clr>
        </p15:guide>
        <p15:guide id="5" pos="4211">
          <p15:clr>
            <a:srgbClr val="5ACBF0"/>
          </p15:clr>
        </p15:guide>
        <p15:guide id="6"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mp; body slide">
  <p:cSld name="Title &amp; body slide">
    <p:spTree>
      <p:nvGrpSpPr>
        <p:cNvPr id="1" name="Shape 330"/>
        <p:cNvGrpSpPr/>
        <p:nvPr/>
      </p:nvGrpSpPr>
      <p:grpSpPr>
        <a:xfrm>
          <a:off x="0" y="0"/>
          <a:ext cx="0" cy="0"/>
          <a:chOff x="0" y="0"/>
          <a:chExt cx="0" cy="0"/>
        </a:xfrm>
      </p:grpSpPr>
      <p:sp>
        <p:nvSpPr>
          <p:cNvPr id="331" name="Google Shape;331;p118"/>
          <p:cNvSpPr txBox="1">
            <a:spLocks noGrp="1"/>
          </p:cNvSpPr>
          <p:nvPr>
            <p:ph type="body" idx="1"/>
          </p:nvPr>
        </p:nvSpPr>
        <p:spPr>
          <a:xfrm>
            <a:off x="426424" y="1120573"/>
            <a:ext cx="11339774" cy="1106487"/>
          </a:xfrm>
          <a:prstGeom prst="rect">
            <a:avLst/>
          </a:prstGeom>
          <a:noFill/>
          <a:ln>
            <a:noFill/>
          </a:ln>
        </p:spPr>
        <p:txBody>
          <a:bodyPr spcFirstLastPara="1" wrap="square" lIns="0" tIns="0" rIns="0" bIns="0" anchor="t" anchorCtr="0">
            <a:spAutoFit/>
          </a:bodyPr>
          <a:lstStyle>
            <a:lvl1pPr marL="457200" marR="0" lvl="0" indent="-228600" algn="l">
              <a:lnSpc>
                <a:spcPct val="100000"/>
              </a:lnSpc>
              <a:spcBef>
                <a:spcPts val="0"/>
              </a:spcBef>
              <a:spcAft>
                <a:spcPts val="0"/>
              </a:spcAft>
              <a:buClr>
                <a:srgbClr val="000000"/>
              </a:buClr>
              <a:buSzPts val="1589"/>
              <a:buFont typeface="Noto Sans Symbols"/>
              <a:buNone/>
              <a:defRPr sz="1765" b="1" i="0">
                <a:solidFill>
                  <a:srgbClr val="000000"/>
                </a:solidFill>
                <a:latin typeface="Quattrocento Sans"/>
                <a:ea typeface="Quattrocento Sans"/>
                <a:cs typeface="Quattrocento Sans"/>
                <a:sym typeface="Quattrocento Sans"/>
              </a:defRPr>
            </a:lvl1pPr>
            <a:lvl2pPr marL="914400" lvl="1" indent="-228600" algn="l">
              <a:lnSpc>
                <a:spcPct val="100000"/>
              </a:lnSpc>
              <a:spcBef>
                <a:spcPts val="1372"/>
              </a:spcBef>
              <a:spcAft>
                <a:spcPts val="0"/>
              </a:spcAft>
              <a:buClr>
                <a:srgbClr val="000000"/>
              </a:buClr>
              <a:buSzPts val="1589"/>
              <a:buNone/>
              <a:defRPr sz="1765">
                <a:solidFill>
                  <a:srgbClr val="000000"/>
                </a:solidFill>
              </a:defRPr>
            </a:lvl2pPr>
            <a:lvl3pPr marL="1371600" lvl="2" indent="-228600" algn="l">
              <a:lnSpc>
                <a:spcPct val="100000"/>
              </a:lnSpc>
              <a:spcBef>
                <a:spcPts val="1372"/>
              </a:spcBef>
              <a:spcAft>
                <a:spcPts val="0"/>
              </a:spcAft>
              <a:buClr>
                <a:srgbClr val="000000"/>
              </a:buClr>
              <a:buSzPts val="1235"/>
              <a:buNone/>
              <a:defRPr sz="1372">
                <a:solidFill>
                  <a:srgbClr val="000000"/>
                </a:solidFill>
              </a:defRPr>
            </a:lvl3pPr>
            <a:lvl4pPr marL="1828800" lvl="3" indent="-228600" algn="l">
              <a:lnSpc>
                <a:spcPct val="100000"/>
              </a:lnSpc>
              <a:spcBef>
                <a:spcPts val="1372"/>
              </a:spcBef>
              <a:spcAft>
                <a:spcPts val="0"/>
              </a:spcAft>
              <a:buClr>
                <a:schemeClr val="dk1"/>
              </a:buClr>
              <a:buSzPts val="1765"/>
              <a:buNone/>
              <a:defRPr sz="1961"/>
            </a:lvl4pPr>
            <a:lvl5pPr marL="2286000" lvl="4" indent="-228600" algn="l">
              <a:lnSpc>
                <a:spcPct val="100000"/>
              </a:lnSpc>
              <a:spcBef>
                <a:spcPts val="1274"/>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32" name="Google Shape;332;p118"/>
          <p:cNvSpPr txBox="1">
            <a:spLocks noGrp="1"/>
          </p:cNvSpPr>
          <p:nvPr>
            <p:ph type="title"/>
          </p:nvPr>
        </p:nvSpPr>
        <p:spPr>
          <a:xfrm>
            <a:off x="426424" y="222583"/>
            <a:ext cx="11336039" cy="739343"/>
          </a:xfrm>
          <a:prstGeom prst="rect">
            <a:avLst/>
          </a:prstGeom>
          <a:noFill/>
          <a:ln>
            <a:noFill/>
          </a:ln>
        </p:spPr>
        <p:txBody>
          <a:bodyPr spcFirstLastPara="1" wrap="square" lIns="0" tIns="164575" rIns="0" bIns="0" anchor="t" anchorCtr="0">
            <a:noAutofit/>
          </a:bodyPr>
          <a:lstStyle>
            <a:lvl1pPr lvl="0" algn="l">
              <a:lnSpc>
                <a:spcPct val="100000"/>
              </a:lnSpc>
              <a:spcBef>
                <a:spcPts val="0"/>
              </a:spcBef>
              <a:spcAft>
                <a:spcPts val="0"/>
              </a:spcAft>
              <a:buClr>
                <a:schemeClr val="dk2"/>
              </a:buClr>
              <a:buSzPts val="3600"/>
              <a:buFont typeface="Quattrocento Sans"/>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33" name="Google Shape;333;p118"/>
          <p:cNvGrpSpPr/>
          <p:nvPr/>
        </p:nvGrpSpPr>
        <p:grpSpPr>
          <a:xfrm>
            <a:off x="436378" y="6431031"/>
            <a:ext cx="11326085" cy="95058"/>
            <a:chOff x="445128" y="6559056"/>
            <a:chExt cx="11553197" cy="96950"/>
          </a:xfrm>
        </p:grpSpPr>
        <p:sp>
          <p:nvSpPr>
            <p:cNvPr id="334" name="Google Shape;334;p118"/>
            <p:cNvSpPr txBox="1"/>
            <p:nvPr/>
          </p:nvSpPr>
          <p:spPr>
            <a:xfrm>
              <a:off x="445128" y="6559056"/>
              <a:ext cx="984244" cy="9695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86">
                  <a:solidFill>
                    <a:srgbClr val="A5A5A5"/>
                  </a:solidFill>
                  <a:latin typeface="Quattrocento Sans"/>
                  <a:ea typeface="Quattrocento Sans"/>
                  <a:cs typeface="Quattrocento Sans"/>
                  <a:sym typeface="Quattrocento Sans"/>
                </a:rPr>
                <a:t>© Microsoft Corporation</a:t>
              </a:r>
              <a:endParaRPr sz="784">
                <a:solidFill>
                  <a:srgbClr val="A5A5A5"/>
                </a:solidFill>
                <a:latin typeface="Quattrocento Sans"/>
                <a:ea typeface="Quattrocento Sans"/>
                <a:cs typeface="Quattrocento Sans"/>
                <a:sym typeface="Quattrocento Sans"/>
              </a:endParaRPr>
            </a:p>
          </p:txBody>
        </p:sp>
        <p:sp>
          <p:nvSpPr>
            <p:cNvPr id="335" name="Google Shape;335;p118"/>
            <p:cNvSpPr/>
            <p:nvPr/>
          </p:nvSpPr>
          <p:spPr>
            <a:xfrm>
              <a:off x="11784176" y="6573241"/>
              <a:ext cx="214149" cy="61668"/>
            </a:xfrm>
            <a:custGeom>
              <a:avLst/>
              <a:gdLst/>
              <a:ahLst/>
              <a:cxnLst/>
              <a:rect l="l" t="t" r="r" b="b"/>
              <a:pathLst>
                <a:path w="306116" h="88152" extrusionOk="0">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A5A5A5"/>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36"/>
        <p:cNvGrpSpPr/>
        <p:nvPr/>
      </p:nvGrpSpPr>
      <p:grpSpPr>
        <a:xfrm>
          <a:off x="0" y="0"/>
          <a:ext cx="0" cy="0"/>
          <a:chOff x="0" y="0"/>
          <a:chExt cx="0" cy="0"/>
        </a:xfrm>
      </p:grpSpPr>
      <p:sp>
        <p:nvSpPr>
          <p:cNvPr id="337" name="Google Shape;337;p119"/>
          <p:cNvSpPr txBox="1">
            <a:spLocks noGrp="1"/>
          </p:cNvSpPr>
          <p:nvPr>
            <p:ph type="title"/>
          </p:nvPr>
        </p:nvSpPr>
        <p:spPr>
          <a:xfrm>
            <a:off x="426424" y="222583"/>
            <a:ext cx="11336039" cy="758022"/>
          </a:xfrm>
          <a:prstGeom prst="rect">
            <a:avLst/>
          </a:prstGeom>
          <a:noFill/>
          <a:ln>
            <a:noFill/>
          </a:ln>
        </p:spPr>
        <p:txBody>
          <a:bodyPr spcFirstLastPara="1" wrap="square" lIns="0" tIns="164575" rIns="0" bIns="0" anchor="t" anchorCtr="0">
            <a:noAutofit/>
          </a:bodyPr>
          <a:lstStyle>
            <a:lvl1pPr lvl="0" algn="l">
              <a:lnSpc>
                <a:spcPct val="100000"/>
              </a:lnSpc>
              <a:spcBef>
                <a:spcPts val="0"/>
              </a:spcBef>
              <a:spcAft>
                <a:spcPts val="0"/>
              </a:spcAft>
              <a:buClr>
                <a:schemeClr val="dk2"/>
              </a:buClr>
              <a:buSzPts val="3600"/>
              <a:buFont typeface="Quattrocento Sans"/>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338" name="Google Shape;338;p119"/>
          <p:cNvGrpSpPr/>
          <p:nvPr/>
        </p:nvGrpSpPr>
        <p:grpSpPr>
          <a:xfrm>
            <a:off x="436378" y="6431031"/>
            <a:ext cx="11326085" cy="95058"/>
            <a:chOff x="445128" y="6559056"/>
            <a:chExt cx="11553197" cy="96950"/>
          </a:xfrm>
        </p:grpSpPr>
        <p:sp>
          <p:nvSpPr>
            <p:cNvPr id="339" name="Google Shape;339;p119"/>
            <p:cNvSpPr txBox="1"/>
            <p:nvPr/>
          </p:nvSpPr>
          <p:spPr>
            <a:xfrm>
              <a:off x="445128" y="6559056"/>
              <a:ext cx="984244" cy="9695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686">
                  <a:solidFill>
                    <a:srgbClr val="A5A5A5"/>
                  </a:solidFill>
                  <a:latin typeface="Quattrocento Sans"/>
                  <a:ea typeface="Quattrocento Sans"/>
                  <a:cs typeface="Quattrocento Sans"/>
                  <a:sym typeface="Quattrocento Sans"/>
                </a:rPr>
                <a:t>© Microsoft Corporation</a:t>
              </a:r>
              <a:endParaRPr sz="784">
                <a:solidFill>
                  <a:srgbClr val="A5A5A5"/>
                </a:solidFill>
                <a:latin typeface="Quattrocento Sans"/>
                <a:ea typeface="Quattrocento Sans"/>
                <a:cs typeface="Quattrocento Sans"/>
                <a:sym typeface="Quattrocento Sans"/>
              </a:endParaRPr>
            </a:p>
          </p:txBody>
        </p:sp>
        <p:sp>
          <p:nvSpPr>
            <p:cNvPr id="340" name="Google Shape;340;p119"/>
            <p:cNvSpPr/>
            <p:nvPr/>
          </p:nvSpPr>
          <p:spPr>
            <a:xfrm>
              <a:off x="11784176" y="6573241"/>
              <a:ext cx="214149" cy="61668"/>
            </a:xfrm>
            <a:custGeom>
              <a:avLst/>
              <a:gdLst/>
              <a:ahLst/>
              <a:cxnLst/>
              <a:rect l="l" t="t" r="r" b="b"/>
              <a:pathLst>
                <a:path w="306116" h="88152" extrusionOk="0">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A5A5A5"/>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41"/>
        <p:cNvGrpSpPr/>
        <p:nvPr/>
      </p:nvGrpSpPr>
      <p:grpSpPr>
        <a:xfrm>
          <a:off x="0" y="0"/>
          <a:ext cx="0" cy="0"/>
          <a:chOff x="0" y="0"/>
          <a:chExt cx="0" cy="0"/>
        </a:xfrm>
      </p:grpSpPr>
      <p:sp>
        <p:nvSpPr>
          <p:cNvPr id="342" name="Google Shape;342;p12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3" name="Google Shape;343;p120"/>
          <p:cNvSpPr txBox="1">
            <a:spLocks noGrp="1"/>
          </p:cNvSpPr>
          <p:nvPr>
            <p:ph type="body" idx="1"/>
          </p:nvPr>
        </p:nvSpPr>
        <p:spPr>
          <a:xfrm>
            <a:off x="584200" y="1435100"/>
            <a:ext cx="11018838"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1" type="blank">
  <p:cSld name="Blank 1">
    <p:spTree>
      <p:nvGrpSpPr>
        <p:cNvPr id="1" name="Shape 359"/>
        <p:cNvGrpSpPr/>
        <p:nvPr/>
      </p:nvGrpSpPr>
      <p:grpSpPr>
        <a:xfrm>
          <a:off x="0" y="0"/>
          <a:ext cx="0" cy="0"/>
          <a:chOff x="0" y="0"/>
          <a:chExt cx="0" cy="0"/>
        </a:xfrm>
      </p:grpSpPr>
      <p:sp>
        <p:nvSpPr>
          <p:cNvPr id="360" name="Google Shape;360;g2562f28bee0_0_501"/>
          <p:cNvSpPr txBox="1">
            <a:spLocks noGrp="1"/>
          </p:cNvSpPr>
          <p:nvPr>
            <p:ph type="sldNum" idx="12"/>
          </p:nvPr>
        </p:nvSpPr>
        <p:spPr>
          <a:xfrm>
            <a:off x="11296611" y="6217623"/>
            <a:ext cx="731700" cy="524700"/>
          </a:xfrm>
          <a:prstGeom prst="rect">
            <a:avLst/>
          </a:prstGeom>
          <a:noFill/>
          <a:ln>
            <a:noFill/>
          </a:ln>
        </p:spPr>
        <p:txBody>
          <a:bodyPr spcFirstLastPara="1" wrap="square" lIns="121900" tIns="121900" rIns="121900" bIns="121900" anchor="ctr" anchorCtr="0">
            <a:norm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0439904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Only">
  <p:cSld name="1_Title Only">
    <p:bg>
      <p:bgPr>
        <a:solidFill>
          <a:schemeClr val="lt1"/>
        </a:solidFill>
        <a:effectLst/>
      </p:bgPr>
    </p:bg>
    <p:spTree>
      <p:nvGrpSpPr>
        <p:cNvPr id="1" name="Shape 84"/>
        <p:cNvGrpSpPr/>
        <p:nvPr/>
      </p:nvGrpSpPr>
      <p:grpSpPr>
        <a:xfrm>
          <a:off x="0" y="0"/>
          <a:ext cx="0" cy="0"/>
          <a:chOff x="0" y="0"/>
          <a:chExt cx="0" cy="0"/>
        </a:xfrm>
      </p:grpSpPr>
      <p:sp>
        <p:nvSpPr>
          <p:cNvPr id="85" name="Google Shape;85;p72"/>
          <p:cNvSpPr txBox="1">
            <a:spLocks noGrp="1"/>
          </p:cNvSpPr>
          <p:nvPr>
            <p:ph type="title"/>
          </p:nvPr>
        </p:nvSpPr>
        <p:spPr>
          <a:xfrm>
            <a:off x="588263" y="457200"/>
            <a:ext cx="11018400" cy="5540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2700"/>
              <a:buFont typeface="Quattrocento Sans"/>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dk1"/>
        </a:solidFill>
        <a:effectLst/>
      </p:bgPr>
    </p:bg>
    <p:spTree>
      <p:nvGrpSpPr>
        <p:cNvPr id="1" name="Shape 348"/>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86"/>
        <p:cNvGrpSpPr/>
        <p:nvPr/>
      </p:nvGrpSpPr>
      <p:grpSpPr>
        <a:xfrm>
          <a:off x="0" y="0"/>
          <a:ext cx="0" cy="0"/>
          <a:chOff x="0" y="0"/>
          <a:chExt cx="0" cy="0"/>
        </a:xfrm>
      </p:grpSpPr>
    </p:spTree>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61">
          <p15:clr>
            <a:srgbClr val="A4A3A4"/>
          </p15:clr>
        </p15:guide>
        <p15:guide id="10" pos="3348">
          <p15:clr>
            <a:srgbClr val="A4A3A4"/>
          </p15:clr>
        </p15:guide>
        <p15:guide id="11" pos="3754">
          <p15:clr>
            <a:srgbClr val="A4A3A4"/>
          </p15:clr>
        </p15:guide>
        <p15:guide id="12" pos="3931">
          <p15:clr>
            <a:srgbClr val="A4A3A4"/>
          </p15:clr>
        </p15:guide>
        <p15:guide id="13" pos="4342">
          <p15:clr>
            <a:srgbClr val="A4A3A4"/>
          </p15:clr>
        </p15:guide>
        <p15:guide id="14" pos="4531">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Title and Content" type="obj">
  <p:cSld name="OBJECT">
    <p:spTree>
      <p:nvGrpSpPr>
        <p:cNvPr id="1" name="Shape 89"/>
        <p:cNvGrpSpPr/>
        <p:nvPr/>
      </p:nvGrpSpPr>
      <p:grpSpPr>
        <a:xfrm>
          <a:off x="0" y="0"/>
          <a:ext cx="0" cy="0"/>
          <a:chOff x="0" y="0"/>
          <a:chExt cx="0" cy="0"/>
        </a:xfrm>
      </p:grpSpPr>
      <p:sp>
        <p:nvSpPr>
          <p:cNvPr id="90" name="Google Shape;90;p7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75"/>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2" name="Google Shape;92;p7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3" name="Google Shape;93;p7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4" name="Google Shape;94;p7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Quattrocento Sans"/>
                <a:ea typeface="Quattrocento Sans"/>
                <a:cs typeface="Quattrocento Sans"/>
                <a:sym typeface="Quattrocento Sans"/>
              </a:defRPr>
            </a:lvl1pPr>
            <a:lvl2pPr marL="0" marR="0" lvl="1" indent="0" algn="l" rtl="0">
              <a:spcBef>
                <a:spcPts val="0"/>
              </a:spcBef>
              <a:buNone/>
              <a:defRPr sz="1800">
                <a:solidFill>
                  <a:schemeClr val="dk1"/>
                </a:solidFill>
                <a:latin typeface="Quattrocento Sans"/>
                <a:ea typeface="Quattrocento Sans"/>
                <a:cs typeface="Quattrocento Sans"/>
                <a:sym typeface="Quattrocento Sans"/>
              </a:defRPr>
            </a:lvl2pPr>
            <a:lvl3pPr marL="0" marR="0" lvl="2" indent="0" algn="l" rtl="0">
              <a:spcBef>
                <a:spcPts val="0"/>
              </a:spcBef>
              <a:buNone/>
              <a:defRPr sz="1800">
                <a:solidFill>
                  <a:schemeClr val="dk1"/>
                </a:solidFill>
                <a:latin typeface="Quattrocento Sans"/>
                <a:ea typeface="Quattrocento Sans"/>
                <a:cs typeface="Quattrocento Sans"/>
                <a:sym typeface="Quattrocento Sans"/>
              </a:defRPr>
            </a:lvl3pPr>
            <a:lvl4pPr marL="0" marR="0" lvl="3" indent="0" algn="l" rtl="0">
              <a:spcBef>
                <a:spcPts val="0"/>
              </a:spcBef>
              <a:buNone/>
              <a:defRPr sz="1800">
                <a:solidFill>
                  <a:schemeClr val="dk1"/>
                </a:solidFill>
                <a:latin typeface="Quattrocento Sans"/>
                <a:ea typeface="Quattrocento Sans"/>
                <a:cs typeface="Quattrocento Sans"/>
                <a:sym typeface="Quattrocento Sans"/>
              </a:defRPr>
            </a:lvl4pPr>
            <a:lvl5pPr marL="0" marR="0" lvl="4" indent="0" algn="l" rtl="0">
              <a:spcBef>
                <a:spcPts val="0"/>
              </a:spcBef>
              <a:buNone/>
              <a:defRPr sz="1800">
                <a:solidFill>
                  <a:schemeClr val="dk1"/>
                </a:solidFill>
                <a:latin typeface="Quattrocento Sans"/>
                <a:ea typeface="Quattrocento Sans"/>
                <a:cs typeface="Quattrocento Sans"/>
                <a:sym typeface="Quattrocento Sans"/>
              </a:defRPr>
            </a:lvl5pPr>
            <a:lvl6pPr marL="0" marR="0" lvl="5" indent="0" algn="l" rtl="0">
              <a:spcBef>
                <a:spcPts val="0"/>
              </a:spcBef>
              <a:buNone/>
              <a:defRPr sz="1800">
                <a:solidFill>
                  <a:schemeClr val="dk1"/>
                </a:solidFill>
                <a:latin typeface="Quattrocento Sans"/>
                <a:ea typeface="Quattrocento Sans"/>
                <a:cs typeface="Quattrocento Sans"/>
                <a:sym typeface="Quattrocento Sans"/>
              </a:defRPr>
            </a:lvl6pPr>
            <a:lvl7pPr marL="0" marR="0" lvl="6" indent="0" algn="l" rtl="0">
              <a:spcBef>
                <a:spcPts val="0"/>
              </a:spcBef>
              <a:buNone/>
              <a:defRPr sz="1800">
                <a:solidFill>
                  <a:schemeClr val="dk1"/>
                </a:solidFill>
                <a:latin typeface="Quattrocento Sans"/>
                <a:ea typeface="Quattrocento Sans"/>
                <a:cs typeface="Quattrocento Sans"/>
                <a:sym typeface="Quattrocento Sans"/>
              </a:defRPr>
            </a:lvl7pPr>
            <a:lvl8pPr marL="0" marR="0" lvl="7" indent="0" algn="l" rtl="0">
              <a:spcBef>
                <a:spcPts val="0"/>
              </a:spcBef>
              <a:buNone/>
              <a:defRPr sz="1800">
                <a:solidFill>
                  <a:schemeClr val="dk1"/>
                </a:solidFill>
                <a:latin typeface="Quattrocento Sans"/>
                <a:ea typeface="Quattrocento Sans"/>
                <a:cs typeface="Quattrocento Sans"/>
                <a:sym typeface="Quattrocento Sans"/>
              </a:defRPr>
            </a:lvl8pPr>
            <a:lvl9pPr marL="0" marR="0" lvl="8" indent="0" algn="l" rtl="0">
              <a:spcBef>
                <a:spcPts val="0"/>
              </a:spcBef>
              <a:buNone/>
              <a:defRPr sz="1800">
                <a:solidFill>
                  <a:schemeClr val="dk1"/>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103"/>
        <p:cNvGrpSpPr/>
        <p:nvPr/>
      </p:nvGrpSpPr>
      <p:grpSpPr>
        <a:xfrm>
          <a:off x="0" y="0"/>
          <a:ext cx="0" cy="0"/>
          <a:chOff x="0" y="0"/>
          <a:chExt cx="0" cy="0"/>
        </a:xfrm>
      </p:grpSpPr>
      <p:sp>
        <p:nvSpPr>
          <p:cNvPr id="104" name="Google Shape;104;p81"/>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spAutoFit/>
          </a:bodyPr>
          <a:lstStyle>
            <a:lvl1pPr lvl="0" algn="ctr">
              <a:lnSpc>
                <a:spcPct val="10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81"/>
          <p:cNvSpPr txBox="1">
            <a:spLocks noGrp="1"/>
          </p:cNvSpPr>
          <p:nvPr>
            <p:ph type="subTitle" idx="1"/>
          </p:nvPr>
        </p:nvSpPr>
        <p:spPr>
          <a:xfrm>
            <a:off x="1524000" y="3602038"/>
            <a:ext cx="9144000" cy="1655762"/>
          </a:xfrm>
          <a:prstGeom prst="rect">
            <a:avLst/>
          </a:prstGeom>
          <a:noFill/>
          <a:ln>
            <a:noFill/>
          </a:ln>
        </p:spPr>
        <p:txBody>
          <a:bodyPr spcFirstLastPara="1" wrap="square" lIns="0" tIns="0" rIns="0" bIns="0" anchor="t" anchorCtr="0">
            <a:spAutoFit/>
          </a:bodyPr>
          <a:lstStyle>
            <a:lvl1pPr lvl="0" algn="ctr">
              <a:lnSpc>
                <a:spcPct val="100000"/>
              </a:lnSpc>
              <a:spcBef>
                <a:spcPts val="480"/>
              </a:spcBef>
              <a:spcAft>
                <a:spcPts val="0"/>
              </a:spcAft>
              <a:buClr>
                <a:schemeClr val="dk1"/>
              </a:buClr>
              <a:buSzPts val="2160"/>
              <a:buNone/>
              <a:defRPr sz="2400"/>
            </a:lvl1pPr>
            <a:lvl2pPr lvl="1" algn="ctr">
              <a:lnSpc>
                <a:spcPct val="100000"/>
              </a:lnSpc>
              <a:spcBef>
                <a:spcPts val="400"/>
              </a:spcBef>
              <a:spcAft>
                <a:spcPts val="0"/>
              </a:spcAft>
              <a:buClr>
                <a:schemeClr val="dk1"/>
              </a:buClr>
              <a:buSzPts val="1800"/>
              <a:buNone/>
              <a:defRPr sz="2000"/>
            </a:lvl2pPr>
            <a:lvl3pPr lvl="2" algn="ctr">
              <a:lnSpc>
                <a:spcPct val="100000"/>
              </a:lnSpc>
              <a:spcBef>
                <a:spcPts val="360"/>
              </a:spcBef>
              <a:spcAft>
                <a:spcPts val="0"/>
              </a:spcAft>
              <a:buClr>
                <a:schemeClr val="dk1"/>
              </a:buClr>
              <a:buSzPts val="1620"/>
              <a:buNone/>
              <a:defRPr sz="1800"/>
            </a:lvl3pPr>
            <a:lvl4pPr lvl="3" algn="ctr">
              <a:lnSpc>
                <a:spcPct val="100000"/>
              </a:lnSpc>
              <a:spcBef>
                <a:spcPts val="320"/>
              </a:spcBef>
              <a:spcAft>
                <a:spcPts val="0"/>
              </a:spcAft>
              <a:buClr>
                <a:schemeClr val="dk1"/>
              </a:buClr>
              <a:buSzPts val="1440"/>
              <a:buNone/>
              <a:defRPr sz="1600"/>
            </a:lvl4pPr>
            <a:lvl5pPr lvl="4" algn="ctr">
              <a:lnSpc>
                <a:spcPct val="100000"/>
              </a:lnSpc>
              <a:spcBef>
                <a:spcPts val="320"/>
              </a:spcBef>
              <a:spcAft>
                <a:spcPts val="0"/>
              </a:spcAft>
              <a:buClr>
                <a:schemeClr val="dk1"/>
              </a:buClr>
              <a:buSzPts val="144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a:endParaRPr/>
          </a:p>
        </p:txBody>
      </p:sp>
      <p:sp>
        <p:nvSpPr>
          <p:cNvPr id="106" name="Google Shape;106;p8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7" name="Google Shape;107;p8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8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Quattrocento Sans"/>
                <a:ea typeface="Quattrocento Sans"/>
                <a:cs typeface="Quattrocento Sans"/>
                <a:sym typeface="Quattrocento Sans"/>
              </a:defRPr>
            </a:lvl1pPr>
            <a:lvl2pPr marL="0" marR="0" lvl="1" indent="0" algn="l" rtl="0">
              <a:spcBef>
                <a:spcPts val="0"/>
              </a:spcBef>
              <a:buNone/>
              <a:defRPr sz="1800">
                <a:solidFill>
                  <a:schemeClr val="dk1"/>
                </a:solidFill>
                <a:latin typeface="Quattrocento Sans"/>
                <a:ea typeface="Quattrocento Sans"/>
                <a:cs typeface="Quattrocento Sans"/>
                <a:sym typeface="Quattrocento Sans"/>
              </a:defRPr>
            </a:lvl2pPr>
            <a:lvl3pPr marL="0" marR="0" lvl="2" indent="0" algn="l" rtl="0">
              <a:spcBef>
                <a:spcPts val="0"/>
              </a:spcBef>
              <a:buNone/>
              <a:defRPr sz="1800">
                <a:solidFill>
                  <a:schemeClr val="dk1"/>
                </a:solidFill>
                <a:latin typeface="Quattrocento Sans"/>
                <a:ea typeface="Quattrocento Sans"/>
                <a:cs typeface="Quattrocento Sans"/>
                <a:sym typeface="Quattrocento Sans"/>
              </a:defRPr>
            </a:lvl3pPr>
            <a:lvl4pPr marL="0" marR="0" lvl="3" indent="0" algn="l" rtl="0">
              <a:spcBef>
                <a:spcPts val="0"/>
              </a:spcBef>
              <a:buNone/>
              <a:defRPr sz="1800">
                <a:solidFill>
                  <a:schemeClr val="dk1"/>
                </a:solidFill>
                <a:latin typeface="Quattrocento Sans"/>
                <a:ea typeface="Quattrocento Sans"/>
                <a:cs typeface="Quattrocento Sans"/>
                <a:sym typeface="Quattrocento Sans"/>
              </a:defRPr>
            </a:lvl4pPr>
            <a:lvl5pPr marL="0" marR="0" lvl="4" indent="0" algn="l" rtl="0">
              <a:spcBef>
                <a:spcPts val="0"/>
              </a:spcBef>
              <a:buNone/>
              <a:defRPr sz="1800">
                <a:solidFill>
                  <a:schemeClr val="dk1"/>
                </a:solidFill>
                <a:latin typeface="Quattrocento Sans"/>
                <a:ea typeface="Quattrocento Sans"/>
                <a:cs typeface="Quattrocento Sans"/>
                <a:sym typeface="Quattrocento Sans"/>
              </a:defRPr>
            </a:lvl5pPr>
            <a:lvl6pPr marL="0" marR="0" lvl="5" indent="0" algn="l" rtl="0">
              <a:spcBef>
                <a:spcPts val="0"/>
              </a:spcBef>
              <a:buNone/>
              <a:defRPr sz="1800">
                <a:solidFill>
                  <a:schemeClr val="dk1"/>
                </a:solidFill>
                <a:latin typeface="Quattrocento Sans"/>
                <a:ea typeface="Quattrocento Sans"/>
                <a:cs typeface="Quattrocento Sans"/>
                <a:sym typeface="Quattrocento Sans"/>
              </a:defRPr>
            </a:lvl6pPr>
            <a:lvl7pPr marL="0" marR="0" lvl="6" indent="0" algn="l" rtl="0">
              <a:spcBef>
                <a:spcPts val="0"/>
              </a:spcBef>
              <a:buNone/>
              <a:defRPr sz="1800">
                <a:solidFill>
                  <a:schemeClr val="dk1"/>
                </a:solidFill>
                <a:latin typeface="Quattrocento Sans"/>
                <a:ea typeface="Quattrocento Sans"/>
                <a:cs typeface="Quattrocento Sans"/>
                <a:sym typeface="Quattrocento Sans"/>
              </a:defRPr>
            </a:lvl7pPr>
            <a:lvl8pPr marL="0" marR="0" lvl="7" indent="0" algn="l" rtl="0">
              <a:spcBef>
                <a:spcPts val="0"/>
              </a:spcBef>
              <a:buNone/>
              <a:defRPr sz="1800">
                <a:solidFill>
                  <a:schemeClr val="dk1"/>
                </a:solidFill>
                <a:latin typeface="Quattrocento Sans"/>
                <a:ea typeface="Quattrocento Sans"/>
                <a:cs typeface="Quattrocento Sans"/>
                <a:sym typeface="Quattrocento Sans"/>
              </a:defRPr>
            </a:lvl8pPr>
            <a:lvl9pPr marL="0" marR="0" lvl="8" indent="0" algn="l" rtl="0">
              <a:spcBef>
                <a:spcPts val="0"/>
              </a:spcBef>
              <a:buNone/>
              <a:defRPr sz="1800">
                <a:solidFill>
                  <a:schemeClr val="dk1"/>
                </a:solidFill>
                <a:latin typeface="Quattrocento Sans"/>
                <a:ea typeface="Quattrocento Sans"/>
                <a:cs typeface="Quattrocento Sans"/>
                <a:sym typeface="Quattrocento Sans"/>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lt1"/>
        </a:solidFill>
        <a:effectLst/>
      </p:bgPr>
    </p:bg>
    <p:spTree>
      <p:nvGrpSpPr>
        <p:cNvPr id="1" name="Shape 109"/>
        <p:cNvGrpSpPr/>
        <p:nvPr/>
      </p:nvGrpSpPr>
      <p:grpSpPr>
        <a:xfrm>
          <a:off x="0" y="0"/>
          <a:ext cx="0" cy="0"/>
          <a:chOff x="0" y="0"/>
          <a:chExt cx="0" cy="0"/>
        </a:xfrm>
      </p:grpSpPr>
      <p:sp>
        <p:nvSpPr>
          <p:cNvPr id="110" name="Google Shape;110;p82"/>
          <p:cNvSpPr txBox="1">
            <a:spLocks noGrp="1"/>
          </p:cNvSpPr>
          <p:nvPr>
            <p:ph type="title"/>
          </p:nvPr>
        </p:nvSpPr>
        <p:spPr>
          <a:xfrm>
            <a:off x="585216" y="3035808"/>
            <a:ext cx="9144000" cy="4985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0078D4"/>
              </a:buClr>
              <a:buSzPts val="3600"/>
              <a:buFont typeface="Quattrocento Sans"/>
              <a:buNone/>
              <a:defRPr sz="3600" b="0" cap="none">
                <a:solidFill>
                  <a:srgbClr val="0078D4"/>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1"/>
              </a:buClr>
              <a:buSzPts val="3600"/>
              <a:buFont typeface="Quattrocento Sans"/>
              <a:buNone/>
              <a:defRPr sz="36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5"/>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dk1"/>
              </a:buClr>
              <a:buSzPts val="2520"/>
              <a:buFont typeface="Noto Sans Symbols"/>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2" name="Google Shape;12;p65"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51">
            <a:alphaModFix/>
          </a:blip>
          <a:srcRect l="761"/>
          <a:stretch/>
        </p:blipFill>
        <p:spPr>
          <a:xfrm rot="5400000">
            <a:off x="9509760" y="2843773"/>
            <a:ext cx="6858000" cy="1170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4" r:id="rId4"/>
    <p:sldLayoutId id="2147483655" r:id="rId5"/>
    <p:sldLayoutId id="2147483656" r:id="rId6"/>
    <p:sldLayoutId id="2147483658"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 id="2147483669" r:id="rId16"/>
    <p:sldLayoutId id="2147483670" r:id="rId17"/>
    <p:sldLayoutId id="2147483671" r:id="rId18"/>
    <p:sldLayoutId id="2147483672" r:id="rId19"/>
    <p:sldLayoutId id="2147483673" r:id="rId20"/>
    <p:sldLayoutId id="2147483674" r:id="rId21"/>
    <p:sldLayoutId id="2147483675" r:id="rId22"/>
    <p:sldLayoutId id="2147483676" r:id="rId23"/>
    <p:sldLayoutId id="2147483677" r:id="rId24"/>
    <p:sldLayoutId id="2147483678" r:id="rId25"/>
    <p:sldLayoutId id="2147483679" r:id="rId26"/>
    <p:sldLayoutId id="2147483680" r:id="rId27"/>
    <p:sldLayoutId id="2147483681" r:id="rId28"/>
    <p:sldLayoutId id="2147483682"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23" r:id="rId49"/>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4"/>
        <p:cNvGrpSpPr/>
        <p:nvPr/>
      </p:nvGrpSpPr>
      <p:grpSpPr>
        <a:xfrm>
          <a:off x="0" y="0"/>
          <a:ext cx="0" cy="0"/>
          <a:chOff x="0" y="0"/>
          <a:chExt cx="0" cy="0"/>
        </a:xfrm>
      </p:grpSpPr>
      <p:sp>
        <p:nvSpPr>
          <p:cNvPr id="345" name="Google Shape;345;p7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lt1"/>
              </a:buClr>
              <a:buSzPts val="3600"/>
              <a:buFont typeface="Quattrocento Sans"/>
              <a:buNone/>
              <a:defRPr sz="3600" b="0"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6" name="Google Shape;346;p76"/>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lt1"/>
              </a:buClr>
              <a:buSzPts val="2520"/>
              <a:buFont typeface="Noto Sans Symbols"/>
              <a:buChar char="·"/>
              <a:defRPr sz="2800" b="0" i="0" u="none" strike="noStrike" cap="none">
                <a:solidFill>
                  <a:schemeClr val="lt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lt1"/>
              </a:buClr>
              <a:buSzPts val="1800"/>
              <a:buFont typeface="Noto Sans Symbols"/>
              <a:buChar char="·"/>
              <a:defRPr sz="2000" b="0" i="0" u="none" strike="noStrike" cap="none">
                <a:solidFill>
                  <a:schemeClr val="lt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lt1"/>
              </a:buClr>
              <a:buSzPts val="1440"/>
              <a:buFont typeface="Noto Sans Symbols"/>
              <a:buChar char="·"/>
              <a:defRPr sz="1600" b="0" i="0" u="none" strike="noStrike" cap="none">
                <a:solidFill>
                  <a:schemeClr val="lt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lt1"/>
              </a:buClr>
              <a:buSzPts val="1260"/>
              <a:buFont typeface="Noto Sans Symbols"/>
              <a:buChar char="·"/>
              <a:defRPr sz="1400" b="0" i="0" u="none" strike="noStrike" cap="none">
                <a:solidFill>
                  <a:schemeClr val="lt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lt1"/>
              </a:buClr>
              <a:buSzPts val="2000"/>
              <a:buFont typeface="Arial"/>
              <a:buChar char="•"/>
              <a:defRPr sz="2000" b="0" i="0" u="none" strike="noStrike" cap="none">
                <a:solidFill>
                  <a:schemeClr val="lt1"/>
                </a:solidFill>
                <a:latin typeface="Quattrocento Sans"/>
                <a:ea typeface="Quattrocento Sans"/>
                <a:cs typeface="Quattrocento Sans"/>
                <a:sym typeface="Quattrocento Sans"/>
              </a:defRPr>
            </a:lvl9pPr>
          </a:lstStyle>
          <a:p>
            <a:endParaRPr/>
          </a:p>
        </p:txBody>
      </p:sp>
      <p:pic>
        <p:nvPicPr>
          <p:cNvPr id="347" name="Google Shape;347;p76" descr="These are Microsoft Brand colors. The color bar is placed to the side of the Theme master so that it will be visible on all slides. Users can use the 'eye dropper' color tools under Color Fill Shape, Color Fill line etc. to easily select Brand colors. "/>
          <p:cNvPicPr preferRelativeResize="0"/>
          <p:nvPr/>
        </p:nvPicPr>
        <p:blipFill rotWithShape="1">
          <a:blip r:embed="rId3">
            <a:alphaModFix/>
          </a:blip>
          <a:srcRect l="761"/>
          <a:stretch/>
        </p:blipFill>
        <p:spPr>
          <a:xfrm rot="5400000">
            <a:off x="9509760" y="2843773"/>
            <a:ext cx="6858000" cy="11704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703" r:id="rId1"/>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jpeg"/><Relationship Id="rId18" Type="http://schemas.openxmlformats.org/officeDocument/2006/relationships/image" Target="../media/image58.png"/><Relationship Id="rId3" Type="http://schemas.openxmlformats.org/officeDocument/2006/relationships/image" Target="../media/image2.png"/><Relationship Id="rId7" Type="http://schemas.openxmlformats.org/officeDocument/2006/relationships/image" Target="../media/image47.png"/><Relationship Id="rId12" Type="http://schemas.openxmlformats.org/officeDocument/2006/relationships/image" Target="../media/image52.jpeg"/><Relationship Id="rId17" Type="http://schemas.openxmlformats.org/officeDocument/2006/relationships/image" Target="../media/image57.png"/><Relationship Id="rId2" Type="http://schemas.openxmlformats.org/officeDocument/2006/relationships/notesSlide" Target="../notesSlides/notesSlide10.xml"/><Relationship Id="rId16"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jpe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png"/><Relationship Id="rId26" Type="http://schemas.openxmlformats.org/officeDocument/2006/relationships/image" Target="../media/image83.png"/><Relationship Id="rId3" Type="http://schemas.openxmlformats.org/officeDocument/2006/relationships/image" Target="../media/image60.png"/><Relationship Id="rId21" Type="http://schemas.openxmlformats.org/officeDocument/2006/relationships/image" Target="../media/image78.png"/><Relationship Id="rId34" Type="http://schemas.openxmlformats.org/officeDocument/2006/relationships/image" Target="../media/image91.jpe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2" Type="http://schemas.openxmlformats.org/officeDocument/2006/relationships/notesSlide" Target="../notesSlides/notesSlide13.xml"/><Relationship Id="rId16" Type="http://schemas.openxmlformats.org/officeDocument/2006/relationships/image" Target="../media/image73.png"/><Relationship Id="rId20" Type="http://schemas.openxmlformats.org/officeDocument/2006/relationships/image" Target="../media/image77.png"/><Relationship Id="rId29" Type="http://schemas.openxmlformats.org/officeDocument/2006/relationships/image" Target="../media/image86.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24" Type="http://schemas.openxmlformats.org/officeDocument/2006/relationships/image" Target="../media/image81.jpeg"/><Relationship Id="rId32" Type="http://schemas.openxmlformats.org/officeDocument/2006/relationships/image" Target="../media/image89.pn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png"/><Relationship Id="rId36" Type="http://schemas.openxmlformats.org/officeDocument/2006/relationships/image" Target="../media/image93.png"/><Relationship Id="rId10" Type="http://schemas.openxmlformats.org/officeDocument/2006/relationships/image" Target="../media/image67.pn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 Id="rId22" Type="http://schemas.openxmlformats.org/officeDocument/2006/relationships/image" Target="../media/image79.png"/><Relationship Id="rId27" Type="http://schemas.openxmlformats.org/officeDocument/2006/relationships/image" Target="../media/image84.jpeg"/><Relationship Id="rId30" Type="http://schemas.openxmlformats.org/officeDocument/2006/relationships/image" Target="../media/image87.png"/><Relationship Id="rId35" Type="http://schemas.openxmlformats.org/officeDocument/2006/relationships/image" Target="../media/image92.png"/><Relationship Id="rId8"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37.png"/><Relationship Id="rId7"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39.png"/><Relationship Id="rId4" Type="http://schemas.openxmlformats.org/officeDocument/2006/relationships/image" Target="../media/image94.pn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37.png"/><Relationship Id="rId7" Type="http://schemas.openxmlformats.org/officeDocument/2006/relationships/image" Target="../media/image9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39.png"/><Relationship Id="rId10" Type="http://schemas.openxmlformats.org/officeDocument/2006/relationships/image" Target="../media/image2.png"/><Relationship Id="rId4" Type="http://schemas.openxmlformats.org/officeDocument/2006/relationships/image" Target="../media/image94.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37.png"/><Relationship Id="rId7" Type="http://schemas.openxmlformats.org/officeDocument/2006/relationships/image" Target="../media/image99.jpe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2.png"/><Relationship Id="rId5" Type="http://schemas.openxmlformats.org/officeDocument/2006/relationships/image" Target="../media/image39.png"/><Relationship Id="rId10" Type="http://schemas.openxmlformats.org/officeDocument/2006/relationships/image" Target="../media/image102.png"/><Relationship Id="rId4" Type="http://schemas.openxmlformats.org/officeDocument/2006/relationships/image" Target="../media/image94.png"/><Relationship Id="rId9" Type="http://schemas.openxmlformats.org/officeDocument/2006/relationships/image" Target="../media/image101.png"/></Relationships>
</file>

<file path=ppt/slides/_rels/slide1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7.png"/><Relationship Id="rId7"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95.png"/><Relationship Id="rId11" Type="http://schemas.openxmlformats.org/officeDocument/2006/relationships/image" Target="../media/image106.png"/><Relationship Id="rId5" Type="http://schemas.openxmlformats.org/officeDocument/2006/relationships/image" Target="../media/image39.png"/><Relationship Id="rId10" Type="http://schemas.openxmlformats.org/officeDocument/2006/relationships/image" Target="../media/image105.png"/><Relationship Id="rId4" Type="http://schemas.openxmlformats.org/officeDocument/2006/relationships/image" Target="../media/image94.png"/><Relationship Id="rId9" Type="http://schemas.openxmlformats.org/officeDocument/2006/relationships/image" Target="../media/image104.png"/></Relationships>
</file>

<file path=ppt/slides/_rels/slide18.xml.rels><?xml version="1.0" encoding="UTF-8" standalone="yes"?>
<Relationships xmlns="http://schemas.openxmlformats.org/package/2006/relationships"><Relationship Id="rId8" Type="http://schemas.openxmlformats.org/officeDocument/2006/relationships/image" Target="../media/image112.jpeg"/><Relationship Id="rId13" Type="http://schemas.openxmlformats.org/officeDocument/2006/relationships/image" Target="../media/image117.png"/><Relationship Id="rId18" Type="http://schemas.openxmlformats.org/officeDocument/2006/relationships/image" Target="../media/image122.pn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png"/><Relationship Id="rId17" Type="http://schemas.openxmlformats.org/officeDocument/2006/relationships/image" Target="../media/image121.png"/><Relationship Id="rId2" Type="http://schemas.openxmlformats.org/officeDocument/2006/relationships/notesSlide" Target="../notesSlides/notesSlide18.xml"/><Relationship Id="rId16"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10.jpe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19.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32.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1.png"/><Relationship Id="rId2" Type="http://schemas.openxmlformats.org/officeDocument/2006/relationships/notesSlide" Target="../notesSlides/notesSlide19.xml"/><Relationship Id="rId16" Type="http://schemas.openxmlformats.org/officeDocument/2006/relationships/image" Target="../media/image135.png"/><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0.png"/><Relationship Id="rId5" Type="http://schemas.openxmlformats.org/officeDocument/2006/relationships/image" Target="../media/image125.png"/><Relationship Id="rId15" Type="http://schemas.openxmlformats.org/officeDocument/2006/relationships/image" Target="../media/image134.png"/><Relationship Id="rId10" Type="http://schemas.openxmlformats.org/officeDocument/2006/relationships/image" Target="../media/image129.png"/><Relationship Id="rId4" Type="http://schemas.openxmlformats.org/officeDocument/2006/relationships/image" Target="../media/image124.png"/><Relationship Id="rId9" Type="http://schemas.openxmlformats.org/officeDocument/2006/relationships/image" Target="../media/image128.png"/><Relationship Id="rId14" Type="http://schemas.openxmlformats.org/officeDocument/2006/relationships/image" Target="../media/image133.png"/></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mailto:alice@diagrid.io" TargetMode="External"/><Relationship Id="rId5" Type="http://schemas.openxmlformats.org/officeDocument/2006/relationships/hyperlink" Target="mailto:mark@diagrid.io" TargetMode="External"/><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60.png"/><Relationship Id="rId4" Type="http://schemas.openxmlformats.org/officeDocument/2006/relationships/image" Target="../media/image138.png"/></Relationships>
</file>

<file path=ppt/slides/_rels/slide22.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37.png"/><Relationship Id="rId7" Type="http://schemas.openxmlformats.org/officeDocument/2006/relationships/image" Target="../media/image144.svg"/><Relationship Id="rId12" Type="http://schemas.openxmlformats.org/officeDocument/2006/relationships/image" Target="../media/image14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148.svg"/><Relationship Id="rId5" Type="http://schemas.openxmlformats.org/officeDocument/2006/relationships/image" Target="../media/image142.sv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svg"/><Relationship Id="rId14" Type="http://schemas.openxmlformats.org/officeDocument/2006/relationships/image" Target="../media/image151.png"/></Relationships>
</file>

<file path=ppt/slides/_rels/slide2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37.png"/><Relationship Id="rId5" Type="http://schemas.openxmlformats.org/officeDocument/2006/relationships/image" Target="../media/image95.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65.png"/><Relationship Id="rId7" Type="http://schemas.openxmlformats.org/officeDocument/2006/relationships/image" Target="../media/image15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60.png"/><Relationship Id="rId4" Type="http://schemas.openxmlformats.org/officeDocument/2006/relationships/image" Target="../media/image138.png"/><Relationship Id="rId9" Type="http://schemas.openxmlformats.org/officeDocument/2006/relationships/image" Target="../media/image153.png"/></Relationships>
</file>

<file path=ppt/slides/_rels/slide26.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58.png"/><Relationship Id="rId3" Type="http://schemas.openxmlformats.org/officeDocument/2006/relationships/image" Target="../media/image65.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95.png"/><Relationship Id="rId11" Type="http://schemas.openxmlformats.org/officeDocument/2006/relationships/image" Target="../media/image156.png"/><Relationship Id="rId5" Type="http://schemas.openxmlformats.org/officeDocument/2006/relationships/image" Target="../media/image60.png"/><Relationship Id="rId10" Type="http://schemas.openxmlformats.org/officeDocument/2006/relationships/image" Target="../media/image155.png"/><Relationship Id="rId4" Type="http://schemas.openxmlformats.org/officeDocument/2006/relationships/image" Target="../media/image138.png"/><Relationship Id="rId9" Type="http://schemas.openxmlformats.org/officeDocument/2006/relationships/image" Target="../media/image154.jpeg"/><Relationship Id="rId14" Type="http://schemas.openxmlformats.org/officeDocument/2006/relationships/image" Target="../media/image159.png"/></Relationships>
</file>

<file path=ppt/slides/_rels/slide2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95.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mailto:mark@diagrid.i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jpeg"/></Relationships>
</file>

<file path=ppt/slides/_rels/slide30.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87.png"/><Relationship Id="rId3" Type="http://schemas.openxmlformats.org/officeDocument/2006/relationships/image" Target="../media/image160.png"/><Relationship Id="rId7" Type="http://schemas.openxmlformats.org/officeDocument/2006/relationships/image" Target="../media/image138.png"/><Relationship Id="rId12" Type="http://schemas.openxmlformats.org/officeDocument/2006/relationships/image" Target="../media/image139.png"/><Relationship Id="rId17" Type="http://schemas.openxmlformats.org/officeDocument/2006/relationships/image" Target="../media/image82.png"/><Relationship Id="rId2" Type="http://schemas.openxmlformats.org/officeDocument/2006/relationships/notesSlide" Target="../notesSlides/notesSlide30.xml"/><Relationship Id="rId16" Type="http://schemas.openxmlformats.org/officeDocument/2006/relationships/image" Target="../media/image71.png"/><Relationship Id="rId1" Type="http://schemas.openxmlformats.org/officeDocument/2006/relationships/slideLayout" Target="../slideLayouts/slideLayout1.xml"/><Relationship Id="rId6" Type="http://schemas.openxmlformats.org/officeDocument/2006/relationships/image" Target="../media/image163.png"/><Relationship Id="rId11" Type="http://schemas.openxmlformats.org/officeDocument/2006/relationships/image" Target="../media/image165.png"/><Relationship Id="rId5" Type="http://schemas.openxmlformats.org/officeDocument/2006/relationships/image" Target="../media/image162.png"/><Relationship Id="rId15" Type="http://schemas.openxmlformats.org/officeDocument/2006/relationships/image" Target="../media/image77.png"/><Relationship Id="rId10" Type="http://schemas.openxmlformats.org/officeDocument/2006/relationships/image" Target="../media/image61.png"/><Relationship Id="rId4" Type="http://schemas.openxmlformats.org/officeDocument/2006/relationships/image" Target="../media/image161.png"/><Relationship Id="rId9" Type="http://schemas.openxmlformats.org/officeDocument/2006/relationships/image" Target="../media/image164.png"/><Relationship Id="rId14"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45.jpeg"/><Relationship Id="rId3" Type="http://schemas.openxmlformats.org/officeDocument/2006/relationships/image" Target="../media/image44.png"/><Relationship Id="rId7" Type="http://schemas.openxmlformats.org/officeDocument/2006/relationships/image" Target="../media/image87.png"/><Relationship Id="rId12" Type="http://schemas.openxmlformats.org/officeDocument/2006/relationships/image" Target="../media/image166.png"/><Relationship Id="rId2" Type="http://schemas.openxmlformats.org/officeDocument/2006/relationships/notesSlide" Target="../notesSlides/notesSlide31.xml"/><Relationship Id="rId16"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139.png"/><Relationship Id="rId11" Type="http://schemas.openxmlformats.org/officeDocument/2006/relationships/image" Target="../media/image82.png"/><Relationship Id="rId5" Type="http://schemas.openxmlformats.org/officeDocument/2006/relationships/image" Target="../media/image2.png"/><Relationship Id="rId15" Type="http://schemas.openxmlformats.org/officeDocument/2006/relationships/image" Target="../media/image47.png"/><Relationship Id="rId10" Type="http://schemas.openxmlformats.org/officeDocument/2006/relationships/image" Target="../media/image71.png"/><Relationship Id="rId4" Type="http://schemas.openxmlformats.org/officeDocument/2006/relationships/image" Target="../media/image138.png"/><Relationship Id="rId9" Type="http://schemas.openxmlformats.org/officeDocument/2006/relationships/image" Target="../media/image77.png"/><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80.png"/><Relationship Id="rId3" Type="http://schemas.openxmlformats.org/officeDocument/2006/relationships/hyperlink" Target="https://dapr.io/" TargetMode="External"/><Relationship Id="rId7" Type="http://schemas.openxmlformats.org/officeDocument/2006/relationships/hyperlink" Target="https://www.diagrid.io/" TargetMode="External"/><Relationship Id="rId12" Type="http://schemas.openxmlformats.org/officeDocument/2006/relationships/image" Target="../media/image179.jpe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hyperlink" Target="http://bit.ly/dapr-youtube" TargetMode="External"/><Relationship Id="rId11" Type="http://schemas.openxmlformats.org/officeDocument/2006/relationships/image" Target="../media/image178.png"/><Relationship Id="rId5" Type="http://schemas.openxmlformats.org/officeDocument/2006/relationships/hyperlink" Target="https://bit.ly/dapr-discord" TargetMode="External"/><Relationship Id="rId10" Type="http://schemas.openxmlformats.org/officeDocument/2006/relationships/image" Target="../media/image177.png"/><Relationship Id="rId4" Type="http://schemas.openxmlformats.org/officeDocument/2006/relationships/hyperlink" Target="https://bit.ly/dapr-quickstarts" TargetMode="External"/><Relationship Id="rId9" Type="http://schemas.openxmlformats.org/officeDocument/2006/relationships/image" Target="../media/image176.png"/></Relationships>
</file>

<file path=ppt/slides/_rels/slide3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4"/>
          <p:cNvSpPr txBox="1">
            <a:spLocks noGrp="1"/>
          </p:cNvSpPr>
          <p:nvPr>
            <p:ph type="title"/>
          </p:nvPr>
        </p:nvSpPr>
        <p:spPr>
          <a:xfrm>
            <a:off x="539750" y="2948597"/>
            <a:ext cx="5334000" cy="1107996"/>
          </a:xfrm>
          <a:prstGeom prst="rect">
            <a:avLst/>
          </a:prstGeom>
          <a:noFill/>
          <a:ln>
            <a:noFill/>
          </a:ln>
        </p:spPr>
        <p:txBody>
          <a:bodyPr spcFirstLastPara="1" wrap="square" lIns="0" tIns="0" rIns="0" bIns="0" anchor="b" anchorCtr="0">
            <a:spAutoFit/>
          </a:bodyPr>
          <a:lstStyle/>
          <a:p>
            <a:pPr marL="0" lvl="0" indent="0" algn="l" rtl="0">
              <a:lnSpc>
                <a:spcPct val="100000"/>
              </a:lnSpc>
              <a:spcBef>
                <a:spcPts val="0"/>
              </a:spcBef>
              <a:spcAft>
                <a:spcPts val="0"/>
              </a:spcAft>
              <a:buClr>
                <a:srgbClr val="202192"/>
              </a:buClr>
              <a:buSzPts val="4400"/>
              <a:buFont typeface="Quattrocento Sans"/>
              <a:buNone/>
            </a:pPr>
            <a:r>
              <a:rPr lang="en-US" sz="4400"/>
              <a:t>Dapr</a:t>
            </a:r>
            <a:br>
              <a:rPr lang="en-US"/>
            </a:br>
            <a:r>
              <a:rPr lang="en-US" sz="2800">
                <a:solidFill>
                  <a:srgbClr val="73CDF4"/>
                </a:solidFill>
              </a:rPr>
              <a:t>Distributed Application Runtime</a:t>
            </a:r>
            <a:endParaRPr>
              <a:solidFill>
                <a:srgbClr val="73CDF4"/>
              </a:solidFill>
            </a:endParaRPr>
          </a:p>
        </p:txBody>
      </p:sp>
      <p:sp>
        <p:nvSpPr>
          <p:cNvPr id="429" name="Google Shape;429;p4"/>
          <p:cNvSpPr txBox="1">
            <a:spLocks noGrp="1"/>
          </p:cNvSpPr>
          <p:nvPr>
            <p:ph type="body" idx="1"/>
          </p:nvPr>
        </p:nvSpPr>
        <p:spPr>
          <a:xfrm>
            <a:off x="539750" y="4344106"/>
            <a:ext cx="5334000" cy="67710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980"/>
              <a:buNone/>
            </a:pPr>
            <a:r>
              <a:rPr lang="en-CA" b="1"/>
              <a:t>.NET Community Meetup #44</a:t>
            </a:r>
          </a:p>
          <a:p>
            <a:pPr marL="0" indent="0"/>
            <a:r>
              <a:rPr lang="en-CA" b="1"/>
              <a:t>July 6</a:t>
            </a:r>
            <a:r>
              <a:rPr lang="en-CA" b="1" baseline="30000"/>
              <a:t>th</a:t>
            </a:r>
            <a:r>
              <a:rPr lang="en-CA" b="1"/>
              <a:t>, 2023</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
          <p:cNvSpPr txBox="1">
            <a:spLocks noGrp="1"/>
          </p:cNvSpPr>
          <p:nvPr>
            <p:ph type="title"/>
          </p:nvPr>
        </p:nvSpPr>
        <p:spPr>
          <a:xfrm>
            <a:off x="166862" y="457200"/>
            <a:ext cx="1181378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Dapr APIs</a:t>
            </a:r>
            <a:endParaRPr/>
          </a:p>
        </p:txBody>
      </p:sp>
      <p:sp>
        <p:nvSpPr>
          <p:cNvPr id="705" name="Google Shape;705;p11"/>
          <p:cNvSpPr/>
          <p:nvPr/>
        </p:nvSpPr>
        <p:spPr>
          <a:xfrm>
            <a:off x="582168" y="3210937"/>
            <a:ext cx="11024615" cy="2103438"/>
          </a:xfrm>
          <a:prstGeom prst="rect">
            <a:avLst/>
          </a:prstGeom>
          <a:solidFill>
            <a:srgbClr val="FFFFFF"/>
          </a:solidFill>
          <a:ln>
            <a:noFill/>
          </a:ln>
          <a:effectLst>
            <a:outerShdw blurRad="152400" sx="102000" sy="102000" algn="ctr" rotWithShape="0">
              <a:srgbClr val="000000">
                <a:alpha val="20000"/>
              </a:srgbClr>
            </a:outerShdw>
          </a:effectLst>
        </p:spPr>
        <p:txBody>
          <a:bodyPr spcFirstLastPara="1" wrap="square" lIns="182875" tIns="146300" rIns="182875" bIns="146300" anchor="t" anchorCtr="0">
            <a:noAutofit/>
          </a:bodyPr>
          <a:lstStyle/>
          <a:p>
            <a:pPr marL="0" marR="0" lvl="0" indent="0" algn="ctr" rtl="0">
              <a:lnSpc>
                <a:spcPct val="100000"/>
              </a:lnSpc>
              <a:spcBef>
                <a:spcPts val="0"/>
              </a:spcBef>
              <a:spcAft>
                <a:spcPts val="0"/>
              </a:spcAft>
              <a:buClr>
                <a:schemeClr val="dk1"/>
              </a:buClr>
              <a:buSzPts val="1800"/>
              <a:buFont typeface="Quattrocento Sans"/>
              <a:buNone/>
            </a:pPr>
            <a:endParaRPr sz="1800" b="1" i="0" u="none" strike="noStrike" cap="none">
              <a:solidFill>
                <a:srgbClr val="FFFFFF"/>
              </a:solidFill>
              <a:latin typeface="Quattrocento Sans"/>
              <a:ea typeface="Quattrocento Sans"/>
              <a:cs typeface="Quattrocento Sans"/>
              <a:sym typeface="Quattrocento Sans"/>
            </a:endParaRPr>
          </a:p>
        </p:txBody>
      </p:sp>
      <p:pic>
        <p:nvPicPr>
          <p:cNvPr id="706" name="Google Shape;706;p11"/>
          <p:cNvPicPr preferRelativeResize="0"/>
          <p:nvPr/>
        </p:nvPicPr>
        <p:blipFill rotWithShape="1">
          <a:blip r:embed="rId3">
            <a:alphaModFix/>
          </a:blip>
          <a:srcRect l="9333" t="18330" r="9333" b="18329"/>
          <a:stretch/>
        </p:blipFill>
        <p:spPr>
          <a:xfrm>
            <a:off x="615239" y="4031829"/>
            <a:ext cx="828311" cy="645071"/>
          </a:xfrm>
          <a:prstGeom prst="rect">
            <a:avLst/>
          </a:prstGeom>
          <a:noFill/>
          <a:ln>
            <a:noFill/>
          </a:ln>
        </p:spPr>
      </p:pic>
      <p:grpSp>
        <p:nvGrpSpPr>
          <p:cNvPr id="707" name="Google Shape;707;p11"/>
          <p:cNvGrpSpPr/>
          <p:nvPr/>
        </p:nvGrpSpPr>
        <p:grpSpPr>
          <a:xfrm>
            <a:off x="4302662" y="3069888"/>
            <a:ext cx="3765096" cy="378166"/>
            <a:chOff x="5123845" y="4079063"/>
            <a:chExt cx="3765096" cy="378166"/>
          </a:xfrm>
        </p:grpSpPr>
        <p:sp>
          <p:nvSpPr>
            <p:cNvPr id="708" name="Google Shape;708;p11"/>
            <p:cNvSpPr/>
            <p:nvPr/>
          </p:nvSpPr>
          <p:spPr>
            <a:xfrm flipH="1">
              <a:off x="5123845" y="4081986"/>
              <a:ext cx="1644726" cy="375243"/>
            </a:xfrm>
            <a:prstGeom prst="rect">
              <a:avLst/>
            </a:prstGeom>
            <a:solidFill>
              <a:srgbClr val="FFFFFF"/>
            </a:solidFill>
            <a:ln>
              <a:noFill/>
            </a:ln>
            <a:effectLst>
              <a:outerShdw blurRad="152400" sx="102000" sy="102000" algn="ctr" rotWithShape="0">
                <a:srgbClr val="000000">
                  <a:alpha val="20000"/>
                </a:srgbClr>
              </a:outerShdw>
            </a:effectLst>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78D4"/>
                </a:buClr>
                <a:buSzPts val="1400"/>
                <a:buFont typeface="Quattrocento Sans"/>
                <a:buNone/>
              </a:pPr>
              <a:r>
                <a:rPr lang="en-US" sz="1400" b="0" i="0" u="none" strike="noStrike" cap="none">
                  <a:solidFill>
                    <a:srgbClr val="0078D4"/>
                  </a:solidFill>
                  <a:latin typeface="Quattrocento Sans"/>
                  <a:ea typeface="Quattrocento Sans"/>
                  <a:cs typeface="Quattrocento Sans"/>
                  <a:sym typeface="Quattrocento Sans"/>
                </a:rPr>
                <a:t>HTTP API</a:t>
              </a:r>
              <a:endParaRPr/>
            </a:p>
          </p:txBody>
        </p:sp>
        <p:sp>
          <p:nvSpPr>
            <p:cNvPr id="709" name="Google Shape;709;p11"/>
            <p:cNvSpPr/>
            <p:nvPr/>
          </p:nvSpPr>
          <p:spPr>
            <a:xfrm flipH="1">
              <a:off x="7244215" y="4079063"/>
              <a:ext cx="1644726" cy="375243"/>
            </a:xfrm>
            <a:prstGeom prst="rect">
              <a:avLst/>
            </a:prstGeom>
            <a:solidFill>
              <a:srgbClr val="FFFFFF"/>
            </a:solidFill>
            <a:ln>
              <a:noFill/>
            </a:ln>
            <a:effectLst>
              <a:outerShdw blurRad="152400" sx="102000" sy="102000" algn="ctr" rotWithShape="0">
                <a:srgbClr val="000000">
                  <a:alpha val="20000"/>
                </a:srgbClr>
              </a:outerShdw>
            </a:effectLst>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78D4"/>
                </a:buClr>
                <a:buSzPts val="1400"/>
                <a:buFont typeface="Quattrocento Sans"/>
                <a:buNone/>
              </a:pPr>
              <a:r>
                <a:rPr lang="en-US" sz="1400" b="0" i="0" u="none" strike="noStrike" cap="none">
                  <a:solidFill>
                    <a:srgbClr val="0078D4"/>
                  </a:solidFill>
                  <a:latin typeface="Quattrocento Sans"/>
                  <a:ea typeface="Quattrocento Sans"/>
                  <a:cs typeface="Quattrocento Sans"/>
                  <a:sym typeface="Quattrocento Sans"/>
                </a:rPr>
                <a:t>gRPC API</a:t>
              </a:r>
              <a:endParaRPr/>
            </a:p>
          </p:txBody>
        </p:sp>
      </p:grpSp>
      <p:grpSp>
        <p:nvGrpSpPr>
          <p:cNvPr id="710" name="Google Shape;710;p11"/>
          <p:cNvGrpSpPr/>
          <p:nvPr/>
        </p:nvGrpSpPr>
        <p:grpSpPr>
          <a:xfrm>
            <a:off x="5025232" y="2727619"/>
            <a:ext cx="2141537" cy="343080"/>
            <a:chOff x="5008563" y="3736794"/>
            <a:chExt cx="2141537" cy="343080"/>
          </a:xfrm>
        </p:grpSpPr>
        <p:sp>
          <p:nvSpPr>
            <p:cNvPr id="711" name="Google Shape;711;p11"/>
            <p:cNvSpPr/>
            <p:nvPr/>
          </p:nvSpPr>
          <p:spPr>
            <a:xfrm>
              <a:off x="5008563" y="3930649"/>
              <a:ext cx="2141537" cy="149225"/>
            </a:xfrm>
            <a:custGeom>
              <a:avLst/>
              <a:gdLst/>
              <a:ahLst/>
              <a:cxnLst/>
              <a:rect l="l" t="t" r="r" b="b"/>
              <a:pathLst>
                <a:path w="2222499" h="128270" extrusionOk="0">
                  <a:moveTo>
                    <a:pt x="0" y="128270"/>
                  </a:moveTo>
                  <a:lnTo>
                    <a:pt x="0" y="0"/>
                  </a:lnTo>
                  <a:lnTo>
                    <a:pt x="2222499" y="0"/>
                  </a:lnTo>
                  <a:lnTo>
                    <a:pt x="2222499" y="128270"/>
                  </a:lnTo>
                </a:path>
              </a:pathLst>
            </a:custGeom>
            <a:noFill/>
            <a:ln w="19050" cap="flat" cmpd="sng">
              <a:solidFill>
                <a:srgbClr val="737373"/>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dk1"/>
                </a:buClr>
                <a:buSzPts val="2000"/>
                <a:buFont typeface="Quattrocento Sans"/>
                <a:buNone/>
              </a:pPr>
              <a:endParaRPr sz="2000" b="0" i="0" u="none" strike="noStrike" cap="none">
                <a:solidFill>
                  <a:srgbClr val="FFFFFF"/>
                </a:solidFill>
                <a:latin typeface="Quattrocento Sans"/>
                <a:ea typeface="Quattrocento Sans"/>
                <a:cs typeface="Quattrocento Sans"/>
                <a:sym typeface="Quattrocento Sans"/>
              </a:endParaRPr>
            </a:p>
          </p:txBody>
        </p:sp>
        <p:cxnSp>
          <p:nvCxnSpPr>
            <p:cNvPr id="712" name="Google Shape;712;p11"/>
            <p:cNvCxnSpPr/>
            <p:nvPr/>
          </p:nvCxnSpPr>
          <p:spPr>
            <a:xfrm rot="10800000">
              <a:off x="6089651" y="3736794"/>
              <a:ext cx="1" cy="196851"/>
            </a:xfrm>
            <a:prstGeom prst="straightConnector1">
              <a:avLst/>
            </a:prstGeom>
            <a:noFill/>
            <a:ln w="19050" cap="flat" cmpd="sng">
              <a:solidFill>
                <a:srgbClr val="737373"/>
              </a:solidFill>
              <a:prstDash val="solid"/>
              <a:round/>
              <a:headEnd type="none" w="sm" len="sm"/>
              <a:tailEnd type="none" w="sm" len="sm"/>
            </a:ln>
          </p:spPr>
        </p:cxnSp>
      </p:grpSp>
      <p:sp>
        <p:nvSpPr>
          <p:cNvPr id="713" name="Google Shape;713;p11"/>
          <p:cNvSpPr txBox="1"/>
          <p:nvPr/>
        </p:nvSpPr>
        <p:spPr>
          <a:xfrm>
            <a:off x="1432490" y="1979468"/>
            <a:ext cx="9327020" cy="18466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595959"/>
              </a:buClr>
              <a:buSzPts val="1200"/>
              <a:buFont typeface="Quattrocento Sans"/>
              <a:buNone/>
            </a:pPr>
            <a:r>
              <a:rPr lang="en-US" sz="1200" b="0" i="0" u="none" strike="noStrike" cap="none">
                <a:solidFill>
                  <a:srgbClr val="595959"/>
                </a:solidFill>
                <a:latin typeface="Quattrocento Sans"/>
                <a:ea typeface="Quattrocento Sans"/>
                <a:cs typeface="Quattrocento Sans"/>
                <a:sym typeface="Quattrocento Sans"/>
              </a:rPr>
              <a:t>Microservices written in</a:t>
            </a:r>
            <a:endParaRPr/>
          </a:p>
        </p:txBody>
      </p:sp>
      <p:cxnSp>
        <p:nvCxnSpPr>
          <p:cNvPr id="714" name="Google Shape;714;p11"/>
          <p:cNvCxnSpPr/>
          <p:nvPr/>
        </p:nvCxnSpPr>
        <p:spPr>
          <a:xfrm>
            <a:off x="1071563" y="2076955"/>
            <a:ext cx="4060484" cy="9553"/>
          </a:xfrm>
          <a:prstGeom prst="straightConnector1">
            <a:avLst/>
          </a:prstGeom>
          <a:noFill/>
          <a:ln w="19050" cap="flat" cmpd="sng">
            <a:solidFill>
              <a:srgbClr val="737373"/>
            </a:solidFill>
            <a:prstDash val="solid"/>
            <a:round/>
            <a:headEnd type="none" w="sm" len="sm"/>
            <a:tailEnd type="none" w="sm" len="sm"/>
          </a:ln>
        </p:spPr>
      </p:cxnSp>
      <p:cxnSp>
        <p:nvCxnSpPr>
          <p:cNvPr id="715" name="Google Shape;715;p11"/>
          <p:cNvCxnSpPr/>
          <p:nvPr/>
        </p:nvCxnSpPr>
        <p:spPr>
          <a:xfrm>
            <a:off x="7013576" y="2076955"/>
            <a:ext cx="4106862" cy="0"/>
          </a:xfrm>
          <a:prstGeom prst="straightConnector1">
            <a:avLst/>
          </a:prstGeom>
          <a:noFill/>
          <a:ln w="19050" cap="flat" cmpd="sng">
            <a:solidFill>
              <a:srgbClr val="737373"/>
            </a:solidFill>
            <a:prstDash val="solid"/>
            <a:round/>
            <a:headEnd type="none" w="sm" len="sm"/>
            <a:tailEnd type="none" w="sm" len="sm"/>
          </a:ln>
        </p:spPr>
      </p:cxnSp>
      <p:grpSp>
        <p:nvGrpSpPr>
          <p:cNvPr id="716" name="Google Shape;716;p11"/>
          <p:cNvGrpSpPr/>
          <p:nvPr/>
        </p:nvGrpSpPr>
        <p:grpSpPr>
          <a:xfrm>
            <a:off x="531282" y="5576266"/>
            <a:ext cx="11027664" cy="933450"/>
            <a:chOff x="588263" y="5517067"/>
            <a:chExt cx="11027664" cy="933450"/>
          </a:xfrm>
        </p:grpSpPr>
        <p:sp>
          <p:nvSpPr>
            <p:cNvPr id="717" name="Google Shape;717;p11"/>
            <p:cNvSpPr/>
            <p:nvPr/>
          </p:nvSpPr>
          <p:spPr>
            <a:xfrm>
              <a:off x="588263" y="5517067"/>
              <a:ext cx="11027664" cy="933450"/>
            </a:xfrm>
            <a:prstGeom prst="rect">
              <a:avLst/>
            </a:prstGeom>
            <a:solidFill>
              <a:schemeClr val="lt1"/>
            </a:solidFill>
            <a:ln>
              <a:noFill/>
            </a:ln>
            <a:effectLst>
              <a:outerShdw blurRad="190500" sx="102000" sy="102000" algn="ctr" rotWithShape="0">
                <a:srgbClr val="000000">
                  <a:alpha val="24705"/>
                </a:srgbClr>
              </a:outerShdw>
            </a:effectLst>
          </p:spPr>
          <p:txBody>
            <a:bodyPr spcFirstLastPara="1" wrap="square" lIns="0" tIns="91425" rIns="0" bIns="91425" anchor="t" anchorCtr="0">
              <a:noAutofit/>
            </a:bodyPr>
            <a:lstStyle/>
            <a:p>
              <a:pPr marL="0" marR="0" lvl="0" indent="0" algn="ctr" rtl="0">
                <a:lnSpc>
                  <a:spcPct val="100000"/>
                </a:lnSpc>
                <a:spcBef>
                  <a:spcPts val="0"/>
                </a:spcBef>
                <a:spcAft>
                  <a:spcPts val="0"/>
                </a:spcAft>
                <a:buClr>
                  <a:srgbClr val="1A1A1A"/>
                </a:buClr>
                <a:buSzPts val="1600"/>
                <a:buFont typeface="Quattrocento Sans"/>
                <a:buNone/>
              </a:pPr>
              <a:r>
                <a:rPr lang="en-US" sz="1600" b="0" i="0" u="none" strike="noStrike" cap="none">
                  <a:solidFill>
                    <a:srgbClr val="1A1A1A"/>
                  </a:solidFill>
                  <a:latin typeface="Quattrocento Sans"/>
                  <a:ea typeface="Quattrocento Sans"/>
                  <a:cs typeface="Quattrocento Sans"/>
                  <a:sym typeface="Quattrocento Sans"/>
                </a:rPr>
                <a:t>Any cloud or edge infrastructure</a:t>
              </a:r>
              <a:endParaRPr/>
            </a:p>
          </p:txBody>
        </p:sp>
        <p:grpSp>
          <p:nvGrpSpPr>
            <p:cNvPr id="718" name="Google Shape;718;p11"/>
            <p:cNvGrpSpPr/>
            <p:nvPr/>
          </p:nvGrpSpPr>
          <p:grpSpPr>
            <a:xfrm>
              <a:off x="1942154" y="5875640"/>
              <a:ext cx="6829894" cy="553052"/>
              <a:chOff x="1942154" y="5875640"/>
              <a:chExt cx="6829894" cy="553052"/>
            </a:xfrm>
          </p:grpSpPr>
          <p:pic>
            <p:nvPicPr>
              <p:cNvPr id="719" name="Google Shape;719;p11"/>
              <p:cNvPicPr preferRelativeResize="0"/>
              <p:nvPr/>
            </p:nvPicPr>
            <p:blipFill rotWithShape="1">
              <a:blip r:embed="rId4">
                <a:alphaModFix/>
              </a:blip>
              <a:srcRect/>
              <a:stretch/>
            </p:blipFill>
            <p:spPr>
              <a:xfrm>
                <a:off x="7377840" y="6055674"/>
                <a:ext cx="1394208" cy="246437"/>
              </a:xfrm>
              <a:prstGeom prst="rect">
                <a:avLst/>
              </a:prstGeom>
              <a:noFill/>
              <a:ln>
                <a:noFill/>
              </a:ln>
            </p:spPr>
          </p:pic>
          <p:pic>
            <p:nvPicPr>
              <p:cNvPr id="720" name="Google Shape;720;p11" descr="Image result for aws logo"/>
              <p:cNvPicPr preferRelativeResize="0"/>
              <p:nvPr/>
            </p:nvPicPr>
            <p:blipFill rotWithShape="1">
              <a:blip r:embed="rId5">
                <a:alphaModFix/>
              </a:blip>
              <a:srcRect/>
              <a:stretch/>
            </p:blipFill>
            <p:spPr>
              <a:xfrm>
                <a:off x="3663073" y="6016491"/>
                <a:ext cx="439065" cy="314295"/>
              </a:xfrm>
              <a:prstGeom prst="rect">
                <a:avLst/>
              </a:prstGeom>
              <a:noFill/>
              <a:ln>
                <a:noFill/>
              </a:ln>
            </p:spPr>
          </p:pic>
          <p:pic>
            <p:nvPicPr>
              <p:cNvPr id="721" name="Google Shape;721;p11"/>
              <p:cNvPicPr preferRelativeResize="0"/>
              <p:nvPr/>
            </p:nvPicPr>
            <p:blipFill rotWithShape="1">
              <a:blip r:embed="rId6">
                <a:alphaModFix/>
              </a:blip>
              <a:srcRect/>
              <a:stretch/>
            </p:blipFill>
            <p:spPr>
              <a:xfrm>
                <a:off x="4422604" y="6081599"/>
                <a:ext cx="1257881" cy="194587"/>
              </a:xfrm>
              <a:prstGeom prst="rect">
                <a:avLst/>
              </a:prstGeom>
              <a:noFill/>
              <a:ln>
                <a:noFill/>
              </a:ln>
            </p:spPr>
          </p:pic>
          <p:pic>
            <p:nvPicPr>
              <p:cNvPr id="722" name="Google Shape;722;p11" descr="See the source image"/>
              <p:cNvPicPr preferRelativeResize="0"/>
              <p:nvPr/>
            </p:nvPicPr>
            <p:blipFill rotWithShape="1">
              <a:blip r:embed="rId7">
                <a:alphaModFix/>
              </a:blip>
              <a:srcRect/>
              <a:stretch/>
            </p:blipFill>
            <p:spPr>
              <a:xfrm>
                <a:off x="5931317" y="6034958"/>
                <a:ext cx="1195691" cy="287868"/>
              </a:xfrm>
              <a:prstGeom prst="rect">
                <a:avLst/>
              </a:prstGeom>
              <a:noFill/>
              <a:ln>
                <a:noFill/>
              </a:ln>
            </p:spPr>
          </p:pic>
          <p:pic>
            <p:nvPicPr>
              <p:cNvPr id="723" name="Google Shape;723;p11" descr="A picture containing drawing&#10;&#10;Description automatically generated"/>
              <p:cNvPicPr preferRelativeResize="0"/>
              <p:nvPr/>
            </p:nvPicPr>
            <p:blipFill rotWithShape="1">
              <a:blip r:embed="rId8">
                <a:alphaModFix/>
              </a:blip>
              <a:srcRect/>
              <a:stretch/>
            </p:blipFill>
            <p:spPr>
              <a:xfrm>
                <a:off x="1942154" y="5875640"/>
                <a:ext cx="1672072" cy="553052"/>
              </a:xfrm>
              <a:prstGeom prst="rect">
                <a:avLst/>
              </a:prstGeom>
              <a:noFill/>
              <a:ln>
                <a:noFill/>
              </a:ln>
            </p:spPr>
          </p:pic>
        </p:grpSp>
      </p:grpSp>
      <p:grpSp>
        <p:nvGrpSpPr>
          <p:cNvPr id="724" name="Google Shape;724;p11"/>
          <p:cNvGrpSpPr/>
          <p:nvPr/>
        </p:nvGrpSpPr>
        <p:grpSpPr>
          <a:xfrm>
            <a:off x="470263" y="1340644"/>
            <a:ext cx="11139569" cy="1413405"/>
            <a:chOff x="470263" y="1340644"/>
            <a:chExt cx="11139569" cy="1413405"/>
          </a:xfrm>
        </p:grpSpPr>
        <p:sp>
          <p:nvSpPr>
            <p:cNvPr id="725" name="Google Shape;725;p11"/>
            <p:cNvSpPr/>
            <p:nvPr/>
          </p:nvSpPr>
          <p:spPr>
            <a:xfrm>
              <a:off x="582168" y="1340644"/>
              <a:ext cx="11027664" cy="1402368"/>
            </a:xfrm>
            <a:prstGeom prst="rect">
              <a:avLst/>
            </a:prstGeom>
            <a:solidFill>
              <a:srgbClr val="FFFFFF"/>
            </a:solidFill>
            <a:ln>
              <a:noFill/>
            </a:ln>
            <a:effectLst>
              <a:outerShdw blurRad="152400" sx="102000" sy="102000" algn="ctr" rotWithShape="0">
                <a:srgbClr val="000000">
                  <a:alpha val="20000"/>
                </a:srgbClr>
              </a:outerShdw>
            </a:effectLst>
          </p:spPr>
          <p:txBody>
            <a:bodyPr spcFirstLastPara="1" wrap="square" lIns="182875" tIns="274300" rIns="182875" bIns="146300" anchor="t" anchorCtr="0">
              <a:noAutofit/>
            </a:bodyPr>
            <a:lstStyle/>
            <a:p>
              <a:pPr marL="0" marR="0" lvl="0" indent="0" algn="ctr" rtl="0">
                <a:lnSpc>
                  <a:spcPct val="100000"/>
                </a:lnSpc>
                <a:spcBef>
                  <a:spcPts val="0"/>
                </a:spcBef>
                <a:spcAft>
                  <a:spcPts val="0"/>
                </a:spcAft>
                <a:buClr>
                  <a:srgbClr val="000000"/>
                </a:buClr>
                <a:buSzPts val="1600"/>
                <a:buFont typeface="Quattrocento Sans"/>
                <a:buNone/>
              </a:pPr>
              <a:r>
                <a:rPr lang="en-US" sz="1600" b="0" i="0" u="none" strike="noStrike" cap="none">
                  <a:solidFill>
                    <a:srgbClr val="000000"/>
                  </a:solidFill>
                  <a:latin typeface="Quattrocento Sans"/>
                  <a:ea typeface="Quattrocento Sans"/>
                  <a:cs typeface="Quattrocento Sans"/>
                  <a:sym typeface="Quattrocento Sans"/>
                </a:rPr>
                <a:t>Application code</a:t>
              </a:r>
              <a:endParaRPr/>
            </a:p>
          </p:txBody>
        </p:sp>
        <p:grpSp>
          <p:nvGrpSpPr>
            <p:cNvPr id="726" name="Google Shape;726;p11"/>
            <p:cNvGrpSpPr/>
            <p:nvPr/>
          </p:nvGrpSpPr>
          <p:grpSpPr>
            <a:xfrm>
              <a:off x="470263" y="2099362"/>
              <a:ext cx="10415933" cy="654687"/>
              <a:chOff x="470263" y="2099362"/>
              <a:chExt cx="10415933" cy="654687"/>
            </a:xfrm>
          </p:grpSpPr>
          <p:grpSp>
            <p:nvGrpSpPr>
              <p:cNvPr id="727" name="Google Shape;727;p11"/>
              <p:cNvGrpSpPr/>
              <p:nvPr/>
            </p:nvGrpSpPr>
            <p:grpSpPr>
              <a:xfrm>
                <a:off x="470263" y="2199114"/>
                <a:ext cx="8260920" cy="399904"/>
                <a:chOff x="1451953" y="3488146"/>
                <a:chExt cx="8260920" cy="399904"/>
              </a:xfrm>
            </p:grpSpPr>
            <p:pic>
              <p:nvPicPr>
                <p:cNvPr id="728" name="Google Shape;728;p11"/>
                <p:cNvPicPr preferRelativeResize="0"/>
                <p:nvPr/>
              </p:nvPicPr>
              <p:blipFill rotWithShape="1">
                <a:blip r:embed="rId9">
                  <a:alphaModFix/>
                </a:blip>
                <a:srcRect/>
                <a:stretch/>
              </p:blipFill>
              <p:spPr>
                <a:xfrm>
                  <a:off x="8290932" y="3509016"/>
                  <a:ext cx="617111" cy="345437"/>
                </a:xfrm>
                <a:prstGeom prst="rect">
                  <a:avLst/>
                </a:prstGeom>
                <a:noFill/>
                <a:ln>
                  <a:noFill/>
                </a:ln>
              </p:spPr>
            </p:pic>
            <p:pic>
              <p:nvPicPr>
                <p:cNvPr id="729" name="Google Shape;729;p11"/>
                <p:cNvPicPr preferRelativeResize="0"/>
                <p:nvPr/>
              </p:nvPicPr>
              <p:blipFill rotWithShape="1">
                <a:blip r:embed="rId10">
                  <a:alphaModFix/>
                </a:blip>
                <a:srcRect/>
                <a:stretch/>
              </p:blipFill>
              <p:spPr>
                <a:xfrm>
                  <a:off x="3957262" y="3592606"/>
                  <a:ext cx="513316" cy="221555"/>
                </a:xfrm>
                <a:prstGeom prst="rect">
                  <a:avLst/>
                </a:prstGeom>
                <a:noFill/>
                <a:ln>
                  <a:noFill/>
                </a:ln>
              </p:spPr>
            </p:pic>
            <p:pic>
              <p:nvPicPr>
                <p:cNvPr id="730" name="Google Shape;730;p11"/>
                <p:cNvPicPr preferRelativeResize="0"/>
                <p:nvPr/>
              </p:nvPicPr>
              <p:blipFill rotWithShape="1">
                <a:blip r:embed="rId11">
                  <a:alphaModFix/>
                </a:blip>
                <a:srcRect/>
                <a:stretch/>
              </p:blipFill>
              <p:spPr>
                <a:xfrm>
                  <a:off x="6211343" y="3605733"/>
                  <a:ext cx="815461" cy="195300"/>
                </a:xfrm>
                <a:prstGeom prst="rect">
                  <a:avLst/>
                </a:prstGeom>
                <a:noFill/>
                <a:ln>
                  <a:noFill/>
                </a:ln>
              </p:spPr>
            </p:pic>
            <p:pic>
              <p:nvPicPr>
                <p:cNvPr id="731" name="Google Shape;731;p11" descr="A picture containing clipart&#10;&#10;Description automatically generated"/>
                <p:cNvPicPr preferRelativeResize="0"/>
                <p:nvPr/>
              </p:nvPicPr>
              <p:blipFill rotWithShape="1">
                <a:blip r:embed="rId12">
                  <a:alphaModFix/>
                </a:blip>
                <a:srcRect/>
                <a:stretch/>
              </p:blipFill>
              <p:spPr>
                <a:xfrm>
                  <a:off x="4945566" y="3488146"/>
                  <a:ext cx="790789" cy="369515"/>
                </a:xfrm>
                <a:prstGeom prst="rect">
                  <a:avLst/>
                </a:prstGeom>
                <a:noFill/>
                <a:ln>
                  <a:noFill/>
                </a:ln>
              </p:spPr>
            </p:pic>
            <p:sp>
              <p:nvSpPr>
                <p:cNvPr id="732" name="Google Shape;732;p11"/>
                <p:cNvSpPr/>
                <p:nvPr/>
              </p:nvSpPr>
              <p:spPr>
                <a:xfrm>
                  <a:off x="1451953" y="3580273"/>
                  <a:ext cx="247835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1A1A1A"/>
                    </a:buClr>
                    <a:buSzPts val="1400"/>
                    <a:buFont typeface="Quattrocento Sans"/>
                    <a:buNone/>
                  </a:pPr>
                  <a:r>
                    <a:rPr lang="en-US" sz="1400">
                      <a:solidFill>
                        <a:srgbClr val="1A1A1A"/>
                      </a:solidFill>
                      <a:latin typeface="Quattrocento Sans"/>
                      <a:ea typeface="Quattrocento Sans"/>
                      <a:cs typeface="Quattrocento Sans"/>
                      <a:sym typeface="Quattrocento Sans"/>
                    </a:rPr>
                    <a:t>Any code or framework…</a:t>
                  </a:r>
                  <a:endParaRPr/>
                </a:p>
              </p:txBody>
            </p:sp>
            <p:pic>
              <p:nvPicPr>
                <p:cNvPr id="733" name="Google Shape;733;p11" descr="Image result for c++ logo"/>
                <p:cNvPicPr preferRelativeResize="0"/>
                <p:nvPr/>
              </p:nvPicPr>
              <p:blipFill rotWithShape="1">
                <a:blip r:embed="rId13">
                  <a:alphaModFix/>
                </a:blip>
                <a:srcRect/>
                <a:stretch/>
              </p:blipFill>
              <p:spPr>
                <a:xfrm>
                  <a:off x="9383031" y="3506934"/>
                  <a:ext cx="329842" cy="362419"/>
                </a:xfrm>
                <a:prstGeom prst="rect">
                  <a:avLst/>
                </a:prstGeom>
                <a:noFill/>
                <a:ln>
                  <a:noFill/>
                </a:ln>
              </p:spPr>
            </p:pic>
            <p:pic>
              <p:nvPicPr>
                <p:cNvPr id="734" name="Google Shape;734;p11"/>
                <p:cNvPicPr preferRelativeResize="0"/>
                <p:nvPr/>
              </p:nvPicPr>
              <p:blipFill rotWithShape="1">
                <a:blip r:embed="rId14">
                  <a:alphaModFix/>
                </a:blip>
                <a:srcRect/>
                <a:stretch/>
              </p:blipFill>
              <p:spPr>
                <a:xfrm>
                  <a:off x="7501792" y="3531067"/>
                  <a:ext cx="314152" cy="314152"/>
                </a:xfrm>
                <a:prstGeom prst="rect">
                  <a:avLst/>
                </a:prstGeom>
                <a:noFill/>
                <a:ln>
                  <a:noFill/>
                </a:ln>
              </p:spPr>
            </p:pic>
          </p:grpSp>
          <p:pic>
            <p:nvPicPr>
              <p:cNvPr id="735" name="Google Shape;735;p11"/>
              <p:cNvPicPr preferRelativeResize="0"/>
              <p:nvPr/>
            </p:nvPicPr>
            <p:blipFill rotWithShape="1">
              <a:blip r:embed="rId15">
                <a:alphaModFix/>
              </a:blip>
              <a:srcRect/>
              <a:stretch/>
            </p:blipFill>
            <p:spPr>
              <a:xfrm>
                <a:off x="9206171" y="2099362"/>
                <a:ext cx="654687" cy="654687"/>
              </a:xfrm>
              <a:prstGeom prst="rect">
                <a:avLst/>
              </a:prstGeom>
              <a:noFill/>
              <a:ln>
                <a:noFill/>
              </a:ln>
            </p:spPr>
          </p:pic>
          <p:pic>
            <p:nvPicPr>
              <p:cNvPr id="736" name="Google Shape;736;p11" descr="Image result for Rust Language Logo"/>
              <p:cNvPicPr preferRelativeResize="0"/>
              <p:nvPr/>
            </p:nvPicPr>
            <p:blipFill rotWithShape="1">
              <a:blip r:embed="rId16">
                <a:alphaModFix/>
              </a:blip>
              <a:srcRect/>
              <a:stretch/>
            </p:blipFill>
            <p:spPr>
              <a:xfrm>
                <a:off x="10335848" y="2153303"/>
                <a:ext cx="550348" cy="553423"/>
              </a:xfrm>
              <a:prstGeom prst="rect">
                <a:avLst/>
              </a:prstGeom>
              <a:noFill/>
              <a:ln>
                <a:noFill/>
              </a:ln>
            </p:spPr>
          </p:pic>
        </p:grpSp>
      </p:grpSp>
      <p:sp>
        <p:nvSpPr>
          <p:cNvPr id="737" name="Google Shape;737;p11"/>
          <p:cNvSpPr txBox="1"/>
          <p:nvPr/>
        </p:nvSpPr>
        <p:spPr>
          <a:xfrm>
            <a:off x="1413324" y="1938132"/>
            <a:ext cx="9327020" cy="18466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595959"/>
              </a:buClr>
              <a:buSzPts val="1200"/>
              <a:buFont typeface="Quattrocento Sans"/>
              <a:buNone/>
            </a:pPr>
            <a:r>
              <a:rPr lang="en-US" sz="1200" b="0" i="0" u="none" strike="noStrike" cap="none">
                <a:solidFill>
                  <a:srgbClr val="595959"/>
                </a:solidFill>
                <a:latin typeface="Quattrocento Sans"/>
                <a:ea typeface="Quattrocento Sans"/>
                <a:cs typeface="Quattrocento Sans"/>
                <a:sym typeface="Quattrocento Sans"/>
              </a:rPr>
              <a:t>Microservices written in</a:t>
            </a:r>
            <a:endParaRPr/>
          </a:p>
        </p:txBody>
      </p:sp>
      <p:cxnSp>
        <p:nvCxnSpPr>
          <p:cNvPr id="738" name="Google Shape;738;p11"/>
          <p:cNvCxnSpPr/>
          <p:nvPr/>
        </p:nvCxnSpPr>
        <p:spPr>
          <a:xfrm>
            <a:off x="1052397" y="2035619"/>
            <a:ext cx="4060484" cy="9553"/>
          </a:xfrm>
          <a:prstGeom prst="straightConnector1">
            <a:avLst/>
          </a:prstGeom>
          <a:noFill/>
          <a:ln w="19050" cap="flat" cmpd="sng">
            <a:solidFill>
              <a:srgbClr val="737373"/>
            </a:solidFill>
            <a:prstDash val="solid"/>
            <a:round/>
            <a:headEnd type="none" w="sm" len="sm"/>
            <a:tailEnd type="none" w="sm" len="sm"/>
          </a:ln>
        </p:spPr>
      </p:cxnSp>
      <p:cxnSp>
        <p:nvCxnSpPr>
          <p:cNvPr id="739" name="Google Shape;739;p11"/>
          <p:cNvCxnSpPr/>
          <p:nvPr/>
        </p:nvCxnSpPr>
        <p:spPr>
          <a:xfrm>
            <a:off x="6976164" y="2035619"/>
            <a:ext cx="4106862" cy="0"/>
          </a:xfrm>
          <a:prstGeom prst="straightConnector1">
            <a:avLst/>
          </a:prstGeom>
          <a:noFill/>
          <a:ln w="19050" cap="flat" cmpd="sng">
            <a:solidFill>
              <a:srgbClr val="737373"/>
            </a:solidFill>
            <a:prstDash val="solid"/>
            <a:round/>
            <a:headEnd type="none" w="sm" len="sm"/>
            <a:tailEnd type="none" w="sm" len="sm"/>
          </a:ln>
        </p:spPr>
      </p:cxnSp>
      <p:grpSp>
        <p:nvGrpSpPr>
          <p:cNvPr id="740" name="Google Shape;740;p11"/>
          <p:cNvGrpSpPr/>
          <p:nvPr/>
        </p:nvGrpSpPr>
        <p:grpSpPr>
          <a:xfrm>
            <a:off x="9050334" y="6070232"/>
            <a:ext cx="551381" cy="346852"/>
            <a:chOff x="12" y="93"/>
            <a:chExt cx="221" cy="145"/>
          </a:xfrm>
        </p:grpSpPr>
        <p:sp>
          <p:nvSpPr>
            <p:cNvPr id="741" name="Google Shape;741;p11"/>
            <p:cNvSpPr/>
            <p:nvPr/>
          </p:nvSpPr>
          <p:spPr>
            <a:xfrm>
              <a:off x="12" y="93"/>
              <a:ext cx="221" cy="59"/>
            </a:xfrm>
            <a:prstGeom prst="rect">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cxnSp>
          <p:nvCxnSpPr>
            <p:cNvPr id="742" name="Google Shape;742;p11"/>
            <p:cNvCxnSpPr/>
            <p:nvPr/>
          </p:nvCxnSpPr>
          <p:spPr>
            <a:xfrm rot="10800000">
              <a:off x="191" y="123"/>
              <a:ext cx="17"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743" name="Google Shape;743;p11"/>
            <p:cNvCxnSpPr/>
            <p:nvPr/>
          </p:nvCxnSpPr>
          <p:spPr>
            <a:xfrm rot="10800000">
              <a:off x="157" y="123"/>
              <a:ext cx="17"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744" name="Google Shape;744;p11"/>
            <p:cNvCxnSpPr/>
            <p:nvPr/>
          </p:nvCxnSpPr>
          <p:spPr>
            <a:xfrm rot="10800000">
              <a:off x="54" y="123"/>
              <a:ext cx="69"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sp>
          <p:nvSpPr>
            <p:cNvPr id="745" name="Google Shape;745;p11"/>
            <p:cNvSpPr/>
            <p:nvPr/>
          </p:nvSpPr>
          <p:spPr>
            <a:xfrm>
              <a:off x="12" y="178"/>
              <a:ext cx="221" cy="60"/>
            </a:xfrm>
            <a:prstGeom prst="rect">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cxnSp>
          <p:nvCxnSpPr>
            <p:cNvPr id="746" name="Google Shape;746;p11"/>
            <p:cNvCxnSpPr/>
            <p:nvPr/>
          </p:nvCxnSpPr>
          <p:spPr>
            <a:xfrm rot="10800000">
              <a:off x="191" y="208"/>
              <a:ext cx="17"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747" name="Google Shape;747;p11"/>
            <p:cNvCxnSpPr/>
            <p:nvPr/>
          </p:nvCxnSpPr>
          <p:spPr>
            <a:xfrm rot="10800000">
              <a:off x="157" y="208"/>
              <a:ext cx="17"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748" name="Google Shape;748;p11"/>
            <p:cNvCxnSpPr/>
            <p:nvPr/>
          </p:nvCxnSpPr>
          <p:spPr>
            <a:xfrm rot="10800000">
              <a:off x="54" y="208"/>
              <a:ext cx="69"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749" name="Google Shape;749;p11"/>
            <p:cNvCxnSpPr/>
            <p:nvPr/>
          </p:nvCxnSpPr>
          <p:spPr>
            <a:xfrm rot="10800000">
              <a:off x="165" y="127"/>
              <a:ext cx="0" cy="25"/>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750" name="Google Shape;750;p11"/>
            <p:cNvCxnSpPr/>
            <p:nvPr/>
          </p:nvCxnSpPr>
          <p:spPr>
            <a:xfrm rot="10800000">
              <a:off x="165" y="212"/>
              <a:ext cx="0" cy="26"/>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grpSp>
      <p:sp>
        <p:nvSpPr>
          <p:cNvPr id="751" name="Google Shape;751;p11"/>
          <p:cNvSpPr txBox="1"/>
          <p:nvPr/>
        </p:nvSpPr>
        <p:spPr>
          <a:xfrm>
            <a:off x="9684920" y="6042991"/>
            <a:ext cx="1539722"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200">
                <a:solidFill>
                  <a:schemeClr val="dk1"/>
                </a:solidFill>
                <a:latin typeface="Quattrocento Sans"/>
                <a:ea typeface="Quattrocento Sans"/>
                <a:cs typeface="Quattrocento Sans"/>
                <a:sym typeface="Quattrocento Sans"/>
              </a:rPr>
              <a:t>virtual or </a:t>
            </a:r>
            <a:endParaRPr/>
          </a:p>
          <a:p>
            <a:pPr marL="0" marR="0" lvl="0" indent="0" algn="l" rtl="0">
              <a:spcBef>
                <a:spcPts val="0"/>
              </a:spcBef>
              <a:spcAft>
                <a:spcPts val="0"/>
              </a:spcAft>
              <a:buNone/>
            </a:pPr>
            <a:r>
              <a:rPr lang="en-US" sz="1200">
                <a:solidFill>
                  <a:schemeClr val="dk1"/>
                </a:solidFill>
                <a:latin typeface="Quattrocento Sans"/>
                <a:ea typeface="Quattrocento Sans"/>
                <a:cs typeface="Quattrocento Sans"/>
                <a:sym typeface="Quattrocento Sans"/>
              </a:rPr>
              <a:t>physical machines</a:t>
            </a:r>
            <a:endParaRPr/>
          </a:p>
        </p:txBody>
      </p:sp>
      <p:grpSp>
        <p:nvGrpSpPr>
          <p:cNvPr id="752" name="Google Shape;752;p11"/>
          <p:cNvGrpSpPr/>
          <p:nvPr/>
        </p:nvGrpSpPr>
        <p:grpSpPr>
          <a:xfrm>
            <a:off x="1490902" y="3673137"/>
            <a:ext cx="10058400" cy="1359734"/>
            <a:chOff x="897085" y="3820569"/>
            <a:chExt cx="11010293" cy="1503371"/>
          </a:xfrm>
        </p:grpSpPr>
        <p:sp>
          <p:nvSpPr>
            <p:cNvPr id="753" name="Google Shape;753;p11"/>
            <p:cNvSpPr/>
            <p:nvPr/>
          </p:nvSpPr>
          <p:spPr>
            <a:xfrm>
              <a:off x="897085" y="3824494"/>
              <a:ext cx="1115445" cy="1499446"/>
            </a:xfrm>
            <a:prstGeom prst="rect">
              <a:avLst/>
            </a:prstGeom>
            <a:solidFill>
              <a:srgbClr val="0078D4"/>
            </a:solidFill>
            <a:ln>
              <a:noFill/>
            </a:ln>
            <a:effectLst>
              <a:outerShdw blurRad="152400" sx="102000" sy="102000" algn="ctr" rotWithShape="0">
                <a:srgbClr val="000000">
                  <a:alpha val="20000"/>
                </a:srgbClr>
              </a:outerShdw>
            </a:effectLst>
          </p:spPr>
          <p:txBody>
            <a:bodyPr spcFirstLastPara="1" wrap="square" lIns="182875" tIns="822950" rIns="182875" bIns="182875" anchor="t" anchorCtr="0">
              <a:noAutofit/>
            </a:bodyPr>
            <a:lstStyle/>
            <a:p>
              <a:pPr marL="0" marR="0" lvl="0" indent="0" algn="ctr" rtl="0">
                <a:lnSpc>
                  <a:spcPct val="90000"/>
                </a:lnSpc>
                <a:spcBef>
                  <a:spcPts val="0"/>
                </a:spcBef>
                <a:spcAft>
                  <a:spcPts val="0"/>
                </a:spcAft>
                <a:buClr>
                  <a:srgbClr val="FFFFFF"/>
                </a:buClr>
                <a:buSzPts val="1050"/>
                <a:buFont typeface="Quattrocento Sans"/>
                <a:buNone/>
              </a:pPr>
              <a:r>
                <a:rPr lang="en-US" sz="1050" b="0" i="0" u="none" strike="noStrike" cap="none">
                  <a:solidFill>
                    <a:srgbClr val="FFFFFF"/>
                  </a:solidFill>
                  <a:latin typeface="Quattrocento Sans"/>
                  <a:ea typeface="Quattrocento Sans"/>
                  <a:cs typeface="Quattrocento Sans"/>
                  <a:sym typeface="Quattrocento Sans"/>
                </a:rPr>
                <a:t>Service-to-service invocation</a:t>
              </a:r>
              <a:endParaRPr/>
            </a:p>
          </p:txBody>
        </p:sp>
        <p:sp>
          <p:nvSpPr>
            <p:cNvPr id="754" name="Google Shape;754;p11"/>
            <p:cNvSpPr/>
            <p:nvPr/>
          </p:nvSpPr>
          <p:spPr>
            <a:xfrm>
              <a:off x="2007311" y="3824494"/>
              <a:ext cx="1115445" cy="1499446"/>
            </a:xfrm>
            <a:prstGeom prst="rect">
              <a:avLst/>
            </a:prstGeom>
            <a:solidFill>
              <a:srgbClr val="156AB3"/>
            </a:solidFill>
            <a:ln>
              <a:noFill/>
            </a:ln>
            <a:effectLst>
              <a:outerShdw blurRad="152400" sx="102000" sy="102000" algn="ctr" rotWithShape="0">
                <a:srgbClr val="000000">
                  <a:alpha val="20000"/>
                </a:srgbClr>
              </a:outerShdw>
            </a:effectLst>
          </p:spPr>
          <p:txBody>
            <a:bodyPr spcFirstLastPara="1" wrap="square" lIns="91425" tIns="822950" rIns="91425" bIns="182875" anchor="t" anchorCtr="0">
              <a:noAutofit/>
            </a:bodyPr>
            <a:lstStyle/>
            <a:p>
              <a:pPr marL="0" marR="0" lvl="0" indent="0" algn="ctr" rtl="0">
                <a:lnSpc>
                  <a:spcPct val="90000"/>
                </a:lnSpc>
                <a:spcBef>
                  <a:spcPts val="0"/>
                </a:spcBef>
                <a:spcAft>
                  <a:spcPts val="0"/>
                </a:spcAft>
                <a:buClr>
                  <a:srgbClr val="FFFFFF"/>
                </a:buClr>
                <a:buSzPts val="1050"/>
                <a:buFont typeface="Quattrocento Sans"/>
                <a:buNone/>
              </a:pPr>
              <a:r>
                <a:rPr lang="en-US" sz="1050" b="0" i="0" u="none" strike="noStrike" cap="none">
                  <a:solidFill>
                    <a:srgbClr val="FFFFFF"/>
                  </a:solidFill>
                  <a:latin typeface="Quattrocento Sans"/>
                  <a:ea typeface="Quattrocento Sans"/>
                  <a:cs typeface="Quattrocento Sans"/>
                  <a:sym typeface="Quattrocento Sans"/>
                </a:rPr>
                <a:t>State management</a:t>
              </a:r>
              <a:endParaRPr/>
            </a:p>
          </p:txBody>
        </p:sp>
        <p:sp>
          <p:nvSpPr>
            <p:cNvPr id="755" name="Google Shape;755;p11"/>
            <p:cNvSpPr/>
            <p:nvPr/>
          </p:nvSpPr>
          <p:spPr>
            <a:xfrm>
              <a:off x="3117537" y="3824494"/>
              <a:ext cx="1115445" cy="1499446"/>
            </a:xfrm>
            <a:prstGeom prst="rect">
              <a:avLst/>
            </a:prstGeom>
            <a:solidFill>
              <a:srgbClr val="185A96"/>
            </a:solidFill>
            <a:ln>
              <a:noFill/>
            </a:ln>
            <a:effectLst>
              <a:outerShdw blurRad="152400" sx="102000" sy="102000" algn="ctr" rotWithShape="0">
                <a:srgbClr val="000000">
                  <a:alpha val="20000"/>
                </a:srgbClr>
              </a:outerShdw>
            </a:effectLst>
          </p:spPr>
          <p:txBody>
            <a:bodyPr spcFirstLastPara="1" wrap="square" lIns="91425" tIns="822950" rIns="91425" bIns="182875" anchor="t" anchorCtr="0">
              <a:noAutofit/>
            </a:bodyPr>
            <a:lstStyle/>
            <a:p>
              <a:pPr marL="0" marR="0" lvl="0" indent="0" algn="ctr" rtl="0">
                <a:lnSpc>
                  <a:spcPct val="90000"/>
                </a:lnSpc>
                <a:spcBef>
                  <a:spcPts val="0"/>
                </a:spcBef>
                <a:spcAft>
                  <a:spcPts val="0"/>
                </a:spcAft>
                <a:buClr>
                  <a:srgbClr val="FFFFFF"/>
                </a:buClr>
                <a:buSzPts val="1050"/>
                <a:buFont typeface="Quattrocento Sans"/>
                <a:buNone/>
              </a:pPr>
              <a:r>
                <a:rPr lang="en-US" sz="1050" b="0" i="0" u="none" strike="noStrike" cap="none">
                  <a:solidFill>
                    <a:srgbClr val="FFFFFF"/>
                  </a:solidFill>
                  <a:latin typeface="Quattrocento Sans"/>
                  <a:ea typeface="Quattrocento Sans"/>
                  <a:cs typeface="Quattrocento Sans"/>
                  <a:sym typeface="Quattrocento Sans"/>
                </a:rPr>
                <a:t>Publish</a:t>
              </a:r>
              <a:br>
                <a:rPr lang="en-US" sz="1050" b="0" i="0" u="none" strike="noStrike" cap="none">
                  <a:solidFill>
                    <a:srgbClr val="FFFFFF"/>
                  </a:solidFill>
                  <a:latin typeface="Quattrocento Sans"/>
                  <a:ea typeface="Quattrocento Sans"/>
                  <a:cs typeface="Quattrocento Sans"/>
                  <a:sym typeface="Quattrocento Sans"/>
                </a:rPr>
              </a:br>
              <a:r>
                <a:rPr lang="en-US" sz="1050" b="0" i="0" u="none" strike="noStrike" cap="none">
                  <a:solidFill>
                    <a:srgbClr val="FFFFFF"/>
                  </a:solidFill>
                  <a:latin typeface="Quattrocento Sans"/>
                  <a:ea typeface="Quattrocento Sans"/>
                  <a:cs typeface="Quattrocento Sans"/>
                  <a:sym typeface="Quattrocento Sans"/>
                </a:rPr>
                <a:t>and</a:t>
              </a:r>
              <a:br>
                <a:rPr lang="en-US" sz="1050" b="0" i="0" u="none" strike="noStrike" cap="none">
                  <a:solidFill>
                    <a:srgbClr val="FFFFFF"/>
                  </a:solidFill>
                  <a:latin typeface="Quattrocento Sans"/>
                  <a:ea typeface="Quattrocento Sans"/>
                  <a:cs typeface="Quattrocento Sans"/>
                  <a:sym typeface="Quattrocento Sans"/>
                </a:rPr>
              </a:br>
              <a:r>
                <a:rPr lang="en-US" sz="1050" b="0" i="0" u="none" strike="noStrike" cap="none">
                  <a:solidFill>
                    <a:srgbClr val="FFFFFF"/>
                  </a:solidFill>
                  <a:latin typeface="Quattrocento Sans"/>
                  <a:ea typeface="Quattrocento Sans"/>
                  <a:cs typeface="Quattrocento Sans"/>
                  <a:sym typeface="Quattrocento Sans"/>
                </a:rPr>
                <a:t>subscribe</a:t>
              </a:r>
              <a:endParaRPr/>
            </a:p>
          </p:txBody>
        </p:sp>
        <p:sp>
          <p:nvSpPr>
            <p:cNvPr id="756" name="Google Shape;756;p11"/>
            <p:cNvSpPr/>
            <p:nvPr/>
          </p:nvSpPr>
          <p:spPr>
            <a:xfrm>
              <a:off x="4227999" y="3824494"/>
              <a:ext cx="1115445" cy="1499446"/>
            </a:xfrm>
            <a:prstGeom prst="rect">
              <a:avLst/>
            </a:prstGeom>
            <a:solidFill>
              <a:srgbClr val="205182"/>
            </a:solidFill>
            <a:ln>
              <a:noFill/>
            </a:ln>
            <a:effectLst>
              <a:outerShdw blurRad="152400" sx="102000" sy="102000" algn="ctr" rotWithShape="0">
                <a:srgbClr val="000000">
                  <a:alpha val="20000"/>
                </a:srgbClr>
              </a:outerShdw>
            </a:effectLst>
          </p:spPr>
          <p:txBody>
            <a:bodyPr spcFirstLastPara="1" wrap="square" lIns="91425" tIns="822950" rIns="91425" bIns="182875" anchor="t" anchorCtr="0">
              <a:noAutofit/>
            </a:bodyPr>
            <a:lstStyle/>
            <a:p>
              <a:pPr marL="0" marR="0" lvl="0" indent="0" algn="ctr" rtl="0">
                <a:lnSpc>
                  <a:spcPct val="90000"/>
                </a:lnSpc>
                <a:spcBef>
                  <a:spcPts val="0"/>
                </a:spcBef>
                <a:spcAft>
                  <a:spcPts val="0"/>
                </a:spcAft>
                <a:buClr>
                  <a:srgbClr val="FFFFFF"/>
                </a:buClr>
                <a:buSzPts val="1050"/>
                <a:buFont typeface="Quattrocento Sans"/>
                <a:buNone/>
              </a:pPr>
              <a:r>
                <a:rPr lang="en-US" sz="1050" b="0" i="0" u="none" strike="noStrike" cap="none">
                  <a:solidFill>
                    <a:srgbClr val="FFFFFF"/>
                  </a:solidFill>
                  <a:latin typeface="Quattrocento Sans"/>
                  <a:ea typeface="Quattrocento Sans"/>
                  <a:cs typeface="Quattrocento Sans"/>
                  <a:sym typeface="Quattrocento Sans"/>
                </a:rPr>
                <a:t>Resource</a:t>
              </a:r>
              <a:br>
                <a:rPr lang="en-US" sz="1050" b="0" i="0" u="none" strike="noStrike" cap="none">
                  <a:solidFill>
                    <a:srgbClr val="FFFFFF"/>
                  </a:solidFill>
                  <a:latin typeface="Quattrocento Sans"/>
                  <a:ea typeface="Quattrocento Sans"/>
                  <a:cs typeface="Quattrocento Sans"/>
                  <a:sym typeface="Quattrocento Sans"/>
                </a:rPr>
              </a:br>
              <a:r>
                <a:rPr lang="en-US" sz="1050" b="0" i="0" u="none" strike="noStrike" cap="none">
                  <a:solidFill>
                    <a:srgbClr val="FFFFFF"/>
                  </a:solidFill>
                  <a:latin typeface="Quattrocento Sans"/>
                  <a:ea typeface="Quattrocento Sans"/>
                  <a:cs typeface="Quattrocento Sans"/>
                  <a:sym typeface="Quattrocento Sans"/>
                </a:rPr>
                <a:t>bindings</a:t>
              </a:r>
              <a:br>
                <a:rPr lang="en-US" sz="1050" b="0" i="0" u="none" strike="noStrike" cap="none">
                  <a:solidFill>
                    <a:srgbClr val="FFFFFF"/>
                  </a:solidFill>
                  <a:latin typeface="Quattrocento Sans"/>
                  <a:ea typeface="Quattrocento Sans"/>
                  <a:cs typeface="Quattrocento Sans"/>
                  <a:sym typeface="Quattrocento Sans"/>
                </a:rPr>
              </a:br>
              <a:r>
                <a:rPr lang="en-US" sz="1050" b="0" i="0" u="none" strike="noStrike" cap="none">
                  <a:solidFill>
                    <a:srgbClr val="FFFFFF"/>
                  </a:solidFill>
                  <a:latin typeface="Quattrocento Sans"/>
                  <a:ea typeface="Quattrocento Sans"/>
                  <a:cs typeface="Quattrocento Sans"/>
                  <a:sym typeface="Quattrocento Sans"/>
                </a:rPr>
                <a:t>and triggers</a:t>
              </a:r>
              <a:endParaRPr/>
            </a:p>
          </p:txBody>
        </p:sp>
        <p:sp>
          <p:nvSpPr>
            <p:cNvPr id="757" name="Google Shape;757;p11"/>
            <p:cNvSpPr/>
            <p:nvPr/>
          </p:nvSpPr>
          <p:spPr>
            <a:xfrm>
              <a:off x="5339501" y="3824494"/>
              <a:ext cx="1115445" cy="1499446"/>
            </a:xfrm>
            <a:prstGeom prst="rect">
              <a:avLst/>
            </a:prstGeom>
            <a:solidFill>
              <a:srgbClr val="2E4B7A"/>
            </a:solidFill>
            <a:ln>
              <a:noFill/>
            </a:ln>
            <a:effectLst>
              <a:outerShdw blurRad="152400" sx="102000" sy="102000" algn="ctr" rotWithShape="0">
                <a:srgbClr val="000000">
                  <a:alpha val="20000"/>
                </a:srgbClr>
              </a:outerShdw>
            </a:effectLst>
          </p:spPr>
          <p:txBody>
            <a:bodyPr spcFirstLastPara="1" wrap="square" lIns="91425" tIns="822950" rIns="91425" bIns="182875" anchor="t" anchorCtr="0">
              <a:noAutofit/>
            </a:bodyPr>
            <a:lstStyle/>
            <a:p>
              <a:pPr marL="0" marR="0" lvl="0" indent="0" algn="ctr" rtl="0">
                <a:lnSpc>
                  <a:spcPct val="90000"/>
                </a:lnSpc>
                <a:spcBef>
                  <a:spcPts val="0"/>
                </a:spcBef>
                <a:spcAft>
                  <a:spcPts val="0"/>
                </a:spcAft>
                <a:buClr>
                  <a:srgbClr val="FFFFFF"/>
                </a:buClr>
                <a:buSzPts val="1050"/>
                <a:buFont typeface="Quattrocento Sans"/>
                <a:buNone/>
              </a:pPr>
              <a:r>
                <a:rPr lang="en-US" sz="1050" b="0" i="0" u="none" strike="noStrike" cap="none">
                  <a:solidFill>
                    <a:srgbClr val="FFFFFF"/>
                  </a:solidFill>
                  <a:latin typeface="Quattrocento Sans"/>
                  <a:ea typeface="Quattrocento Sans"/>
                  <a:cs typeface="Quattrocento Sans"/>
                  <a:sym typeface="Quattrocento Sans"/>
                </a:rPr>
                <a:t>Actors</a:t>
              </a:r>
              <a:endParaRPr/>
            </a:p>
          </p:txBody>
        </p:sp>
        <p:sp>
          <p:nvSpPr>
            <p:cNvPr id="758" name="Google Shape;758;p11"/>
            <p:cNvSpPr/>
            <p:nvPr/>
          </p:nvSpPr>
          <p:spPr>
            <a:xfrm>
              <a:off x="6449963" y="3824494"/>
              <a:ext cx="1115445" cy="1499446"/>
            </a:xfrm>
            <a:prstGeom prst="rect">
              <a:avLst/>
            </a:prstGeom>
            <a:solidFill>
              <a:srgbClr val="2A426C"/>
            </a:solidFill>
            <a:ln>
              <a:noFill/>
            </a:ln>
            <a:effectLst>
              <a:outerShdw blurRad="152400" sx="102000" sy="102000" algn="ctr" rotWithShape="0">
                <a:srgbClr val="000000">
                  <a:alpha val="20000"/>
                </a:srgbClr>
              </a:outerShdw>
            </a:effectLst>
          </p:spPr>
          <p:txBody>
            <a:bodyPr spcFirstLastPara="1" wrap="square" lIns="91425" tIns="822950" rIns="91425" bIns="182875" anchor="t" anchorCtr="0">
              <a:noAutofit/>
            </a:bodyPr>
            <a:lstStyle/>
            <a:p>
              <a:pPr marL="0" marR="0" lvl="0" indent="0" algn="ctr" rtl="0">
                <a:lnSpc>
                  <a:spcPct val="90000"/>
                </a:lnSpc>
                <a:spcBef>
                  <a:spcPts val="0"/>
                </a:spcBef>
                <a:spcAft>
                  <a:spcPts val="0"/>
                </a:spcAft>
                <a:buClr>
                  <a:srgbClr val="FFFFFF"/>
                </a:buClr>
                <a:buSzPts val="1050"/>
                <a:buFont typeface="Quattrocento Sans"/>
                <a:buNone/>
              </a:pPr>
              <a:r>
                <a:rPr lang="en-US" sz="1050" b="0" i="0" u="none" strike="noStrike" cap="none">
                  <a:solidFill>
                    <a:srgbClr val="FFFFFF"/>
                  </a:solidFill>
                  <a:latin typeface="Quattrocento Sans"/>
                  <a:ea typeface="Quattrocento Sans"/>
                  <a:cs typeface="Quattrocento Sans"/>
                  <a:sym typeface="Quattrocento Sans"/>
                </a:rPr>
                <a:t>Observability</a:t>
              </a:r>
              <a:endParaRPr/>
            </a:p>
          </p:txBody>
        </p:sp>
        <p:sp>
          <p:nvSpPr>
            <p:cNvPr id="759" name="Google Shape;759;p11"/>
            <p:cNvSpPr/>
            <p:nvPr/>
          </p:nvSpPr>
          <p:spPr>
            <a:xfrm>
              <a:off x="7550426" y="3824494"/>
              <a:ext cx="1115445" cy="1499446"/>
            </a:xfrm>
            <a:prstGeom prst="rect">
              <a:avLst/>
            </a:prstGeom>
            <a:solidFill>
              <a:srgbClr val="223B5C"/>
            </a:solidFill>
            <a:ln>
              <a:noFill/>
            </a:ln>
            <a:effectLst>
              <a:outerShdw blurRad="152400" sx="102000" sy="102000" algn="ctr" rotWithShape="0">
                <a:srgbClr val="000000">
                  <a:alpha val="20000"/>
                </a:srgbClr>
              </a:outerShdw>
            </a:effectLst>
          </p:spPr>
          <p:txBody>
            <a:bodyPr spcFirstLastPara="1" wrap="square" lIns="91425" tIns="822950" rIns="91425" bIns="182875" anchor="t" anchorCtr="0">
              <a:noAutofit/>
            </a:bodyPr>
            <a:lstStyle/>
            <a:p>
              <a:pPr marL="0" marR="0" lvl="0" indent="0" algn="ctr" rtl="0">
                <a:lnSpc>
                  <a:spcPct val="90000"/>
                </a:lnSpc>
                <a:spcBef>
                  <a:spcPts val="0"/>
                </a:spcBef>
                <a:spcAft>
                  <a:spcPts val="0"/>
                </a:spcAft>
                <a:buClr>
                  <a:srgbClr val="FFFFFF"/>
                </a:buClr>
                <a:buSzPts val="1050"/>
                <a:buFont typeface="Quattrocento Sans"/>
                <a:buNone/>
              </a:pPr>
              <a:r>
                <a:rPr lang="en-US" sz="1050" b="0" i="0" u="none" strike="noStrike" cap="none">
                  <a:solidFill>
                    <a:srgbClr val="FFFFFF"/>
                  </a:solidFill>
                  <a:latin typeface="Quattrocento Sans"/>
                  <a:ea typeface="Quattrocento Sans"/>
                  <a:cs typeface="Quattrocento Sans"/>
                  <a:sym typeface="Quattrocento Sans"/>
                </a:rPr>
                <a:t>Secrets</a:t>
              </a:r>
              <a:endParaRPr/>
            </a:p>
          </p:txBody>
        </p:sp>
        <p:grpSp>
          <p:nvGrpSpPr>
            <p:cNvPr id="760" name="Google Shape;760;p11"/>
            <p:cNvGrpSpPr/>
            <p:nvPr/>
          </p:nvGrpSpPr>
          <p:grpSpPr>
            <a:xfrm>
              <a:off x="1248659" y="4104476"/>
              <a:ext cx="418791" cy="314215"/>
              <a:chOff x="3018614" y="4968330"/>
              <a:chExt cx="418791" cy="314215"/>
            </a:xfrm>
          </p:grpSpPr>
          <p:sp>
            <p:nvSpPr>
              <p:cNvPr id="761" name="Google Shape;761;p11"/>
              <p:cNvSpPr/>
              <p:nvPr/>
            </p:nvSpPr>
            <p:spPr>
              <a:xfrm>
                <a:off x="3228010" y="5232925"/>
                <a:ext cx="103995" cy="12027"/>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62" name="Google Shape;762;p11"/>
              <p:cNvSpPr/>
              <p:nvPr/>
            </p:nvSpPr>
            <p:spPr>
              <a:xfrm>
                <a:off x="3327789" y="5216387"/>
                <a:ext cx="21079" cy="43599"/>
              </a:xfrm>
              <a:custGeom>
                <a:avLst/>
                <a:gdLst/>
                <a:ahLst/>
                <a:cxnLst/>
                <a:rect l="l" t="t" r="r" b="b"/>
                <a:pathLst>
                  <a:path w="15" h="29" extrusionOk="0">
                    <a:moveTo>
                      <a:pt x="0" y="0"/>
                    </a:moveTo>
                    <a:lnTo>
                      <a:pt x="15"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63" name="Google Shape;763;p11"/>
              <p:cNvSpPr/>
              <p:nvPr/>
            </p:nvSpPr>
            <p:spPr>
              <a:xfrm>
                <a:off x="3223793" y="5008917"/>
                <a:ext cx="108210" cy="216489"/>
              </a:xfrm>
              <a:custGeom>
                <a:avLst/>
                <a:gdLst/>
                <a:ahLst/>
                <a:cxnLst/>
                <a:rect l="l" t="t" r="r" b="b"/>
                <a:pathLst>
                  <a:path w="77" h="144" extrusionOk="0">
                    <a:moveTo>
                      <a:pt x="7" y="144"/>
                    </a:moveTo>
                    <a:lnTo>
                      <a:pt x="0" y="144"/>
                    </a:lnTo>
                    <a:lnTo>
                      <a:pt x="0" y="0"/>
                    </a:lnTo>
                    <a:lnTo>
                      <a:pt x="77" y="0"/>
                    </a:lnTo>
                    <a:lnTo>
                      <a:pt x="77" y="7"/>
                    </a:lnTo>
                    <a:lnTo>
                      <a:pt x="7" y="7"/>
                    </a:lnTo>
                    <a:lnTo>
                      <a:pt x="7" y="144"/>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64" name="Google Shape;764;p11"/>
              <p:cNvSpPr/>
              <p:nvPr/>
            </p:nvSpPr>
            <p:spPr>
              <a:xfrm>
                <a:off x="3244874" y="5121673"/>
                <a:ext cx="89942" cy="10525"/>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65" name="Google Shape;765;p11"/>
              <p:cNvSpPr/>
              <p:nvPr/>
            </p:nvSpPr>
            <p:spPr>
              <a:xfrm>
                <a:off x="3070611" y="5121673"/>
                <a:ext cx="92752" cy="10525"/>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66" name="Google Shape;766;p11"/>
              <p:cNvSpPr/>
              <p:nvPr/>
            </p:nvSpPr>
            <p:spPr>
              <a:xfrm>
                <a:off x="3350274" y="4968330"/>
                <a:ext cx="87131" cy="88702"/>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67" name="Google Shape;767;p11"/>
              <p:cNvSpPr/>
              <p:nvPr/>
            </p:nvSpPr>
            <p:spPr>
              <a:xfrm>
                <a:off x="3350274" y="5081084"/>
                <a:ext cx="87131" cy="90204"/>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68" name="Google Shape;768;p11"/>
              <p:cNvSpPr/>
              <p:nvPr/>
            </p:nvSpPr>
            <p:spPr>
              <a:xfrm>
                <a:off x="3350274" y="5193841"/>
                <a:ext cx="87131" cy="88702"/>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69" name="Google Shape;769;p11"/>
              <p:cNvSpPr/>
              <p:nvPr/>
            </p:nvSpPr>
            <p:spPr>
              <a:xfrm>
                <a:off x="3018614" y="5081084"/>
                <a:ext cx="88536" cy="90204"/>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70" name="Google Shape;770;p11"/>
              <p:cNvSpPr/>
              <p:nvPr/>
            </p:nvSpPr>
            <p:spPr>
              <a:xfrm>
                <a:off x="3184444" y="5081084"/>
                <a:ext cx="87131" cy="90204"/>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71" name="Google Shape;771;p11"/>
              <p:cNvSpPr/>
              <p:nvPr/>
            </p:nvSpPr>
            <p:spPr>
              <a:xfrm>
                <a:off x="3184444" y="4968331"/>
                <a:ext cx="87131" cy="88702"/>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72" name="Google Shape;772;p11" descr="component solutions"/>
              <p:cNvSpPr/>
              <p:nvPr/>
            </p:nvSpPr>
            <p:spPr>
              <a:xfrm>
                <a:off x="3184444" y="5193843"/>
                <a:ext cx="87131" cy="88702"/>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73" name="Google Shape;773;p11"/>
              <p:cNvSpPr/>
              <p:nvPr/>
            </p:nvSpPr>
            <p:spPr>
              <a:xfrm>
                <a:off x="3327789" y="5105142"/>
                <a:ext cx="22485" cy="43599"/>
              </a:xfrm>
              <a:custGeom>
                <a:avLst/>
                <a:gdLst/>
                <a:ahLst/>
                <a:cxnLst/>
                <a:rect l="l" t="t" r="r" b="b"/>
                <a:pathLst>
                  <a:path w="16" h="29" extrusionOk="0">
                    <a:moveTo>
                      <a:pt x="0" y="0"/>
                    </a:moveTo>
                    <a:lnTo>
                      <a:pt x="16"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74" name="Google Shape;774;p11"/>
              <p:cNvSpPr/>
              <p:nvPr/>
            </p:nvSpPr>
            <p:spPr>
              <a:xfrm>
                <a:off x="3327789" y="4992390"/>
                <a:ext cx="21079" cy="43599"/>
              </a:xfrm>
              <a:custGeom>
                <a:avLst/>
                <a:gdLst/>
                <a:ahLst/>
                <a:cxnLst/>
                <a:rect l="l" t="t" r="r" b="b"/>
                <a:pathLst>
                  <a:path w="15" h="29" extrusionOk="0">
                    <a:moveTo>
                      <a:pt x="0" y="0"/>
                    </a:moveTo>
                    <a:lnTo>
                      <a:pt x="15" y="15"/>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75" name="Google Shape;775;p11"/>
              <p:cNvSpPr/>
              <p:nvPr/>
            </p:nvSpPr>
            <p:spPr>
              <a:xfrm>
                <a:off x="3157749" y="5105168"/>
                <a:ext cx="21079" cy="43599"/>
              </a:xfrm>
              <a:custGeom>
                <a:avLst/>
                <a:gdLst/>
                <a:ahLst/>
                <a:cxnLst/>
                <a:rect l="l" t="t" r="r" b="b"/>
                <a:pathLst>
                  <a:path w="15" h="29" extrusionOk="0">
                    <a:moveTo>
                      <a:pt x="0" y="0"/>
                    </a:moveTo>
                    <a:lnTo>
                      <a:pt x="15"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grpSp>
          <p:nvGrpSpPr>
            <p:cNvPr id="776" name="Google Shape;776;p11"/>
            <p:cNvGrpSpPr/>
            <p:nvPr/>
          </p:nvGrpSpPr>
          <p:grpSpPr>
            <a:xfrm>
              <a:off x="2480577" y="4106739"/>
              <a:ext cx="233132" cy="309689"/>
              <a:chOff x="4385537" y="4970593"/>
              <a:chExt cx="233132" cy="309689"/>
            </a:xfrm>
          </p:grpSpPr>
          <p:sp>
            <p:nvSpPr>
              <p:cNvPr id="777" name="Google Shape;777;p11"/>
              <p:cNvSpPr/>
              <p:nvPr/>
            </p:nvSpPr>
            <p:spPr>
              <a:xfrm>
                <a:off x="4385537" y="4970593"/>
                <a:ext cx="233132" cy="94979"/>
              </a:xfrm>
              <a:custGeom>
                <a:avLst/>
                <a:gdLst/>
                <a:ahLst/>
                <a:cxnLst/>
                <a:rect l="l" t="t" r="r" b="b"/>
                <a:pathLst>
                  <a:path w="665832" h="271264" extrusionOk="0">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78" name="Google Shape;778;p11"/>
              <p:cNvSpPr/>
              <p:nvPr/>
            </p:nvSpPr>
            <p:spPr>
              <a:xfrm>
                <a:off x="4385537" y="5018370"/>
                <a:ext cx="233132" cy="261912"/>
              </a:xfrm>
              <a:custGeom>
                <a:avLst/>
                <a:gdLst/>
                <a:ahLst/>
                <a:cxnLst/>
                <a:rect l="l" t="t" r="r" b="b"/>
                <a:pathLst>
                  <a:path w="665832" h="748031" extrusionOk="0">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79" name="Google Shape;779;p11"/>
              <p:cNvSpPr/>
              <p:nvPr/>
            </p:nvSpPr>
            <p:spPr>
              <a:xfrm>
                <a:off x="4410289" y="4998799"/>
                <a:ext cx="181325" cy="66197"/>
              </a:xfrm>
              <a:custGeom>
                <a:avLst/>
                <a:gdLst/>
                <a:ahLst/>
                <a:cxnLst/>
                <a:rect l="l" t="t" r="r" b="b"/>
                <a:pathLst>
                  <a:path w="517869" h="189062" extrusionOk="0">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grpSp>
        <p:grpSp>
          <p:nvGrpSpPr>
            <p:cNvPr id="780" name="Google Shape;780;p11"/>
            <p:cNvGrpSpPr/>
            <p:nvPr/>
          </p:nvGrpSpPr>
          <p:grpSpPr>
            <a:xfrm>
              <a:off x="3479901" y="4151760"/>
              <a:ext cx="494558" cy="219646"/>
              <a:chOff x="5522126" y="5015614"/>
              <a:chExt cx="494558" cy="219646"/>
            </a:xfrm>
          </p:grpSpPr>
          <p:sp>
            <p:nvSpPr>
              <p:cNvPr id="781" name="Google Shape;781;p11"/>
              <p:cNvSpPr/>
              <p:nvPr/>
            </p:nvSpPr>
            <p:spPr>
              <a:xfrm>
                <a:off x="5523543" y="5015614"/>
                <a:ext cx="493141" cy="2196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82" name="Google Shape;782;p11"/>
              <p:cNvSpPr/>
              <p:nvPr/>
            </p:nvSpPr>
            <p:spPr>
              <a:xfrm>
                <a:off x="5522126" y="5015614"/>
                <a:ext cx="77939" cy="77939"/>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83" name="Google Shape;783;p11"/>
              <p:cNvSpPr/>
              <p:nvPr/>
            </p:nvSpPr>
            <p:spPr>
              <a:xfrm>
                <a:off x="5625572" y="5015614"/>
                <a:ext cx="77939" cy="77939"/>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84" name="Google Shape;784;p11"/>
              <p:cNvSpPr/>
              <p:nvPr/>
            </p:nvSpPr>
            <p:spPr>
              <a:xfrm>
                <a:off x="5729018" y="5015614"/>
                <a:ext cx="77939" cy="77939"/>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85" name="Google Shape;785;p11"/>
              <p:cNvSpPr/>
              <p:nvPr/>
            </p:nvSpPr>
            <p:spPr>
              <a:xfrm>
                <a:off x="5832465" y="5015614"/>
                <a:ext cx="77939" cy="77939"/>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86" name="Google Shape;786;p11"/>
              <p:cNvSpPr/>
              <p:nvPr/>
            </p:nvSpPr>
            <p:spPr>
              <a:xfrm>
                <a:off x="5523543" y="5120477"/>
                <a:ext cx="442126" cy="77939"/>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87" name="Google Shape;787;p11"/>
              <p:cNvSpPr/>
              <p:nvPr/>
            </p:nvSpPr>
            <p:spPr>
              <a:xfrm>
                <a:off x="5942996" y="5086468"/>
                <a:ext cx="73688" cy="147375"/>
              </a:xfrm>
              <a:custGeom>
                <a:avLst/>
                <a:gdLst/>
                <a:ahLst/>
                <a:cxnLst/>
                <a:rect l="l" t="t" r="r" b="b"/>
                <a:pathLst>
                  <a:path w="52" h="104" extrusionOk="0">
                    <a:moveTo>
                      <a:pt x="0" y="104"/>
                    </a:moveTo>
                    <a:lnTo>
                      <a:pt x="52" y="52"/>
                    </a:lnTo>
                    <a:lnTo>
                      <a:pt x="0" y="0"/>
                    </a:lnTo>
                    <a:lnTo>
                      <a:pt x="0" y="104"/>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grpSp>
        <p:grpSp>
          <p:nvGrpSpPr>
            <p:cNvPr id="788" name="Google Shape;788;p11"/>
            <p:cNvGrpSpPr/>
            <p:nvPr/>
          </p:nvGrpSpPr>
          <p:grpSpPr>
            <a:xfrm>
              <a:off x="5699508" y="4080271"/>
              <a:ext cx="395430" cy="362625"/>
              <a:chOff x="8058210" y="4944318"/>
              <a:chExt cx="395430" cy="362625"/>
            </a:xfrm>
          </p:grpSpPr>
          <p:sp>
            <p:nvSpPr>
              <p:cNvPr id="789" name="Google Shape;789;p11"/>
              <p:cNvSpPr/>
              <p:nvPr/>
            </p:nvSpPr>
            <p:spPr>
              <a:xfrm>
                <a:off x="8306131" y="5128287"/>
                <a:ext cx="147509" cy="73754"/>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0" name="Google Shape;790;p11"/>
              <p:cNvSpPr/>
              <p:nvPr/>
            </p:nvSpPr>
            <p:spPr>
              <a:xfrm>
                <a:off x="8338239" y="5027164"/>
                <a:ext cx="81949" cy="81949"/>
              </a:xfrm>
              <a:custGeom>
                <a:avLst/>
                <a:gdLst/>
                <a:ahLst/>
                <a:cxnLst/>
                <a:rect l="l" t="t" r="r" b="b"/>
                <a:pathLst>
                  <a:path w="101142" h="101141" extrusionOk="0">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1" name="Google Shape;791;p11"/>
              <p:cNvSpPr/>
              <p:nvPr/>
            </p:nvSpPr>
            <p:spPr>
              <a:xfrm>
                <a:off x="8181822" y="5045410"/>
                <a:ext cx="147509" cy="73754"/>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2" name="Google Shape;792;p11"/>
              <p:cNvSpPr/>
              <p:nvPr/>
            </p:nvSpPr>
            <p:spPr>
              <a:xfrm>
                <a:off x="8213938" y="4944318"/>
                <a:ext cx="81949" cy="81949"/>
              </a:xfrm>
              <a:custGeom>
                <a:avLst/>
                <a:gdLst/>
                <a:ahLst/>
                <a:cxnLst/>
                <a:rect l="l" t="t" r="r" b="b"/>
                <a:pathLst>
                  <a:path w="101142" h="101141" extrusionOk="0">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3" name="Google Shape;793;p11"/>
              <p:cNvSpPr/>
              <p:nvPr/>
            </p:nvSpPr>
            <p:spPr>
              <a:xfrm>
                <a:off x="8181822" y="5233189"/>
                <a:ext cx="147509" cy="73754"/>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4" name="Google Shape;794;p11"/>
              <p:cNvSpPr/>
              <p:nvPr/>
            </p:nvSpPr>
            <p:spPr>
              <a:xfrm>
                <a:off x="8213938" y="5132128"/>
                <a:ext cx="81949" cy="81949"/>
              </a:xfrm>
              <a:custGeom>
                <a:avLst/>
                <a:gdLst/>
                <a:ahLst/>
                <a:cxnLst/>
                <a:rect l="l" t="t" r="r" b="b"/>
                <a:pathLst>
                  <a:path w="101142" h="101141" extrusionOk="0">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5" name="Google Shape;795;p11"/>
              <p:cNvSpPr/>
              <p:nvPr/>
            </p:nvSpPr>
            <p:spPr>
              <a:xfrm>
                <a:off x="8058210" y="5128287"/>
                <a:ext cx="147509" cy="73754"/>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6" name="Google Shape;796;p11"/>
              <p:cNvSpPr/>
              <p:nvPr/>
            </p:nvSpPr>
            <p:spPr>
              <a:xfrm>
                <a:off x="8090326" y="5027164"/>
                <a:ext cx="81949" cy="81949"/>
              </a:xfrm>
              <a:custGeom>
                <a:avLst/>
                <a:gdLst/>
                <a:ahLst/>
                <a:cxnLst/>
                <a:rect l="l" t="t" r="r" b="b"/>
                <a:pathLst>
                  <a:path w="101142" h="101141" extrusionOk="0">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grpSp>
        <p:grpSp>
          <p:nvGrpSpPr>
            <p:cNvPr id="797" name="Google Shape;797;p11"/>
            <p:cNvGrpSpPr/>
            <p:nvPr/>
          </p:nvGrpSpPr>
          <p:grpSpPr>
            <a:xfrm>
              <a:off x="6819091" y="4103173"/>
              <a:ext cx="368138" cy="311786"/>
              <a:chOff x="9332611" y="4967027"/>
              <a:chExt cx="368138" cy="311786"/>
            </a:xfrm>
          </p:grpSpPr>
          <p:sp>
            <p:nvSpPr>
              <p:cNvPr id="798" name="Google Shape;798;p11"/>
              <p:cNvSpPr/>
              <p:nvPr/>
            </p:nvSpPr>
            <p:spPr>
              <a:xfrm rot="-557261" flipH="1">
                <a:off x="9369582" y="5132579"/>
                <a:ext cx="164165" cy="82897"/>
              </a:xfrm>
              <a:custGeom>
                <a:avLst/>
                <a:gdLst/>
                <a:ahLst/>
                <a:cxnLst/>
                <a:rect l="l" t="t" r="r" b="b"/>
                <a:pathLst>
                  <a:path w="384" h="192" extrusionOk="0">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799" name="Google Shape;799;p11"/>
              <p:cNvSpPr/>
              <p:nvPr/>
            </p:nvSpPr>
            <p:spPr>
              <a:xfrm>
                <a:off x="9332611" y="5197354"/>
                <a:ext cx="81459" cy="81459"/>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00" name="Google Shape;800;p11"/>
              <p:cNvSpPr/>
              <p:nvPr/>
            </p:nvSpPr>
            <p:spPr>
              <a:xfrm rot="4386172" flipH="1">
                <a:off x="9434981" y="5022187"/>
                <a:ext cx="164165" cy="82897"/>
              </a:xfrm>
              <a:custGeom>
                <a:avLst/>
                <a:gdLst/>
                <a:ahLst/>
                <a:cxnLst/>
                <a:rect l="l" t="t" r="r" b="b"/>
                <a:pathLst>
                  <a:path w="384" h="192" extrusionOk="0">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01" name="Google Shape;801;p11"/>
              <p:cNvSpPr/>
              <p:nvPr/>
            </p:nvSpPr>
            <p:spPr>
              <a:xfrm rot="4943433">
                <a:off x="9412184" y="4972062"/>
                <a:ext cx="81459" cy="81459"/>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02" name="Google Shape;802;p11"/>
              <p:cNvSpPr/>
              <p:nvPr/>
            </p:nvSpPr>
            <p:spPr>
              <a:xfrm rot="-9668429" flipH="1">
                <a:off x="9479573" y="5162870"/>
                <a:ext cx="164165" cy="82897"/>
              </a:xfrm>
              <a:custGeom>
                <a:avLst/>
                <a:gdLst/>
                <a:ahLst/>
                <a:cxnLst/>
                <a:rect l="l" t="t" r="r" b="b"/>
                <a:pathLst>
                  <a:path w="384" h="192" extrusionOk="0">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03" name="Google Shape;803;p11"/>
              <p:cNvSpPr/>
              <p:nvPr/>
            </p:nvSpPr>
            <p:spPr>
              <a:xfrm rot="4943433">
                <a:off x="9614255" y="5146328"/>
                <a:ext cx="81459" cy="81459"/>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04" name="Google Shape;804;p11"/>
              <p:cNvSpPr/>
              <p:nvPr/>
            </p:nvSpPr>
            <p:spPr>
              <a:xfrm>
                <a:off x="9432399" y="5075906"/>
                <a:ext cx="145899" cy="145899"/>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sp>
          <p:nvSpPr>
            <p:cNvPr id="805" name="Google Shape;805;p11"/>
            <p:cNvSpPr/>
            <p:nvPr/>
          </p:nvSpPr>
          <p:spPr>
            <a:xfrm>
              <a:off x="8660888" y="3824494"/>
              <a:ext cx="1115445" cy="1499446"/>
            </a:xfrm>
            <a:prstGeom prst="rect">
              <a:avLst/>
            </a:prstGeom>
            <a:solidFill>
              <a:srgbClr val="1C3150"/>
            </a:solidFill>
            <a:ln>
              <a:noFill/>
            </a:ln>
            <a:effectLst>
              <a:outerShdw blurRad="152400" sx="102000" sy="102000" algn="ctr" rotWithShape="0">
                <a:srgbClr val="000000">
                  <a:alpha val="20000"/>
                </a:srgbClr>
              </a:outerShdw>
            </a:effectLst>
          </p:spPr>
          <p:txBody>
            <a:bodyPr spcFirstLastPara="1" wrap="square" lIns="91425" tIns="822950" rIns="91425" bIns="182875" anchor="t" anchorCtr="0">
              <a:noAutofit/>
            </a:bodyPr>
            <a:lstStyle/>
            <a:p>
              <a:pPr marL="0" marR="0" lvl="0" indent="0" algn="ctr" rtl="0">
                <a:lnSpc>
                  <a:spcPct val="90000"/>
                </a:lnSpc>
                <a:spcBef>
                  <a:spcPts val="0"/>
                </a:spcBef>
                <a:spcAft>
                  <a:spcPts val="0"/>
                </a:spcAft>
                <a:buClr>
                  <a:srgbClr val="FFFFFF"/>
                </a:buClr>
                <a:buSzPts val="1000"/>
                <a:buFont typeface="Quattrocento Sans"/>
                <a:buNone/>
              </a:pPr>
              <a:r>
                <a:rPr lang="en-US" sz="1000">
                  <a:solidFill>
                    <a:srgbClr val="FFFFFF"/>
                  </a:solidFill>
                  <a:latin typeface="Quattrocento Sans"/>
                  <a:ea typeface="Quattrocento Sans"/>
                  <a:cs typeface="Quattrocento Sans"/>
                  <a:sym typeface="Quattrocento Sans"/>
                </a:rPr>
                <a:t>Configuration</a:t>
              </a:r>
              <a:endParaRPr/>
            </a:p>
          </p:txBody>
        </p:sp>
        <p:grpSp>
          <p:nvGrpSpPr>
            <p:cNvPr id="806" name="Google Shape;806;p11"/>
            <p:cNvGrpSpPr/>
            <p:nvPr/>
          </p:nvGrpSpPr>
          <p:grpSpPr>
            <a:xfrm>
              <a:off x="9083867" y="4128383"/>
              <a:ext cx="269485" cy="266401"/>
              <a:chOff x="10615894" y="4992237"/>
              <a:chExt cx="269485" cy="266401"/>
            </a:xfrm>
          </p:grpSpPr>
          <p:sp>
            <p:nvSpPr>
              <p:cNvPr id="807" name="Google Shape;807;p11"/>
              <p:cNvSpPr/>
              <p:nvPr/>
            </p:nvSpPr>
            <p:spPr>
              <a:xfrm>
                <a:off x="10747879" y="5041638"/>
                <a:ext cx="93474" cy="88800"/>
              </a:xfrm>
              <a:custGeom>
                <a:avLst/>
                <a:gdLst/>
                <a:ahLst/>
                <a:cxnLst/>
                <a:rect l="l" t="t" r="r" b="b"/>
                <a:pathLst>
                  <a:path w="143125" h="135969" extrusionOk="0">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808" name="Google Shape;808;p11"/>
              <p:cNvSpPr/>
              <p:nvPr/>
            </p:nvSpPr>
            <p:spPr>
              <a:xfrm>
                <a:off x="10622156" y="5124923"/>
                <a:ext cx="130863" cy="130863"/>
              </a:xfrm>
              <a:custGeom>
                <a:avLst/>
                <a:gdLst/>
                <a:ahLst/>
                <a:cxnLst/>
                <a:rect l="l" t="t" r="r" b="b"/>
                <a:pathLst>
                  <a:path w="200375" h="200375" extrusionOk="0">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809" name="Google Shape;809;p11"/>
              <p:cNvSpPr/>
              <p:nvPr/>
            </p:nvSpPr>
            <p:spPr>
              <a:xfrm>
                <a:off x="10801253" y="4992237"/>
                <a:ext cx="84126" cy="88800"/>
              </a:xfrm>
              <a:custGeom>
                <a:avLst/>
                <a:gdLst/>
                <a:ahLst/>
                <a:cxnLst/>
                <a:rect l="l" t="t" r="r" b="b"/>
                <a:pathLst>
                  <a:path w="128812" h="135969" extrusionOk="0">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810" name="Google Shape;810;p11"/>
              <p:cNvSpPr/>
              <p:nvPr/>
            </p:nvSpPr>
            <p:spPr>
              <a:xfrm>
                <a:off x="10615894" y="4992237"/>
                <a:ext cx="261726" cy="266401"/>
              </a:xfrm>
              <a:custGeom>
                <a:avLst/>
                <a:gdLst/>
                <a:ahLst/>
                <a:cxnLst/>
                <a:rect l="l" t="t" r="r" b="b"/>
                <a:pathLst>
                  <a:path w="400751" h="407907" extrusionOk="0">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grpSp>
        <p:sp>
          <p:nvSpPr>
            <p:cNvPr id="811" name="Google Shape;811;p11"/>
            <p:cNvSpPr/>
            <p:nvPr/>
          </p:nvSpPr>
          <p:spPr>
            <a:xfrm>
              <a:off x="4524439" y="4073857"/>
              <a:ext cx="202778" cy="98441"/>
            </a:xfrm>
            <a:custGeom>
              <a:avLst/>
              <a:gdLst/>
              <a:ahLst/>
              <a:cxnLst/>
              <a:rect l="l" t="t" r="r" b="b"/>
              <a:pathLst>
                <a:path w="202778" h="98441" extrusionOk="0">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812" name="Google Shape;812;p11"/>
            <p:cNvSpPr/>
            <p:nvPr/>
          </p:nvSpPr>
          <p:spPr>
            <a:xfrm>
              <a:off x="4686744" y="4150834"/>
              <a:ext cx="111017" cy="110915"/>
            </a:xfrm>
            <a:custGeom>
              <a:avLst/>
              <a:gdLst/>
              <a:ahLst/>
              <a:cxnLst/>
              <a:rect l="l" t="t" r="r" b="b"/>
              <a:pathLst>
                <a:path w="111017" h="110915" extrusionOk="0">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813" name="Google Shape;813;p11"/>
            <p:cNvSpPr/>
            <p:nvPr/>
          </p:nvSpPr>
          <p:spPr>
            <a:xfrm>
              <a:off x="4808879" y="4363555"/>
              <a:ext cx="202454" cy="98748"/>
            </a:xfrm>
            <a:custGeom>
              <a:avLst/>
              <a:gdLst/>
              <a:ahLst/>
              <a:cxnLst/>
              <a:rect l="l" t="t" r="r" b="b"/>
              <a:pathLst>
                <a:path w="202454" h="98748" extrusionOk="0">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814" name="Google Shape;814;p11"/>
            <p:cNvSpPr/>
            <p:nvPr/>
          </p:nvSpPr>
          <p:spPr>
            <a:xfrm>
              <a:off x="4738510" y="4274428"/>
              <a:ext cx="110912" cy="110886"/>
            </a:xfrm>
            <a:custGeom>
              <a:avLst/>
              <a:gdLst/>
              <a:ahLst/>
              <a:cxnLst/>
              <a:rect l="l" t="t" r="r" b="b"/>
              <a:pathLst>
                <a:path w="110912" h="110886" extrusionOk="0">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815" name="Google Shape;815;p11"/>
            <p:cNvGrpSpPr/>
            <p:nvPr/>
          </p:nvGrpSpPr>
          <p:grpSpPr>
            <a:xfrm>
              <a:off x="7934533" y="4037021"/>
              <a:ext cx="360069" cy="456160"/>
              <a:chOff x="8679465" y="4088478"/>
              <a:chExt cx="360069" cy="456160"/>
            </a:xfrm>
          </p:grpSpPr>
          <p:sp>
            <p:nvSpPr>
              <p:cNvPr id="816" name="Google Shape;816;p11"/>
              <p:cNvSpPr/>
              <p:nvPr/>
            </p:nvSpPr>
            <p:spPr>
              <a:xfrm>
                <a:off x="8679465" y="4088478"/>
                <a:ext cx="360069" cy="456160"/>
              </a:xfrm>
              <a:custGeom>
                <a:avLst/>
                <a:gdLst/>
                <a:ahLst/>
                <a:cxnLst/>
                <a:rect l="l" t="t" r="r" b="b"/>
                <a:pathLst>
                  <a:path w="360069" h="456160" extrusionOk="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817" name="Google Shape;817;p11"/>
              <p:cNvSpPr/>
              <p:nvPr/>
            </p:nvSpPr>
            <p:spPr>
              <a:xfrm>
                <a:off x="8807291" y="4196347"/>
                <a:ext cx="109682" cy="232151"/>
              </a:xfrm>
              <a:custGeom>
                <a:avLst/>
                <a:gdLst/>
                <a:ahLst/>
                <a:cxnLst/>
                <a:rect l="l" t="t" r="r" b="b"/>
                <a:pathLst>
                  <a:path w="109682" h="232151" extrusionOk="0">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Quattrocento Sans"/>
                  <a:buNone/>
                </a:pPr>
                <a:endParaRPr sz="1800" b="0" i="0" u="none" strike="noStrike" cap="none">
                  <a:solidFill>
                    <a:srgbClr val="000000"/>
                  </a:solidFill>
                  <a:latin typeface="Quattrocento Sans"/>
                  <a:ea typeface="Quattrocento Sans"/>
                  <a:cs typeface="Quattrocento Sans"/>
                  <a:sym typeface="Quattrocento Sans"/>
                </a:endParaRPr>
              </a:p>
            </p:txBody>
          </p:sp>
        </p:grpSp>
        <p:sp>
          <p:nvSpPr>
            <p:cNvPr id="818" name="Google Shape;818;p11"/>
            <p:cNvSpPr/>
            <p:nvPr/>
          </p:nvSpPr>
          <p:spPr>
            <a:xfrm>
              <a:off x="9772760" y="3824494"/>
              <a:ext cx="1115445" cy="1499446"/>
            </a:xfrm>
            <a:prstGeom prst="rect">
              <a:avLst/>
            </a:prstGeom>
            <a:solidFill>
              <a:srgbClr val="18273C"/>
            </a:solidFill>
            <a:ln>
              <a:noFill/>
            </a:ln>
            <a:effectLst>
              <a:outerShdw blurRad="152400" sx="102000" sy="102000" algn="ctr" rotWithShape="0">
                <a:srgbClr val="000000">
                  <a:alpha val="20000"/>
                </a:srgbClr>
              </a:outerShdw>
            </a:effectLst>
          </p:spPr>
          <p:txBody>
            <a:bodyPr spcFirstLastPara="1" wrap="square" lIns="91425" tIns="822950" rIns="91425" bIns="182875" anchor="t" anchorCtr="0">
              <a:noAutofit/>
            </a:bodyPr>
            <a:lstStyle/>
            <a:p>
              <a:pPr marL="0" marR="0" lvl="0" indent="0" algn="ctr" rtl="0">
                <a:lnSpc>
                  <a:spcPct val="90000"/>
                </a:lnSpc>
                <a:spcBef>
                  <a:spcPts val="0"/>
                </a:spcBef>
                <a:spcAft>
                  <a:spcPts val="0"/>
                </a:spcAft>
                <a:buClr>
                  <a:srgbClr val="FFFFFF"/>
                </a:buClr>
                <a:buSzPts val="1050"/>
                <a:buFont typeface="Quattrocento Sans"/>
                <a:buNone/>
              </a:pPr>
              <a:r>
                <a:rPr lang="en-US" sz="1050">
                  <a:solidFill>
                    <a:srgbClr val="FFFFFF"/>
                  </a:solidFill>
                  <a:latin typeface="Quattrocento Sans"/>
                  <a:ea typeface="Quattrocento Sans"/>
                  <a:cs typeface="Quattrocento Sans"/>
                  <a:sym typeface="Quattrocento Sans"/>
                </a:rPr>
                <a:t>Distributed Lock</a:t>
              </a:r>
              <a:endParaRPr/>
            </a:p>
          </p:txBody>
        </p:sp>
        <p:pic>
          <p:nvPicPr>
            <p:cNvPr id="819" name="Google Shape;819;p11"/>
            <p:cNvPicPr preferRelativeResize="0"/>
            <p:nvPr/>
          </p:nvPicPr>
          <p:blipFill rotWithShape="1">
            <a:blip r:embed="rId17">
              <a:alphaModFix/>
            </a:blip>
            <a:srcRect/>
            <a:stretch/>
          </p:blipFill>
          <p:spPr>
            <a:xfrm>
              <a:off x="10118549" y="3990303"/>
              <a:ext cx="496641" cy="588612"/>
            </a:xfrm>
            <a:prstGeom prst="rect">
              <a:avLst/>
            </a:prstGeom>
            <a:noFill/>
            <a:ln>
              <a:noFill/>
            </a:ln>
          </p:spPr>
        </p:pic>
        <p:sp>
          <p:nvSpPr>
            <p:cNvPr id="820" name="Google Shape;820;p11"/>
            <p:cNvSpPr/>
            <p:nvPr/>
          </p:nvSpPr>
          <p:spPr>
            <a:xfrm>
              <a:off x="10877911" y="3820569"/>
              <a:ext cx="1029467" cy="1499446"/>
            </a:xfrm>
            <a:prstGeom prst="rect">
              <a:avLst/>
            </a:prstGeom>
            <a:solidFill>
              <a:srgbClr val="142134"/>
            </a:solidFill>
            <a:ln>
              <a:noFill/>
            </a:ln>
            <a:effectLst>
              <a:outerShdw blurRad="152400" sx="102000" sy="102000" algn="ctr" rotWithShape="0">
                <a:srgbClr val="000000">
                  <a:alpha val="20000"/>
                </a:srgbClr>
              </a:outerShdw>
            </a:effectLst>
          </p:spPr>
          <p:txBody>
            <a:bodyPr spcFirstLastPara="1" wrap="square" lIns="91425" tIns="822950" rIns="91425" bIns="182875" anchor="t" anchorCtr="0">
              <a:noAutofit/>
            </a:bodyPr>
            <a:lstStyle/>
            <a:p>
              <a:pPr marL="0" marR="0" lvl="0" indent="0" algn="ctr" rtl="0">
                <a:lnSpc>
                  <a:spcPct val="90000"/>
                </a:lnSpc>
                <a:spcBef>
                  <a:spcPts val="0"/>
                </a:spcBef>
                <a:spcAft>
                  <a:spcPts val="0"/>
                </a:spcAft>
                <a:buClr>
                  <a:srgbClr val="FFFFFF"/>
                </a:buClr>
                <a:buSzPts val="1050"/>
                <a:buFont typeface="Quattrocento Sans"/>
                <a:buNone/>
              </a:pPr>
              <a:r>
                <a:rPr lang="en-US" sz="1050" b="0" i="0" u="none" strike="noStrike" cap="none">
                  <a:solidFill>
                    <a:srgbClr val="FFFFFF"/>
                  </a:solidFill>
                  <a:latin typeface="Quattrocento Sans"/>
                  <a:ea typeface="Quattrocento Sans"/>
                  <a:cs typeface="Quattrocento Sans"/>
                  <a:sym typeface="Quattrocento Sans"/>
                </a:rPr>
                <a:t>Workflow</a:t>
              </a:r>
              <a:endParaRPr/>
            </a:p>
          </p:txBody>
        </p:sp>
        <p:grpSp>
          <p:nvGrpSpPr>
            <p:cNvPr id="821" name="Google Shape;821;p11"/>
            <p:cNvGrpSpPr/>
            <p:nvPr/>
          </p:nvGrpSpPr>
          <p:grpSpPr>
            <a:xfrm>
              <a:off x="11053587" y="4001267"/>
              <a:ext cx="646760" cy="577648"/>
              <a:chOff x="4371730" y="2517190"/>
              <a:chExt cx="3965159" cy="3871139"/>
            </a:xfrm>
          </p:grpSpPr>
          <p:sp>
            <p:nvSpPr>
              <p:cNvPr id="822" name="Google Shape;822;p11"/>
              <p:cNvSpPr/>
              <p:nvPr/>
            </p:nvSpPr>
            <p:spPr>
              <a:xfrm rot="5400000">
                <a:off x="7822031" y="3718357"/>
                <a:ext cx="188356" cy="305063"/>
              </a:xfrm>
              <a:custGeom>
                <a:avLst/>
                <a:gdLst/>
                <a:ahLst/>
                <a:cxnLst/>
                <a:rect l="l" t="t" r="r" b="b"/>
                <a:pathLst>
                  <a:path w="15" h="29" extrusionOk="0">
                    <a:moveTo>
                      <a:pt x="0" y="0"/>
                    </a:moveTo>
                    <a:lnTo>
                      <a:pt x="15"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23" name="Google Shape;823;p11"/>
              <p:cNvSpPr/>
              <p:nvPr/>
            </p:nvSpPr>
            <p:spPr>
              <a:xfrm rot="10800000">
                <a:off x="7119953" y="4329728"/>
                <a:ext cx="796256" cy="1514775"/>
              </a:xfrm>
              <a:custGeom>
                <a:avLst/>
                <a:gdLst/>
                <a:ahLst/>
                <a:cxnLst/>
                <a:rect l="l" t="t" r="r" b="b"/>
                <a:pathLst>
                  <a:path w="77" h="144" extrusionOk="0">
                    <a:moveTo>
                      <a:pt x="7" y="144"/>
                    </a:moveTo>
                    <a:lnTo>
                      <a:pt x="0" y="144"/>
                    </a:lnTo>
                    <a:lnTo>
                      <a:pt x="0" y="0"/>
                    </a:lnTo>
                    <a:lnTo>
                      <a:pt x="77" y="0"/>
                    </a:lnTo>
                    <a:lnTo>
                      <a:pt x="77" y="7"/>
                    </a:lnTo>
                    <a:lnTo>
                      <a:pt x="7" y="7"/>
                    </a:lnTo>
                    <a:lnTo>
                      <a:pt x="7" y="144"/>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24" name="Google Shape;824;p11"/>
              <p:cNvSpPr/>
              <p:nvPr/>
            </p:nvSpPr>
            <p:spPr>
              <a:xfrm rot="5400000">
                <a:off x="5984846" y="3659346"/>
                <a:ext cx="828808"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25" name="Google Shape;825;p11"/>
              <p:cNvSpPr/>
              <p:nvPr/>
            </p:nvSpPr>
            <p:spPr>
              <a:xfrm>
                <a:off x="7478245" y="3979511"/>
                <a:ext cx="858644" cy="631158"/>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nvGrpSpPr>
              <p:cNvPr id="826" name="Google Shape;826;p11"/>
              <p:cNvGrpSpPr/>
              <p:nvPr/>
            </p:nvGrpSpPr>
            <p:grpSpPr>
              <a:xfrm>
                <a:off x="6478662" y="4147954"/>
                <a:ext cx="1006218" cy="305063"/>
                <a:chOff x="6624495" y="4966291"/>
                <a:chExt cx="941827" cy="305063"/>
              </a:xfrm>
            </p:grpSpPr>
            <p:sp>
              <p:nvSpPr>
                <p:cNvPr id="827" name="Google Shape;827;p11"/>
                <p:cNvSpPr/>
                <p:nvPr/>
              </p:nvSpPr>
              <p:spPr>
                <a:xfrm>
                  <a:off x="6624495" y="5081958"/>
                  <a:ext cx="803698"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28" name="Google Shape;828;p11"/>
                <p:cNvSpPr/>
                <p:nvPr/>
              </p:nvSpPr>
              <p:spPr>
                <a:xfrm>
                  <a:off x="7365402" y="4966291"/>
                  <a:ext cx="200920" cy="305063"/>
                </a:xfrm>
                <a:custGeom>
                  <a:avLst/>
                  <a:gdLst/>
                  <a:ahLst/>
                  <a:cxnLst/>
                  <a:rect l="l" t="t" r="r" b="b"/>
                  <a:pathLst>
                    <a:path w="16" h="29" extrusionOk="0">
                      <a:moveTo>
                        <a:pt x="0" y="0"/>
                      </a:moveTo>
                      <a:lnTo>
                        <a:pt x="16"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sp>
            <p:nvSpPr>
              <p:cNvPr id="829" name="Google Shape;829;p11"/>
              <p:cNvSpPr/>
              <p:nvPr/>
            </p:nvSpPr>
            <p:spPr>
              <a:xfrm>
                <a:off x="5591626" y="5634251"/>
                <a:ext cx="188356" cy="305063"/>
              </a:xfrm>
              <a:custGeom>
                <a:avLst/>
                <a:gdLst/>
                <a:ahLst/>
                <a:cxnLst/>
                <a:rect l="l" t="t" r="r" b="b"/>
                <a:pathLst>
                  <a:path w="15" h="29" extrusionOk="0">
                    <a:moveTo>
                      <a:pt x="0" y="0"/>
                    </a:moveTo>
                    <a:lnTo>
                      <a:pt x="15" y="15"/>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nvGrpSpPr>
              <p:cNvPr id="830" name="Google Shape;830;p11"/>
              <p:cNvGrpSpPr/>
              <p:nvPr/>
            </p:nvGrpSpPr>
            <p:grpSpPr>
              <a:xfrm rot="10800000">
                <a:off x="5345149" y="4116584"/>
                <a:ext cx="941827" cy="305063"/>
                <a:chOff x="6624495" y="4975718"/>
                <a:chExt cx="941827" cy="305063"/>
              </a:xfrm>
            </p:grpSpPr>
            <p:sp>
              <p:nvSpPr>
                <p:cNvPr id="831" name="Google Shape;831;p11"/>
                <p:cNvSpPr/>
                <p:nvPr/>
              </p:nvSpPr>
              <p:spPr>
                <a:xfrm>
                  <a:off x="6624495" y="5081958"/>
                  <a:ext cx="803698"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32" name="Google Shape;832;p11"/>
                <p:cNvSpPr/>
                <p:nvPr/>
              </p:nvSpPr>
              <p:spPr>
                <a:xfrm>
                  <a:off x="7365402" y="4975718"/>
                  <a:ext cx="200920" cy="305063"/>
                </a:xfrm>
                <a:custGeom>
                  <a:avLst/>
                  <a:gdLst/>
                  <a:ahLst/>
                  <a:cxnLst/>
                  <a:rect l="l" t="t" r="r" b="b"/>
                  <a:pathLst>
                    <a:path w="16" h="29" extrusionOk="0">
                      <a:moveTo>
                        <a:pt x="0" y="0"/>
                      </a:moveTo>
                      <a:lnTo>
                        <a:pt x="16"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sp>
            <p:nvSpPr>
              <p:cNvPr id="833" name="Google Shape;833;p11"/>
              <p:cNvSpPr/>
              <p:nvPr/>
            </p:nvSpPr>
            <p:spPr>
              <a:xfrm rot="5400000">
                <a:off x="6003700" y="4849453"/>
                <a:ext cx="828808"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34" name="Google Shape;834;p11" descr="component solutions"/>
              <p:cNvSpPr/>
              <p:nvPr/>
            </p:nvSpPr>
            <p:spPr>
              <a:xfrm rot="-2688689">
                <a:off x="6062219" y="3930127"/>
                <a:ext cx="693206" cy="729927"/>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35" name="Google Shape;835;p11"/>
              <p:cNvSpPr/>
              <p:nvPr/>
            </p:nvSpPr>
            <p:spPr>
              <a:xfrm rot="-5400000">
                <a:off x="4706307" y="4945726"/>
                <a:ext cx="966936" cy="803701"/>
              </a:xfrm>
              <a:custGeom>
                <a:avLst/>
                <a:gdLst/>
                <a:ahLst/>
                <a:cxnLst/>
                <a:rect l="l" t="t" r="r" b="b"/>
                <a:pathLst>
                  <a:path w="77" h="144" extrusionOk="0">
                    <a:moveTo>
                      <a:pt x="7" y="144"/>
                    </a:moveTo>
                    <a:lnTo>
                      <a:pt x="0" y="144"/>
                    </a:lnTo>
                    <a:lnTo>
                      <a:pt x="0" y="0"/>
                    </a:lnTo>
                    <a:lnTo>
                      <a:pt x="77" y="0"/>
                    </a:lnTo>
                    <a:lnTo>
                      <a:pt x="77" y="7"/>
                    </a:lnTo>
                    <a:lnTo>
                      <a:pt x="7" y="7"/>
                    </a:lnTo>
                    <a:lnTo>
                      <a:pt x="7" y="144"/>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36" name="Google Shape;836;p11"/>
              <p:cNvSpPr/>
              <p:nvPr/>
            </p:nvSpPr>
            <p:spPr>
              <a:xfrm rot="5400000">
                <a:off x="4168361" y="5096969"/>
                <a:ext cx="1317882"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37" name="Google Shape;837;p11"/>
              <p:cNvSpPr/>
              <p:nvPr/>
            </p:nvSpPr>
            <p:spPr>
              <a:xfrm>
                <a:off x="4371730" y="3948970"/>
                <a:ext cx="972687" cy="631158"/>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38" name="Google Shape;838;p11"/>
              <p:cNvSpPr/>
              <p:nvPr/>
            </p:nvSpPr>
            <p:spPr>
              <a:xfrm>
                <a:off x="5840937" y="5300679"/>
                <a:ext cx="1190269" cy="1087650"/>
              </a:xfrm>
              <a:prstGeom prst="roundRect">
                <a:avLst>
                  <a:gd name="adj" fmla="val 16667"/>
                </a:avLst>
              </a:prstGeom>
              <a:solidFill>
                <a:srgbClr val="50E6FF"/>
              </a:solidFill>
              <a:ln>
                <a:noFill/>
              </a:ln>
            </p:spPr>
            <p:txBody>
              <a:bodyPr spcFirstLastPara="1" wrap="square" lIns="89625" tIns="44800" rIns="89625" bIns="44800" anchor="t" anchorCtr="0">
                <a:noAutofit/>
              </a:bodyPr>
              <a:lstStyle/>
              <a:p>
                <a:pPr marL="0" marR="0" lvl="0" indent="0" algn="ctr" rtl="0">
                  <a:spcBef>
                    <a:spcPts val="0"/>
                  </a:spcBef>
                  <a:spcAft>
                    <a:spcPts val="0"/>
                  </a:spcAft>
                  <a:buNone/>
                </a:pPr>
                <a:endParaRPr sz="1667">
                  <a:solidFill>
                    <a:srgbClr val="505050"/>
                  </a:solidFill>
                  <a:latin typeface="Quattrocento Sans"/>
                  <a:ea typeface="Quattrocento Sans"/>
                  <a:cs typeface="Quattrocento Sans"/>
                  <a:sym typeface="Quattrocento Sans"/>
                </a:endParaRPr>
              </a:p>
            </p:txBody>
          </p:sp>
          <p:sp>
            <p:nvSpPr>
              <p:cNvPr id="839" name="Google Shape;839;p11"/>
              <p:cNvSpPr/>
              <p:nvPr/>
            </p:nvSpPr>
            <p:spPr>
              <a:xfrm rot="5400000">
                <a:off x="6751468" y="2570212"/>
                <a:ext cx="898220" cy="1514775"/>
              </a:xfrm>
              <a:custGeom>
                <a:avLst/>
                <a:gdLst/>
                <a:ahLst/>
                <a:cxnLst/>
                <a:rect l="l" t="t" r="r" b="b"/>
                <a:pathLst>
                  <a:path w="77" h="144" extrusionOk="0">
                    <a:moveTo>
                      <a:pt x="7" y="144"/>
                    </a:moveTo>
                    <a:lnTo>
                      <a:pt x="0" y="144"/>
                    </a:lnTo>
                    <a:lnTo>
                      <a:pt x="0" y="0"/>
                    </a:lnTo>
                    <a:lnTo>
                      <a:pt x="77" y="0"/>
                    </a:lnTo>
                    <a:lnTo>
                      <a:pt x="77" y="7"/>
                    </a:lnTo>
                    <a:lnTo>
                      <a:pt x="7" y="7"/>
                    </a:lnTo>
                    <a:lnTo>
                      <a:pt x="7" y="144"/>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40" name="Google Shape;840;p11"/>
              <p:cNvSpPr/>
              <p:nvPr/>
            </p:nvSpPr>
            <p:spPr>
              <a:xfrm>
                <a:off x="5970604" y="2517190"/>
                <a:ext cx="883986" cy="826558"/>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841" name="Google Shape;841;p11"/>
              <p:cNvSpPr/>
              <p:nvPr/>
            </p:nvSpPr>
            <p:spPr>
              <a:xfrm rot="10800000">
                <a:off x="7065176" y="5653532"/>
                <a:ext cx="188356" cy="305063"/>
              </a:xfrm>
              <a:custGeom>
                <a:avLst/>
                <a:gdLst/>
                <a:ahLst/>
                <a:cxnLst/>
                <a:rect l="l" t="t" r="r" b="b"/>
                <a:pathLst>
                  <a:path w="15" h="29" extrusionOk="0">
                    <a:moveTo>
                      <a:pt x="0" y="0"/>
                    </a:moveTo>
                    <a:lnTo>
                      <a:pt x="15" y="15"/>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pic>
            <p:nvPicPr>
              <p:cNvPr id="842" name="Google Shape;842;p11" descr="Workflow outline"/>
              <p:cNvPicPr preferRelativeResize="0"/>
              <p:nvPr/>
            </p:nvPicPr>
            <p:blipFill rotWithShape="1">
              <a:blip r:embed="rId18">
                <a:alphaModFix/>
              </a:blip>
              <a:srcRect/>
              <a:stretch/>
            </p:blipFill>
            <p:spPr>
              <a:xfrm>
                <a:off x="5947613" y="5324333"/>
                <a:ext cx="1006217" cy="1006217"/>
              </a:xfrm>
              <a:prstGeom prst="rect">
                <a:avLst/>
              </a:prstGeom>
              <a:noFill/>
              <a:ln>
                <a:noFill/>
              </a:ln>
            </p:spPr>
          </p:pic>
          <p:pic>
            <p:nvPicPr>
              <p:cNvPr id="843" name="Google Shape;843;p11" descr="Arrow circle with solid fill"/>
              <p:cNvPicPr preferRelativeResize="0"/>
              <p:nvPr/>
            </p:nvPicPr>
            <p:blipFill rotWithShape="1">
              <a:blip r:embed="rId19">
                <a:alphaModFix/>
              </a:blip>
              <a:srcRect/>
              <a:stretch/>
            </p:blipFill>
            <p:spPr>
              <a:xfrm>
                <a:off x="6027692" y="3901949"/>
                <a:ext cx="753272" cy="753272"/>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6"/>
                                        </p:tgtEl>
                                        <p:attrNameLst>
                                          <p:attrName>style.visibility</p:attrName>
                                        </p:attrNameLst>
                                      </p:cBhvr>
                                      <p:to>
                                        <p:strVal val="visible"/>
                                      </p:to>
                                    </p:set>
                                    <p:animEffect transition="in" filter="fade">
                                      <p:cBhvr>
                                        <p:cTn id="7" dur="500"/>
                                        <p:tgtEl>
                                          <p:spTgt spid="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1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Clr>
                <a:schemeClr val="dk1"/>
              </a:buClr>
              <a:buSzPts val="3600"/>
              <a:buFont typeface="Quattrocento Sans"/>
              <a:buNone/>
            </a:pPr>
            <a:r>
              <a:rPr lang="en-US">
                <a:solidFill>
                  <a:schemeClr val="dk1"/>
                </a:solidFill>
              </a:rPr>
              <a:t>Dapr Goals</a:t>
            </a:r>
            <a:endParaRPr/>
          </a:p>
        </p:txBody>
      </p:sp>
      <p:grpSp>
        <p:nvGrpSpPr>
          <p:cNvPr id="618" name="Google Shape;618;p10"/>
          <p:cNvGrpSpPr/>
          <p:nvPr/>
        </p:nvGrpSpPr>
        <p:grpSpPr>
          <a:xfrm>
            <a:off x="1398429" y="3062722"/>
            <a:ext cx="3998383" cy="305045"/>
            <a:chOff x="6063441" y="2469578"/>
            <a:chExt cx="3998383" cy="305045"/>
          </a:xfrm>
        </p:grpSpPr>
        <p:sp>
          <p:nvSpPr>
            <p:cNvPr id="619" name="Google Shape;619;p10"/>
            <p:cNvSpPr txBox="1"/>
            <p:nvPr/>
          </p:nvSpPr>
          <p:spPr>
            <a:xfrm>
              <a:off x="6770346" y="2478497"/>
              <a:ext cx="3291478"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000000"/>
                  </a:solidFill>
                  <a:latin typeface="Quattrocento Sans"/>
                  <a:ea typeface="Quattrocento Sans"/>
                  <a:cs typeface="Quattrocento Sans"/>
                  <a:sym typeface="Quattrocento Sans"/>
                </a:rPr>
                <a:t>Consistent, portable, open APIs</a:t>
              </a:r>
              <a:endParaRPr/>
            </a:p>
          </p:txBody>
        </p:sp>
        <p:grpSp>
          <p:nvGrpSpPr>
            <p:cNvPr id="620" name="Google Shape;620;p10"/>
            <p:cNvGrpSpPr/>
            <p:nvPr/>
          </p:nvGrpSpPr>
          <p:grpSpPr>
            <a:xfrm>
              <a:off x="6063441" y="2469578"/>
              <a:ext cx="398464" cy="305045"/>
              <a:chOff x="6005409" y="2566425"/>
              <a:chExt cx="463550" cy="279090"/>
            </a:xfrm>
          </p:grpSpPr>
          <p:sp>
            <p:nvSpPr>
              <p:cNvPr id="621" name="Google Shape;621;p10"/>
              <p:cNvSpPr/>
              <p:nvPr/>
            </p:nvSpPr>
            <p:spPr>
              <a:xfrm rot="10800000">
                <a:off x="6005409" y="2566425"/>
                <a:ext cx="463550" cy="123825"/>
              </a:xfrm>
              <a:custGeom>
                <a:avLst/>
                <a:gdLst/>
                <a:ahLst/>
                <a:cxnLst/>
                <a:rect l="l" t="t" r="r" b="b"/>
                <a:pathLst>
                  <a:path w="292" h="78" extrusionOk="0">
                    <a:moveTo>
                      <a:pt x="292" y="39"/>
                    </a:moveTo>
                    <a:lnTo>
                      <a:pt x="253" y="0"/>
                    </a:lnTo>
                    <a:lnTo>
                      <a:pt x="253" y="25"/>
                    </a:lnTo>
                    <a:lnTo>
                      <a:pt x="0" y="25"/>
                    </a:lnTo>
                    <a:lnTo>
                      <a:pt x="0" y="53"/>
                    </a:lnTo>
                    <a:lnTo>
                      <a:pt x="253" y="53"/>
                    </a:lnTo>
                    <a:lnTo>
                      <a:pt x="253" y="78"/>
                    </a:lnTo>
                    <a:lnTo>
                      <a:pt x="292" y="39"/>
                    </a:lnTo>
                    <a:close/>
                  </a:path>
                </a:pathLst>
              </a:cu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2" name="Google Shape;622;p10"/>
              <p:cNvSpPr/>
              <p:nvPr/>
            </p:nvSpPr>
            <p:spPr>
              <a:xfrm>
                <a:off x="6005409" y="2721690"/>
                <a:ext cx="463550" cy="123825"/>
              </a:xfrm>
              <a:custGeom>
                <a:avLst/>
                <a:gdLst/>
                <a:ahLst/>
                <a:cxnLst/>
                <a:rect l="l" t="t" r="r" b="b"/>
                <a:pathLst>
                  <a:path w="292" h="78" extrusionOk="0">
                    <a:moveTo>
                      <a:pt x="292" y="39"/>
                    </a:moveTo>
                    <a:lnTo>
                      <a:pt x="253" y="0"/>
                    </a:lnTo>
                    <a:lnTo>
                      <a:pt x="253" y="26"/>
                    </a:lnTo>
                    <a:lnTo>
                      <a:pt x="0" y="26"/>
                    </a:lnTo>
                    <a:lnTo>
                      <a:pt x="0" y="55"/>
                    </a:lnTo>
                    <a:lnTo>
                      <a:pt x="253" y="55"/>
                    </a:lnTo>
                    <a:lnTo>
                      <a:pt x="253" y="78"/>
                    </a:lnTo>
                    <a:lnTo>
                      <a:pt x="292" y="39"/>
                    </a:lnTo>
                    <a:close/>
                  </a:path>
                </a:pathLst>
              </a:cu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623" name="Google Shape;623;p10"/>
          <p:cNvGrpSpPr/>
          <p:nvPr/>
        </p:nvGrpSpPr>
        <p:grpSpPr>
          <a:xfrm>
            <a:off x="6984190" y="2067635"/>
            <a:ext cx="3659546" cy="294915"/>
            <a:chOff x="6073700" y="1618724"/>
            <a:chExt cx="3659546" cy="294915"/>
          </a:xfrm>
        </p:grpSpPr>
        <p:sp>
          <p:nvSpPr>
            <p:cNvPr id="624" name="Google Shape;624;p10"/>
            <p:cNvSpPr txBox="1"/>
            <p:nvPr/>
          </p:nvSpPr>
          <p:spPr>
            <a:xfrm>
              <a:off x="6718895" y="1626559"/>
              <a:ext cx="3014351"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000000"/>
                  </a:solidFill>
                  <a:latin typeface="Quattrocento Sans"/>
                  <a:ea typeface="Quattrocento Sans"/>
                  <a:cs typeface="Quattrocento Sans"/>
                  <a:sym typeface="Quattrocento Sans"/>
                </a:rPr>
                <a:t>Any language or framework</a:t>
              </a:r>
              <a:endParaRPr/>
            </a:p>
          </p:txBody>
        </p:sp>
        <p:grpSp>
          <p:nvGrpSpPr>
            <p:cNvPr id="625" name="Google Shape;625;p10" descr="trial, testing, development"/>
            <p:cNvGrpSpPr/>
            <p:nvPr/>
          </p:nvGrpSpPr>
          <p:grpSpPr>
            <a:xfrm>
              <a:off x="6073700" y="1618724"/>
              <a:ext cx="372430" cy="294915"/>
              <a:chOff x="11039341" y="4833217"/>
              <a:chExt cx="416288" cy="329645"/>
            </a:xfrm>
          </p:grpSpPr>
          <p:sp>
            <p:nvSpPr>
              <p:cNvPr id="626" name="Google Shape;626;p10"/>
              <p:cNvSpPr/>
              <p:nvPr/>
            </p:nvSpPr>
            <p:spPr>
              <a:xfrm>
                <a:off x="11039341" y="4841974"/>
                <a:ext cx="416288" cy="320888"/>
              </a:xfrm>
              <a:custGeom>
                <a:avLst/>
                <a:gdLst/>
                <a:ahLst/>
                <a:cxnLst/>
                <a:rect l="l" t="t" r="r" b="b"/>
                <a:pathLst>
                  <a:path w="416287" h="320888" extrusionOk="0">
                    <a:moveTo>
                      <a:pt x="1475" y="322017"/>
                    </a:moveTo>
                    <a:lnTo>
                      <a:pt x="417763" y="322017"/>
                    </a:lnTo>
                    <a:lnTo>
                      <a:pt x="417763" y="1475"/>
                    </a:lnTo>
                    <a:lnTo>
                      <a:pt x="1475" y="1475"/>
                    </a:lnTo>
                    <a:lnTo>
                      <a:pt x="1475" y="322017"/>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7" name="Google Shape;627;p10"/>
              <p:cNvSpPr/>
              <p:nvPr/>
            </p:nvSpPr>
            <p:spPr>
              <a:xfrm>
                <a:off x="11039341" y="4833217"/>
                <a:ext cx="416288" cy="43363"/>
              </a:xfrm>
              <a:custGeom>
                <a:avLst/>
                <a:gdLst/>
                <a:ahLst/>
                <a:cxnLst/>
                <a:rect l="l" t="t" r="r" b="b"/>
                <a:pathLst>
                  <a:path w="416287" h="43363" extrusionOk="0">
                    <a:moveTo>
                      <a:pt x="1475" y="44857"/>
                    </a:moveTo>
                    <a:lnTo>
                      <a:pt x="417617" y="44857"/>
                    </a:lnTo>
                    <a:lnTo>
                      <a:pt x="417617" y="1475"/>
                    </a:lnTo>
                    <a:lnTo>
                      <a:pt x="1475" y="1475"/>
                    </a:lnTo>
                    <a:lnTo>
                      <a:pt x="1475" y="44857"/>
                    </a:ln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8" name="Google Shape;628;p10"/>
              <p:cNvSpPr/>
              <p:nvPr/>
            </p:nvSpPr>
            <p:spPr>
              <a:xfrm>
                <a:off x="11093604" y="4845193"/>
                <a:ext cx="21682" cy="21682"/>
              </a:xfrm>
              <a:custGeom>
                <a:avLst/>
                <a:gdLst/>
                <a:ahLst/>
                <a:cxnLst/>
                <a:rect l="l" t="t" r="r" b="b"/>
                <a:pathLst>
                  <a:path w="21681" h="21681" extrusionOk="0">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29" name="Google Shape;629;p10"/>
              <p:cNvSpPr/>
              <p:nvPr/>
            </p:nvSpPr>
            <p:spPr>
              <a:xfrm>
                <a:off x="11060739"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30" name="Google Shape;630;p10"/>
              <p:cNvSpPr/>
              <p:nvPr/>
            </p:nvSpPr>
            <p:spPr>
              <a:xfrm>
                <a:off x="11127198" y="4845193"/>
                <a:ext cx="21682" cy="21682"/>
              </a:xfrm>
              <a:custGeom>
                <a:avLst/>
                <a:gdLst/>
                <a:ahLst/>
                <a:cxnLst/>
                <a:rect l="l" t="t" r="r" b="b"/>
                <a:pathLst>
                  <a:path w="21681" h="21681" extrusionOk="0">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31" name="Google Shape;631;p10"/>
              <p:cNvSpPr/>
              <p:nvPr/>
            </p:nvSpPr>
            <p:spPr>
              <a:xfrm>
                <a:off x="11224990" y="4997100"/>
                <a:ext cx="43363" cy="43363"/>
              </a:xfrm>
              <a:custGeom>
                <a:avLst/>
                <a:gdLst/>
                <a:ahLst/>
                <a:cxnLst/>
                <a:rect l="l" t="t" r="r" b="b"/>
                <a:pathLst>
                  <a:path w="43363" h="43363" extrusionOk="0">
                    <a:moveTo>
                      <a:pt x="45806" y="1475"/>
                    </a:moveTo>
                    <a:lnTo>
                      <a:pt x="1475" y="1475"/>
                    </a:lnTo>
                    <a:lnTo>
                      <a:pt x="1475" y="45806"/>
                    </a:lnTo>
                    <a:lnTo>
                      <a:pt x="45806" y="45806"/>
                    </a:lnTo>
                    <a:lnTo>
                      <a:pt x="45806" y="1475"/>
                    </a:ln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32" name="Google Shape;632;p10"/>
              <p:cNvSpPr/>
              <p:nvPr/>
            </p:nvSpPr>
            <p:spPr>
              <a:xfrm>
                <a:off x="11297441" y="4953212"/>
                <a:ext cx="82390" cy="134426"/>
              </a:xfrm>
              <a:custGeom>
                <a:avLst/>
                <a:gdLst/>
                <a:ahLst/>
                <a:cxnLst/>
                <a:rect l="l" t="t" r="r" b="b"/>
                <a:pathLst>
                  <a:path w="82390" h="134426" extrusionOk="0">
                    <a:moveTo>
                      <a:pt x="17689" y="1475"/>
                    </a:moveTo>
                    <a:lnTo>
                      <a:pt x="2060" y="17104"/>
                    </a:lnTo>
                    <a:lnTo>
                      <a:pt x="52671" y="67716"/>
                    </a:lnTo>
                    <a:lnTo>
                      <a:pt x="1475" y="118912"/>
                    </a:lnTo>
                    <a:lnTo>
                      <a:pt x="17104" y="134541"/>
                    </a:lnTo>
                    <a:lnTo>
                      <a:pt x="83930" y="67716"/>
                    </a:lnTo>
                    <a:lnTo>
                      <a:pt x="17689" y="1475"/>
                    </a:ln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33" name="Google Shape;633;p10"/>
              <p:cNvSpPr/>
              <p:nvPr/>
            </p:nvSpPr>
            <p:spPr>
              <a:xfrm>
                <a:off x="11112957" y="4953212"/>
                <a:ext cx="82390" cy="134426"/>
              </a:xfrm>
              <a:custGeom>
                <a:avLst/>
                <a:gdLst/>
                <a:ahLst/>
                <a:cxnLst/>
                <a:rect l="l" t="t" r="r" b="b"/>
                <a:pathLst>
                  <a:path w="82390" h="134426" extrusionOk="0">
                    <a:moveTo>
                      <a:pt x="67716" y="134541"/>
                    </a:moveTo>
                    <a:lnTo>
                      <a:pt x="83418" y="118912"/>
                    </a:lnTo>
                    <a:lnTo>
                      <a:pt x="32806" y="68300"/>
                    </a:lnTo>
                    <a:lnTo>
                      <a:pt x="84002" y="17104"/>
                    </a:lnTo>
                    <a:lnTo>
                      <a:pt x="68373" y="1475"/>
                    </a:lnTo>
                    <a:lnTo>
                      <a:pt x="1475" y="68300"/>
                    </a:lnTo>
                    <a:lnTo>
                      <a:pt x="67716" y="134541"/>
                    </a:ln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634" name="Google Shape;634;p10"/>
          <p:cNvGrpSpPr/>
          <p:nvPr/>
        </p:nvGrpSpPr>
        <p:grpSpPr>
          <a:xfrm>
            <a:off x="1428522" y="2065380"/>
            <a:ext cx="3807477" cy="303414"/>
            <a:chOff x="6093534" y="773056"/>
            <a:chExt cx="3807477" cy="303414"/>
          </a:xfrm>
        </p:grpSpPr>
        <p:sp>
          <p:nvSpPr>
            <p:cNvPr id="635" name="Google Shape;635;p10"/>
            <p:cNvSpPr txBox="1"/>
            <p:nvPr/>
          </p:nvSpPr>
          <p:spPr>
            <a:xfrm>
              <a:off x="6770346" y="792423"/>
              <a:ext cx="3130665"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000000"/>
                  </a:solidFill>
                  <a:latin typeface="Quattrocento Sans"/>
                  <a:ea typeface="Quattrocento Sans"/>
                  <a:cs typeface="Quattrocento Sans"/>
                  <a:sym typeface="Quattrocento Sans"/>
                </a:rPr>
                <a:t>Best-practices building blocks</a:t>
              </a:r>
              <a:endParaRPr/>
            </a:p>
          </p:txBody>
        </p:sp>
        <p:grpSp>
          <p:nvGrpSpPr>
            <p:cNvPr id="636" name="Google Shape;636;p10" descr="dev testing"/>
            <p:cNvGrpSpPr/>
            <p:nvPr/>
          </p:nvGrpSpPr>
          <p:grpSpPr>
            <a:xfrm>
              <a:off x="6093534" y="773056"/>
              <a:ext cx="338278" cy="303414"/>
              <a:chOff x="448" y="808"/>
              <a:chExt cx="262" cy="235"/>
            </a:xfrm>
          </p:grpSpPr>
          <p:sp>
            <p:nvSpPr>
              <p:cNvPr id="637" name="Google Shape;637;p10"/>
              <p:cNvSpPr/>
              <p:nvPr/>
            </p:nvSpPr>
            <p:spPr>
              <a:xfrm>
                <a:off x="448" y="809"/>
                <a:ext cx="262" cy="2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38" name="Google Shape;638;p10"/>
              <p:cNvSpPr/>
              <p:nvPr/>
            </p:nvSpPr>
            <p:spPr>
              <a:xfrm>
                <a:off x="448" y="988"/>
                <a:ext cx="55" cy="55"/>
              </a:xfrm>
              <a:prstGeom prst="rect">
                <a:avLst/>
              </a:pr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39" name="Google Shape;639;p10"/>
              <p:cNvSpPr/>
              <p:nvPr/>
            </p:nvSpPr>
            <p:spPr>
              <a:xfrm>
                <a:off x="517" y="988"/>
                <a:ext cx="54" cy="55"/>
              </a:xfrm>
              <a:prstGeom prst="rect">
                <a:avLst/>
              </a:pr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0" name="Google Shape;640;p10"/>
              <p:cNvSpPr/>
              <p:nvPr/>
            </p:nvSpPr>
            <p:spPr>
              <a:xfrm>
                <a:off x="586" y="988"/>
                <a:ext cx="55" cy="55"/>
              </a:xfrm>
              <a:prstGeom prst="rect">
                <a:avLst/>
              </a:pr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1" name="Google Shape;641;p10"/>
              <p:cNvSpPr/>
              <p:nvPr/>
            </p:nvSpPr>
            <p:spPr>
              <a:xfrm>
                <a:off x="654" y="988"/>
                <a:ext cx="55" cy="55"/>
              </a:xfrm>
              <a:prstGeom prst="rect">
                <a:avLst/>
              </a:pr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2" name="Google Shape;642;p10"/>
              <p:cNvSpPr/>
              <p:nvPr/>
            </p:nvSpPr>
            <p:spPr>
              <a:xfrm>
                <a:off x="448" y="919"/>
                <a:ext cx="55" cy="55"/>
              </a:xfrm>
              <a:prstGeom prst="rect">
                <a:avLst/>
              </a:prstGeom>
              <a:solidFill>
                <a:srgbClr val="202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3" name="Google Shape;643;p10"/>
              <p:cNvSpPr/>
              <p:nvPr/>
            </p:nvSpPr>
            <p:spPr>
              <a:xfrm>
                <a:off x="517" y="919"/>
                <a:ext cx="54" cy="55"/>
              </a:xfrm>
              <a:prstGeom prst="rect">
                <a:avLst/>
              </a:prstGeom>
              <a:solidFill>
                <a:srgbClr val="202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4" name="Google Shape;644;p10"/>
              <p:cNvSpPr/>
              <p:nvPr/>
            </p:nvSpPr>
            <p:spPr>
              <a:xfrm>
                <a:off x="586" y="919"/>
                <a:ext cx="55" cy="55"/>
              </a:xfrm>
              <a:prstGeom prst="rect">
                <a:avLst/>
              </a:prstGeom>
              <a:solidFill>
                <a:srgbClr val="202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5" name="Google Shape;645;p10"/>
              <p:cNvSpPr/>
              <p:nvPr/>
            </p:nvSpPr>
            <p:spPr>
              <a:xfrm>
                <a:off x="654" y="919"/>
                <a:ext cx="55" cy="55"/>
              </a:xfrm>
              <a:prstGeom prst="rect">
                <a:avLst/>
              </a:prstGeom>
              <a:solidFill>
                <a:srgbClr val="202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6" name="Google Shape;646;p10"/>
              <p:cNvSpPr/>
              <p:nvPr/>
            </p:nvSpPr>
            <p:spPr>
              <a:xfrm>
                <a:off x="517" y="823"/>
                <a:ext cx="54" cy="55"/>
              </a:xfrm>
              <a:prstGeom prst="rect">
                <a:avLst/>
              </a:prstGeom>
              <a:solidFill>
                <a:srgbClr val="202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7" name="Google Shape;647;p10"/>
              <p:cNvSpPr/>
              <p:nvPr/>
            </p:nvSpPr>
            <p:spPr>
              <a:xfrm>
                <a:off x="448" y="808"/>
                <a:ext cx="55" cy="56"/>
              </a:xfrm>
              <a:prstGeom prst="rect">
                <a:avLst/>
              </a:prstGeom>
              <a:solidFill>
                <a:srgbClr val="202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8" name="Google Shape;648;p10"/>
              <p:cNvSpPr/>
              <p:nvPr/>
            </p:nvSpPr>
            <p:spPr>
              <a:xfrm>
                <a:off x="586" y="836"/>
                <a:ext cx="55" cy="55"/>
              </a:xfrm>
              <a:prstGeom prst="rect">
                <a:avLst/>
              </a:prstGeom>
              <a:solidFill>
                <a:srgbClr val="202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49" name="Google Shape;649;p10"/>
              <p:cNvSpPr/>
              <p:nvPr/>
            </p:nvSpPr>
            <p:spPr>
              <a:xfrm>
                <a:off x="654" y="850"/>
                <a:ext cx="55" cy="55"/>
              </a:xfrm>
              <a:prstGeom prst="rect">
                <a:avLst/>
              </a:prstGeom>
              <a:solidFill>
                <a:srgbClr val="202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650" name="Google Shape;650;p10"/>
          <p:cNvGrpSpPr/>
          <p:nvPr/>
        </p:nvGrpSpPr>
        <p:grpSpPr>
          <a:xfrm>
            <a:off x="4009856" y="5442901"/>
            <a:ext cx="4237383" cy="439857"/>
            <a:chOff x="6064783" y="4921212"/>
            <a:chExt cx="4237383" cy="439857"/>
          </a:xfrm>
        </p:grpSpPr>
        <p:sp>
          <p:nvSpPr>
            <p:cNvPr id="651" name="Google Shape;651;p10"/>
            <p:cNvSpPr txBox="1"/>
            <p:nvPr/>
          </p:nvSpPr>
          <p:spPr>
            <a:xfrm>
              <a:off x="6667068" y="4994721"/>
              <a:ext cx="3635098"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000000"/>
                  </a:solidFill>
                  <a:latin typeface="Quattrocento Sans"/>
                  <a:ea typeface="Quattrocento Sans"/>
                  <a:cs typeface="Quattrocento Sans"/>
                  <a:sym typeface="Quattrocento Sans"/>
                </a:rPr>
                <a:t>Community driven, vendor neutral</a:t>
              </a:r>
              <a:endParaRPr/>
            </a:p>
          </p:txBody>
        </p:sp>
        <p:grpSp>
          <p:nvGrpSpPr>
            <p:cNvPr id="652" name="Google Shape;652;p10"/>
            <p:cNvGrpSpPr/>
            <p:nvPr/>
          </p:nvGrpSpPr>
          <p:grpSpPr>
            <a:xfrm>
              <a:off x="6064783" y="4921212"/>
              <a:ext cx="395780" cy="439857"/>
              <a:chOff x="6096000" y="4566788"/>
              <a:chExt cx="452279" cy="502648"/>
            </a:xfrm>
          </p:grpSpPr>
          <p:grpSp>
            <p:nvGrpSpPr>
              <p:cNvPr id="653" name="Google Shape;653;p10" descr="people, collaboration&#10;"/>
              <p:cNvGrpSpPr/>
              <p:nvPr/>
            </p:nvGrpSpPr>
            <p:grpSpPr>
              <a:xfrm>
                <a:off x="6096000" y="4789155"/>
                <a:ext cx="452279" cy="280281"/>
                <a:chOff x="7854785" y="3561397"/>
                <a:chExt cx="411163" cy="254801"/>
              </a:xfrm>
            </p:grpSpPr>
            <p:sp>
              <p:nvSpPr>
                <p:cNvPr id="654" name="Google Shape;654;p10"/>
                <p:cNvSpPr/>
                <p:nvPr/>
              </p:nvSpPr>
              <p:spPr>
                <a:xfrm>
                  <a:off x="8103688" y="3672632"/>
                  <a:ext cx="162260" cy="81130"/>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55" name="Google Shape;655;p10"/>
                <p:cNvSpPr/>
                <p:nvPr/>
              </p:nvSpPr>
              <p:spPr>
                <a:xfrm>
                  <a:off x="8139007" y="3561397"/>
                  <a:ext cx="90144" cy="90144"/>
                </a:xfrm>
                <a:custGeom>
                  <a:avLst/>
                  <a:gdLst/>
                  <a:ahLst/>
                  <a:cxnLst/>
                  <a:rect l="l" t="t" r="r" b="b"/>
                  <a:pathLst>
                    <a:path w="101142" h="101141" extrusionOk="0">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56" name="Google Shape;656;p10"/>
                <p:cNvSpPr/>
                <p:nvPr/>
              </p:nvSpPr>
              <p:spPr>
                <a:xfrm>
                  <a:off x="7854785" y="3672632"/>
                  <a:ext cx="162260" cy="81130"/>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57" name="Google Shape;657;p10"/>
                <p:cNvSpPr/>
                <p:nvPr/>
              </p:nvSpPr>
              <p:spPr>
                <a:xfrm>
                  <a:off x="7890113" y="3561397"/>
                  <a:ext cx="90144" cy="90144"/>
                </a:xfrm>
                <a:custGeom>
                  <a:avLst/>
                  <a:gdLst/>
                  <a:ahLst/>
                  <a:cxnLst/>
                  <a:rect l="l" t="t" r="r" b="b"/>
                  <a:pathLst>
                    <a:path w="101142" h="101141" extrusionOk="0">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58" name="Google Shape;658;p10"/>
                <p:cNvSpPr/>
                <p:nvPr/>
              </p:nvSpPr>
              <p:spPr>
                <a:xfrm>
                  <a:off x="7961817" y="3718031"/>
                  <a:ext cx="196335" cy="98167"/>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59" name="Google Shape;659;p10"/>
                <p:cNvSpPr/>
                <p:nvPr/>
              </p:nvSpPr>
              <p:spPr>
                <a:xfrm>
                  <a:off x="8004563" y="3583478"/>
                  <a:ext cx="109074" cy="109074"/>
                </a:xfrm>
                <a:custGeom>
                  <a:avLst/>
                  <a:gdLst/>
                  <a:ahLst/>
                  <a:cxnLst/>
                  <a:rect l="l" t="t" r="r" b="b"/>
                  <a:pathLst>
                    <a:path w="101142" h="101141" extrusionOk="0">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660" name="Google Shape;660;p10"/>
              <p:cNvGrpSpPr/>
              <p:nvPr/>
            </p:nvGrpSpPr>
            <p:grpSpPr>
              <a:xfrm>
                <a:off x="6209186" y="4566788"/>
                <a:ext cx="230183" cy="216688"/>
                <a:chOff x="6209186" y="4566788"/>
                <a:chExt cx="230183" cy="216688"/>
              </a:xfrm>
            </p:grpSpPr>
            <p:sp>
              <p:nvSpPr>
                <p:cNvPr id="661" name="Google Shape;661;p10"/>
                <p:cNvSpPr/>
                <p:nvPr/>
              </p:nvSpPr>
              <p:spPr>
                <a:xfrm>
                  <a:off x="6209186" y="4566788"/>
                  <a:ext cx="230183" cy="216688"/>
                </a:xfrm>
                <a:custGeom>
                  <a:avLst/>
                  <a:gdLst/>
                  <a:ahLst/>
                  <a:cxnLst/>
                  <a:rect l="l" t="t" r="r" b="b"/>
                  <a:pathLst>
                    <a:path w="230183" h="216688" extrusionOk="0">
                      <a:moveTo>
                        <a:pt x="230184" y="0"/>
                      </a:moveTo>
                      <a:lnTo>
                        <a:pt x="0" y="0"/>
                      </a:lnTo>
                      <a:lnTo>
                        <a:pt x="0" y="169173"/>
                      </a:lnTo>
                      <a:lnTo>
                        <a:pt x="60666" y="169173"/>
                      </a:lnTo>
                      <a:lnTo>
                        <a:pt x="60666" y="216689"/>
                      </a:lnTo>
                      <a:lnTo>
                        <a:pt x="108084" y="169173"/>
                      </a:lnTo>
                      <a:lnTo>
                        <a:pt x="230184" y="169173"/>
                      </a:lnTo>
                      <a:lnTo>
                        <a:pt x="230184"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2" name="Google Shape;662;p10"/>
                <p:cNvSpPr/>
                <p:nvPr/>
              </p:nvSpPr>
              <p:spPr>
                <a:xfrm>
                  <a:off x="6257774" y="4602105"/>
                  <a:ext cx="133368" cy="12202"/>
                </a:xfrm>
                <a:custGeom>
                  <a:avLst/>
                  <a:gdLst/>
                  <a:ahLst/>
                  <a:cxnLst/>
                  <a:rect l="l" t="t" r="r" b="b"/>
                  <a:pathLst>
                    <a:path w="133368" h="12202" extrusionOk="0">
                      <a:moveTo>
                        <a:pt x="133369" y="6101"/>
                      </a:moveTo>
                      <a:cubicBezTo>
                        <a:pt x="133369" y="2747"/>
                        <a:pt x="130663" y="0"/>
                        <a:pt x="127270" y="0"/>
                      </a:cubicBezTo>
                      <a:lnTo>
                        <a:pt x="6099" y="0"/>
                      </a:lnTo>
                      <a:cubicBezTo>
                        <a:pt x="2747" y="0"/>
                        <a:pt x="0" y="2707"/>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3" name="Google Shape;663;p10"/>
                <p:cNvSpPr/>
                <p:nvPr/>
              </p:nvSpPr>
              <p:spPr>
                <a:xfrm>
                  <a:off x="6257774" y="4644604"/>
                  <a:ext cx="133368" cy="12202"/>
                </a:xfrm>
                <a:custGeom>
                  <a:avLst/>
                  <a:gdLst/>
                  <a:ahLst/>
                  <a:cxnLst/>
                  <a:rect l="l" t="t" r="r" b="b"/>
                  <a:pathLst>
                    <a:path w="133368" h="12202" extrusionOk="0">
                      <a:moveTo>
                        <a:pt x="133369" y="6101"/>
                      </a:moveTo>
                      <a:cubicBezTo>
                        <a:pt x="133369" y="2747"/>
                        <a:pt x="130663" y="0"/>
                        <a:pt x="127270" y="0"/>
                      </a:cubicBezTo>
                      <a:lnTo>
                        <a:pt x="6099" y="0"/>
                      </a:lnTo>
                      <a:cubicBezTo>
                        <a:pt x="2747" y="0"/>
                        <a:pt x="0" y="2707"/>
                        <a:pt x="0" y="6101"/>
                      </a:cubicBezTo>
                      <a:cubicBezTo>
                        <a:pt x="0" y="9454"/>
                        <a:pt x="2706" y="12202"/>
                        <a:pt x="6099" y="12202"/>
                      </a:cubicBezTo>
                      <a:lnTo>
                        <a:pt x="127270" y="12202"/>
                      </a:lnTo>
                      <a:cubicBezTo>
                        <a:pt x="130663" y="12202"/>
                        <a:pt x="133369" y="9454"/>
                        <a:pt x="133369" y="6101"/>
                      </a:cubicBez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4" name="Google Shape;664;p10"/>
                <p:cNvSpPr/>
                <p:nvPr/>
              </p:nvSpPr>
              <p:spPr>
                <a:xfrm>
                  <a:off x="6257774" y="4687029"/>
                  <a:ext cx="133368" cy="12202"/>
                </a:xfrm>
                <a:custGeom>
                  <a:avLst/>
                  <a:gdLst/>
                  <a:ahLst/>
                  <a:cxnLst/>
                  <a:rect l="l" t="t" r="r" b="b"/>
                  <a:pathLst>
                    <a:path w="133368" h="12202" extrusionOk="0">
                      <a:moveTo>
                        <a:pt x="133369" y="6101"/>
                      </a:moveTo>
                      <a:cubicBezTo>
                        <a:pt x="133369" y="2748"/>
                        <a:pt x="130663" y="0"/>
                        <a:pt x="127270" y="0"/>
                      </a:cubicBezTo>
                      <a:lnTo>
                        <a:pt x="6099" y="0"/>
                      </a:lnTo>
                      <a:cubicBezTo>
                        <a:pt x="2747" y="0"/>
                        <a:pt x="0" y="2708"/>
                        <a:pt x="0" y="6101"/>
                      </a:cubicBezTo>
                      <a:cubicBezTo>
                        <a:pt x="0" y="9455"/>
                        <a:pt x="2706" y="12202"/>
                        <a:pt x="6099" y="12202"/>
                      </a:cubicBezTo>
                      <a:lnTo>
                        <a:pt x="127270" y="12202"/>
                      </a:lnTo>
                      <a:cubicBezTo>
                        <a:pt x="130663" y="12202"/>
                        <a:pt x="133369" y="9455"/>
                        <a:pt x="133369" y="6101"/>
                      </a:cubicBez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665" name="Google Shape;665;p10"/>
          <p:cNvGrpSpPr/>
          <p:nvPr/>
        </p:nvGrpSpPr>
        <p:grpSpPr>
          <a:xfrm>
            <a:off x="6998350" y="4017567"/>
            <a:ext cx="4013371" cy="349624"/>
            <a:chOff x="6087860" y="5810429"/>
            <a:chExt cx="4013371" cy="349624"/>
          </a:xfrm>
        </p:grpSpPr>
        <p:sp>
          <p:nvSpPr>
            <p:cNvPr id="666" name="Google Shape;666;p10"/>
            <p:cNvSpPr txBox="1"/>
            <p:nvPr/>
          </p:nvSpPr>
          <p:spPr>
            <a:xfrm>
              <a:off x="6718895" y="5816256"/>
              <a:ext cx="3382336"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000000"/>
                  </a:solidFill>
                  <a:latin typeface="Quattrocento Sans"/>
                  <a:ea typeface="Quattrocento Sans"/>
                  <a:cs typeface="Quattrocento Sans"/>
                  <a:sym typeface="Quattrocento Sans"/>
                </a:rPr>
                <a:t>Platform agnostic cloud + edge</a:t>
              </a:r>
              <a:endParaRPr/>
            </a:p>
          </p:txBody>
        </p:sp>
        <p:grpSp>
          <p:nvGrpSpPr>
            <p:cNvPr id="667" name="Google Shape;667;p10" descr="access, cloud"/>
            <p:cNvGrpSpPr/>
            <p:nvPr/>
          </p:nvGrpSpPr>
          <p:grpSpPr>
            <a:xfrm>
              <a:off x="6087860" y="5810429"/>
              <a:ext cx="349626" cy="349624"/>
              <a:chOff x="2821" y="3067"/>
              <a:chExt cx="258" cy="258"/>
            </a:xfrm>
          </p:grpSpPr>
          <p:sp>
            <p:nvSpPr>
              <p:cNvPr id="668" name="Google Shape;668;p10"/>
              <p:cNvSpPr/>
              <p:nvPr/>
            </p:nvSpPr>
            <p:spPr>
              <a:xfrm>
                <a:off x="2821" y="3067"/>
                <a:ext cx="258" cy="25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9" name="Google Shape;669;p10"/>
              <p:cNvSpPr/>
              <p:nvPr/>
            </p:nvSpPr>
            <p:spPr>
              <a:xfrm>
                <a:off x="2981" y="3107"/>
                <a:ext cx="48" cy="49"/>
              </a:xfrm>
              <a:prstGeom prst="ellipse">
                <a:avLst/>
              </a:pr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0" name="Google Shape;670;p10"/>
              <p:cNvSpPr/>
              <p:nvPr/>
            </p:nvSpPr>
            <p:spPr>
              <a:xfrm>
                <a:off x="2974" y="3138"/>
                <a:ext cx="81" cy="18"/>
              </a:xfrm>
              <a:custGeom>
                <a:avLst/>
                <a:gdLst/>
                <a:ahLst/>
                <a:cxnLst/>
                <a:rect l="l" t="t" r="r" b="b"/>
                <a:pathLst>
                  <a:path w="60" h="13" extrusionOk="0">
                    <a:moveTo>
                      <a:pt x="53" y="13"/>
                    </a:moveTo>
                    <a:cubicBezTo>
                      <a:pt x="7" y="13"/>
                      <a:pt x="7" y="13"/>
                      <a:pt x="7" y="13"/>
                    </a:cubicBezTo>
                    <a:cubicBezTo>
                      <a:pt x="3" y="13"/>
                      <a:pt x="0" y="10"/>
                      <a:pt x="0" y="6"/>
                    </a:cubicBezTo>
                    <a:cubicBezTo>
                      <a:pt x="0" y="3"/>
                      <a:pt x="3" y="0"/>
                      <a:pt x="7" y="0"/>
                    </a:cubicBezTo>
                    <a:cubicBezTo>
                      <a:pt x="53" y="0"/>
                      <a:pt x="53" y="0"/>
                      <a:pt x="53" y="0"/>
                    </a:cubicBezTo>
                    <a:cubicBezTo>
                      <a:pt x="57" y="0"/>
                      <a:pt x="60" y="3"/>
                      <a:pt x="60" y="6"/>
                    </a:cubicBezTo>
                    <a:cubicBezTo>
                      <a:pt x="60" y="10"/>
                      <a:pt x="57" y="13"/>
                      <a:pt x="53" y="13"/>
                    </a:cubicBezTo>
                    <a:close/>
                  </a:path>
                </a:pathLst>
              </a:cu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1" name="Google Shape;671;p10"/>
              <p:cNvSpPr/>
              <p:nvPr/>
            </p:nvSpPr>
            <p:spPr>
              <a:xfrm>
                <a:off x="3016" y="3115"/>
                <a:ext cx="32" cy="33"/>
              </a:xfrm>
              <a:prstGeom prst="ellipse">
                <a:avLst/>
              </a:pr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2" name="Google Shape;672;p10"/>
              <p:cNvSpPr/>
              <p:nvPr/>
            </p:nvSpPr>
            <p:spPr>
              <a:xfrm>
                <a:off x="2821" y="3067"/>
                <a:ext cx="129" cy="258"/>
              </a:xfrm>
              <a:prstGeom prst="rect">
                <a:avLst/>
              </a:pr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3" name="Google Shape;673;p10"/>
              <p:cNvSpPr/>
              <p:nvPr/>
            </p:nvSpPr>
            <p:spPr>
              <a:xfrm>
                <a:off x="2950" y="3196"/>
                <a:ext cx="129" cy="129"/>
              </a:xfrm>
              <a:prstGeom prst="rect">
                <a:avLst/>
              </a:prstGeom>
              <a:solidFill>
                <a:srgbClr val="2021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4" name="Google Shape;674;p10"/>
              <p:cNvSpPr/>
              <p:nvPr/>
            </p:nvSpPr>
            <p:spPr>
              <a:xfrm>
                <a:off x="2853" y="3107"/>
                <a:ext cx="24" cy="25"/>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5" name="Google Shape;675;p10"/>
              <p:cNvSpPr/>
              <p:nvPr/>
            </p:nvSpPr>
            <p:spPr>
              <a:xfrm>
                <a:off x="2894" y="3107"/>
                <a:ext cx="24" cy="25"/>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6" name="Google Shape;676;p10"/>
              <p:cNvSpPr/>
              <p:nvPr/>
            </p:nvSpPr>
            <p:spPr>
              <a:xfrm>
                <a:off x="2853" y="3148"/>
                <a:ext cx="24" cy="2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7" name="Google Shape;677;p10"/>
              <p:cNvSpPr/>
              <p:nvPr/>
            </p:nvSpPr>
            <p:spPr>
              <a:xfrm>
                <a:off x="2894" y="3148"/>
                <a:ext cx="24" cy="2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8" name="Google Shape;678;p10"/>
              <p:cNvSpPr/>
              <p:nvPr/>
            </p:nvSpPr>
            <p:spPr>
              <a:xfrm>
                <a:off x="2853" y="3188"/>
                <a:ext cx="24" cy="2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9" name="Google Shape;679;p10"/>
              <p:cNvSpPr/>
              <p:nvPr/>
            </p:nvSpPr>
            <p:spPr>
              <a:xfrm>
                <a:off x="2894" y="3188"/>
                <a:ext cx="24" cy="2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0" name="Google Shape;680;p10"/>
              <p:cNvSpPr/>
              <p:nvPr/>
            </p:nvSpPr>
            <p:spPr>
              <a:xfrm>
                <a:off x="2853" y="3228"/>
                <a:ext cx="24" cy="2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1" name="Google Shape;681;p10"/>
              <p:cNvSpPr/>
              <p:nvPr/>
            </p:nvSpPr>
            <p:spPr>
              <a:xfrm>
                <a:off x="2894" y="3228"/>
                <a:ext cx="24" cy="24"/>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2" name="Google Shape;682;p10"/>
              <p:cNvSpPr/>
              <p:nvPr/>
            </p:nvSpPr>
            <p:spPr>
              <a:xfrm>
                <a:off x="2869" y="3293"/>
                <a:ext cx="33" cy="32"/>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3" name="Google Shape;683;p10"/>
              <p:cNvSpPr/>
              <p:nvPr/>
            </p:nvSpPr>
            <p:spPr>
              <a:xfrm>
                <a:off x="2982" y="3228"/>
                <a:ext cx="24" cy="24"/>
              </a:xfrm>
              <a:prstGeom prst="rect">
                <a:avLst/>
              </a:pr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4" name="Google Shape;684;p10"/>
              <p:cNvSpPr/>
              <p:nvPr/>
            </p:nvSpPr>
            <p:spPr>
              <a:xfrm>
                <a:off x="3023" y="3228"/>
                <a:ext cx="24" cy="24"/>
              </a:xfrm>
              <a:prstGeom prst="rect">
                <a:avLst/>
              </a:prstGeom>
              <a:solidFill>
                <a:srgbClr val="74CDF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5" name="Google Shape;685;p10"/>
              <p:cNvSpPr/>
              <p:nvPr/>
            </p:nvSpPr>
            <p:spPr>
              <a:xfrm>
                <a:off x="2998" y="3293"/>
                <a:ext cx="33" cy="32"/>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686" name="Google Shape;686;p10"/>
          <p:cNvGrpSpPr/>
          <p:nvPr/>
        </p:nvGrpSpPr>
        <p:grpSpPr>
          <a:xfrm>
            <a:off x="7019938" y="3000736"/>
            <a:ext cx="2367236" cy="406484"/>
            <a:chOff x="6109448" y="3251005"/>
            <a:chExt cx="2367236" cy="406484"/>
          </a:xfrm>
        </p:grpSpPr>
        <p:sp>
          <p:nvSpPr>
            <p:cNvPr id="687" name="Google Shape;687;p10"/>
            <p:cNvSpPr txBox="1"/>
            <p:nvPr/>
          </p:nvSpPr>
          <p:spPr>
            <a:xfrm>
              <a:off x="6718895" y="3307664"/>
              <a:ext cx="1757789"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000000"/>
                  </a:solidFill>
                  <a:latin typeface="Quattrocento Sans"/>
                  <a:ea typeface="Quattrocento Sans"/>
                  <a:cs typeface="Quattrocento Sans"/>
                  <a:sym typeface="Quattrocento Sans"/>
                </a:rPr>
                <a:t>Adopt standards</a:t>
              </a:r>
              <a:endParaRPr/>
            </a:p>
          </p:txBody>
        </p:sp>
        <p:grpSp>
          <p:nvGrpSpPr>
            <p:cNvPr id="688" name="Google Shape;688;p10" descr="award"/>
            <p:cNvGrpSpPr/>
            <p:nvPr/>
          </p:nvGrpSpPr>
          <p:grpSpPr>
            <a:xfrm>
              <a:off x="6109448" y="3251005"/>
              <a:ext cx="300631" cy="406484"/>
              <a:chOff x="3592701" y="3928108"/>
              <a:chExt cx="305485" cy="413050"/>
            </a:xfrm>
          </p:grpSpPr>
          <p:sp>
            <p:nvSpPr>
              <p:cNvPr id="689" name="Google Shape;689;p10"/>
              <p:cNvSpPr/>
              <p:nvPr/>
            </p:nvSpPr>
            <p:spPr>
              <a:xfrm>
                <a:off x="3592701" y="3928108"/>
                <a:ext cx="305485" cy="413050"/>
              </a:xfrm>
              <a:custGeom>
                <a:avLst/>
                <a:gdLst/>
                <a:ahLst/>
                <a:cxnLst/>
                <a:rect l="l" t="t" r="r" b="b"/>
                <a:pathLst>
                  <a:path w="305485" h="413050" extrusionOk="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90" name="Google Shape;690;p10"/>
              <p:cNvSpPr/>
              <p:nvPr/>
            </p:nvSpPr>
            <p:spPr>
              <a:xfrm>
                <a:off x="3654421" y="4019572"/>
                <a:ext cx="185012" cy="146289"/>
              </a:xfrm>
              <a:custGeom>
                <a:avLst/>
                <a:gdLst/>
                <a:ahLst/>
                <a:cxnLst/>
                <a:rect l="l" t="t" r="r" b="b"/>
                <a:pathLst>
                  <a:path w="185012" h="146288" extrusionOk="0">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cxnSp>
        <p:nvCxnSpPr>
          <p:cNvPr id="691" name="Google Shape;691;p10"/>
          <p:cNvCxnSpPr/>
          <p:nvPr/>
        </p:nvCxnSpPr>
        <p:spPr>
          <a:xfrm>
            <a:off x="876300" y="4921250"/>
            <a:ext cx="10439400" cy="0"/>
          </a:xfrm>
          <a:prstGeom prst="straightConnector1">
            <a:avLst/>
          </a:prstGeom>
          <a:noFill/>
          <a:ln w="9525" cap="flat" cmpd="sng">
            <a:solidFill>
              <a:srgbClr val="7F7F7F"/>
            </a:solidFill>
            <a:prstDash val="solid"/>
            <a:round/>
            <a:headEnd type="none" w="sm" len="sm"/>
            <a:tailEnd type="none" w="sm" len="sm"/>
          </a:ln>
        </p:spPr>
      </p:cxnSp>
      <p:grpSp>
        <p:nvGrpSpPr>
          <p:cNvPr id="692" name="Google Shape;692;p10"/>
          <p:cNvGrpSpPr/>
          <p:nvPr/>
        </p:nvGrpSpPr>
        <p:grpSpPr>
          <a:xfrm>
            <a:off x="1408794" y="4003511"/>
            <a:ext cx="4734761" cy="378363"/>
            <a:chOff x="1408794" y="4003511"/>
            <a:chExt cx="4734761" cy="378363"/>
          </a:xfrm>
        </p:grpSpPr>
        <p:sp>
          <p:nvSpPr>
            <p:cNvPr id="693" name="Google Shape;693;p10"/>
            <p:cNvSpPr txBox="1"/>
            <p:nvPr/>
          </p:nvSpPr>
          <p:spPr>
            <a:xfrm>
              <a:off x="2105334" y="4033452"/>
              <a:ext cx="4038221" cy="276999"/>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800">
                  <a:solidFill>
                    <a:srgbClr val="000000"/>
                  </a:solidFill>
                  <a:latin typeface="Quattrocento Sans"/>
                  <a:ea typeface="Quattrocento Sans"/>
                  <a:cs typeface="Quattrocento Sans"/>
                  <a:sym typeface="Quattrocento Sans"/>
                </a:rPr>
                <a:t>Extensible and pluggable components</a:t>
              </a:r>
              <a:endParaRPr/>
            </a:p>
          </p:txBody>
        </p:sp>
        <p:grpSp>
          <p:nvGrpSpPr>
            <p:cNvPr id="694" name="Google Shape;694;p10"/>
            <p:cNvGrpSpPr/>
            <p:nvPr/>
          </p:nvGrpSpPr>
          <p:grpSpPr>
            <a:xfrm>
              <a:off x="1408794" y="4003511"/>
              <a:ext cx="378343" cy="378363"/>
              <a:chOff x="1408794" y="4003511"/>
              <a:chExt cx="378343" cy="378363"/>
            </a:xfrm>
          </p:grpSpPr>
          <p:sp>
            <p:nvSpPr>
              <p:cNvPr id="695" name="Google Shape;695;p10"/>
              <p:cNvSpPr/>
              <p:nvPr/>
            </p:nvSpPr>
            <p:spPr>
              <a:xfrm>
                <a:off x="1408794" y="4161258"/>
                <a:ext cx="220652" cy="220616"/>
              </a:xfrm>
              <a:custGeom>
                <a:avLst/>
                <a:gdLst/>
                <a:ahLst/>
                <a:cxnLst/>
                <a:rect l="l" t="t" r="r" b="b"/>
                <a:pathLst>
                  <a:path w="220652" h="220616" extrusionOk="0">
                    <a:moveTo>
                      <a:pt x="64297" y="35897"/>
                    </a:moveTo>
                    <a:cubicBezTo>
                      <a:pt x="60574" y="32686"/>
                      <a:pt x="56864" y="30042"/>
                      <a:pt x="53842" y="26750"/>
                    </a:cubicBezTo>
                    <a:cubicBezTo>
                      <a:pt x="48028" y="20423"/>
                      <a:pt x="48338" y="10576"/>
                      <a:pt x="54099" y="4829"/>
                    </a:cubicBezTo>
                    <a:cubicBezTo>
                      <a:pt x="60237" y="-1282"/>
                      <a:pt x="69167" y="-1633"/>
                      <a:pt x="76047" y="4006"/>
                    </a:cubicBezTo>
                    <a:cubicBezTo>
                      <a:pt x="77086" y="4856"/>
                      <a:pt x="78017" y="5840"/>
                      <a:pt x="78975" y="6785"/>
                    </a:cubicBezTo>
                    <a:cubicBezTo>
                      <a:pt x="124100" y="51923"/>
                      <a:pt x="169239" y="97048"/>
                      <a:pt x="214337" y="142214"/>
                    </a:cubicBezTo>
                    <a:cubicBezTo>
                      <a:pt x="224617" y="152507"/>
                      <a:pt x="221986" y="166334"/>
                      <a:pt x="209076" y="170543"/>
                    </a:cubicBezTo>
                    <a:cubicBezTo>
                      <a:pt x="202466" y="172702"/>
                      <a:pt x="197177" y="170004"/>
                      <a:pt x="192550" y="165727"/>
                    </a:cubicBezTo>
                    <a:cubicBezTo>
                      <a:pt x="189758" y="163151"/>
                      <a:pt x="187437" y="160061"/>
                      <a:pt x="184712" y="156986"/>
                    </a:cubicBezTo>
                    <a:cubicBezTo>
                      <a:pt x="150501" y="186233"/>
                      <a:pt x="114549" y="189983"/>
                      <a:pt x="76007" y="167764"/>
                    </a:cubicBezTo>
                    <a:cubicBezTo>
                      <a:pt x="60210" y="183508"/>
                      <a:pt x="44372" y="199426"/>
                      <a:pt x="28359" y="215183"/>
                    </a:cubicBezTo>
                    <a:cubicBezTo>
                      <a:pt x="18659" y="224720"/>
                      <a:pt x="3968" y="221186"/>
                      <a:pt x="569" y="208613"/>
                    </a:cubicBezTo>
                    <a:cubicBezTo>
                      <a:pt x="-1266" y="201800"/>
                      <a:pt x="1527" y="196350"/>
                      <a:pt x="6235" y="191629"/>
                    </a:cubicBezTo>
                    <a:cubicBezTo>
                      <a:pt x="20710" y="177181"/>
                      <a:pt x="35158" y="162706"/>
                      <a:pt x="49687" y="148311"/>
                    </a:cubicBezTo>
                    <a:cubicBezTo>
                      <a:pt x="51967" y="146059"/>
                      <a:pt x="53316" y="144318"/>
                      <a:pt x="51225" y="140919"/>
                    </a:cubicBezTo>
                    <a:cubicBezTo>
                      <a:pt x="31178" y="108407"/>
                      <a:pt x="35590" y="66223"/>
                      <a:pt x="64297" y="35897"/>
                    </a:cubicBez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96" name="Google Shape;696;p10"/>
              <p:cNvSpPr/>
              <p:nvPr/>
            </p:nvSpPr>
            <p:spPr>
              <a:xfrm>
                <a:off x="1566493" y="4003511"/>
                <a:ext cx="220644" cy="220781"/>
              </a:xfrm>
              <a:custGeom>
                <a:avLst/>
                <a:gdLst/>
                <a:ahLst/>
                <a:cxnLst/>
                <a:rect l="l" t="t" r="r" b="b"/>
                <a:pathLst>
                  <a:path w="220644" h="220781" extrusionOk="0">
                    <a:moveTo>
                      <a:pt x="36875" y="63571"/>
                    </a:moveTo>
                    <a:cubicBezTo>
                      <a:pt x="64922" y="37130"/>
                      <a:pt x="107268" y="29656"/>
                      <a:pt x="145715" y="54209"/>
                    </a:cubicBezTo>
                    <a:cubicBezTo>
                      <a:pt x="149034" y="50310"/>
                      <a:pt x="152420" y="45818"/>
                      <a:pt x="156319" y="41838"/>
                    </a:cubicBezTo>
                    <a:cubicBezTo>
                      <a:pt x="168109" y="29805"/>
                      <a:pt x="180048" y="17920"/>
                      <a:pt x="192028" y="6075"/>
                    </a:cubicBezTo>
                    <a:cubicBezTo>
                      <a:pt x="199771" y="-1587"/>
                      <a:pt x="209039" y="-1992"/>
                      <a:pt x="215892" y="4807"/>
                    </a:cubicBezTo>
                    <a:cubicBezTo>
                      <a:pt x="222570" y="11431"/>
                      <a:pt x="222219" y="21279"/>
                      <a:pt x="214786" y="28739"/>
                    </a:cubicBezTo>
                    <a:cubicBezTo>
                      <a:pt x="199097" y="44482"/>
                      <a:pt x="183300" y="60131"/>
                      <a:pt x="167448" y="75914"/>
                    </a:cubicBezTo>
                    <a:cubicBezTo>
                      <a:pt x="189721" y="114470"/>
                      <a:pt x="186106" y="150448"/>
                      <a:pt x="156548" y="185240"/>
                    </a:cubicBezTo>
                    <a:cubicBezTo>
                      <a:pt x="159651" y="187803"/>
                      <a:pt x="163010" y="190137"/>
                      <a:pt x="165830" y="193010"/>
                    </a:cubicBezTo>
                    <a:cubicBezTo>
                      <a:pt x="172764" y="200079"/>
                      <a:pt x="172979" y="209414"/>
                      <a:pt x="166679" y="215836"/>
                    </a:cubicBezTo>
                    <a:cubicBezTo>
                      <a:pt x="160123" y="222500"/>
                      <a:pt x="150518" y="222500"/>
                      <a:pt x="143287" y="215404"/>
                    </a:cubicBezTo>
                    <a:cubicBezTo>
                      <a:pt x="130134" y="202507"/>
                      <a:pt x="117183" y="189395"/>
                      <a:pt x="104152" y="176390"/>
                    </a:cubicBezTo>
                    <a:cubicBezTo>
                      <a:pt x="71559" y="143852"/>
                      <a:pt x="38939" y="111353"/>
                      <a:pt x="6387" y="78774"/>
                    </a:cubicBezTo>
                    <a:cubicBezTo>
                      <a:pt x="-1842" y="70532"/>
                      <a:pt x="-2098" y="59848"/>
                      <a:pt x="5497" y="53426"/>
                    </a:cubicBezTo>
                    <a:cubicBezTo>
                      <a:pt x="11432" y="48408"/>
                      <a:pt x="19864" y="48165"/>
                      <a:pt x="25854" y="53183"/>
                    </a:cubicBezTo>
                    <a:cubicBezTo>
                      <a:pt x="29617" y="56327"/>
                      <a:pt x="33017" y="59915"/>
                      <a:pt x="36875" y="63571"/>
                    </a:cubicBezTo>
                    <a:close/>
                  </a:path>
                </a:pathLst>
              </a:custGeom>
              <a:solidFill>
                <a:srgbClr val="74CDF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97" name="Google Shape;697;p10"/>
              <p:cNvSpPr/>
              <p:nvPr/>
            </p:nvSpPr>
            <p:spPr>
              <a:xfrm>
                <a:off x="1520186" y="4140775"/>
                <a:ext cx="67887" cy="65782"/>
              </a:xfrm>
              <a:custGeom>
                <a:avLst/>
                <a:gdLst/>
                <a:ahLst/>
                <a:cxnLst/>
                <a:rect l="l" t="t" r="r" b="b"/>
                <a:pathLst>
                  <a:path w="67887" h="65782" extrusionOk="0">
                    <a:moveTo>
                      <a:pt x="24337" y="65783"/>
                    </a:moveTo>
                    <a:cubicBezTo>
                      <a:pt x="16607" y="58161"/>
                      <a:pt x="9430" y="51079"/>
                      <a:pt x="0" y="41770"/>
                    </a:cubicBezTo>
                    <a:cubicBezTo>
                      <a:pt x="2887" y="39949"/>
                      <a:pt x="6125" y="38587"/>
                      <a:pt x="8485" y="36307"/>
                    </a:cubicBezTo>
                    <a:cubicBezTo>
                      <a:pt x="18967" y="26162"/>
                      <a:pt x="29112" y="15680"/>
                      <a:pt x="39527" y="5468"/>
                    </a:cubicBezTo>
                    <a:cubicBezTo>
                      <a:pt x="46690" y="-1561"/>
                      <a:pt x="56336" y="-1790"/>
                      <a:pt x="62933" y="4645"/>
                    </a:cubicBezTo>
                    <a:cubicBezTo>
                      <a:pt x="69651" y="11215"/>
                      <a:pt x="69597" y="20671"/>
                      <a:pt x="62406" y="27970"/>
                    </a:cubicBezTo>
                    <a:cubicBezTo>
                      <a:pt x="50454" y="40138"/>
                      <a:pt x="38313" y="52104"/>
                      <a:pt x="26239" y="64151"/>
                    </a:cubicBezTo>
                    <a:cubicBezTo>
                      <a:pt x="25605" y="64785"/>
                      <a:pt x="24876" y="65324"/>
                      <a:pt x="24337" y="65783"/>
                    </a:cubicBez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98" name="Google Shape;698;p10"/>
              <p:cNvSpPr/>
              <p:nvPr/>
            </p:nvSpPr>
            <p:spPr>
              <a:xfrm>
                <a:off x="1585169" y="4202883"/>
                <a:ext cx="64998" cy="65527"/>
              </a:xfrm>
              <a:custGeom>
                <a:avLst/>
                <a:gdLst/>
                <a:ahLst/>
                <a:cxnLst/>
                <a:rect l="l" t="t" r="r" b="b"/>
                <a:pathLst>
                  <a:path w="64998" h="65527" extrusionOk="0">
                    <a:moveTo>
                      <a:pt x="0" y="43255"/>
                    </a:moveTo>
                    <a:cubicBezTo>
                      <a:pt x="12519" y="30574"/>
                      <a:pt x="25389" y="17111"/>
                      <a:pt x="38771" y="4160"/>
                    </a:cubicBezTo>
                    <a:cubicBezTo>
                      <a:pt x="45166" y="-2018"/>
                      <a:pt x="54312" y="-1060"/>
                      <a:pt x="60450" y="5348"/>
                    </a:cubicBezTo>
                    <a:cubicBezTo>
                      <a:pt x="66211" y="11351"/>
                      <a:pt x="66710" y="20511"/>
                      <a:pt x="60734" y="26662"/>
                    </a:cubicBezTo>
                    <a:cubicBezTo>
                      <a:pt x="47931" y="39883"/>
                      <a:pt x="34724" y="52712"/>
                      <a:pt x="21868" y="65528"/>
                    </a:cubicBezTo>
                    <a:cubicBezTo>
                      <a:pt x="14502" y="58027"/>
                      <a:pt x="7217" y="50608"/>
                      <a:pt x="0" y="43255"/>
                    </a:cubicBez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7"/>
                                        </p:tgtEl>
                                        <p:attrNameLst>
                                          <p:attrName>style.visibility</p:attrName>
                                        </p:attrNameLst>
                                      </p:cBhvr>
                                      <p:to>
                                        <p:strVal val="visible"/>
                                      </p:to>
                                    </p:set>
                                    <p:animEffect transition="in" filter="fade">
                                      <p:cBhvr>
                                        <p:cTn id="7" dur="500"/>
                                        <p:tgtEl>
                                          <p:spTgt spid="617"/>
                                        </p:tgtEl>
                                      </p:cBhvr>
                                    </p:animEffect>
                                  </p:childTnLst>
                                </p:cTn>
                              </p:par>
                              <p:par>
                                <p:cTn id="8" presetID="10" presetClass="entr" presetSubtype="0" fill="hold" nodeType="withEffect">
                                  <p:stCondLst>
                                    <p:cond delay="0"/>
                                  </p:stCondLst>
                                  <p:childTnLst>
                                    <p:set>
                                      <p:cBhvr>
                                        <p:cTn id="9" dur="1" fill="hold">
                                          <p:stCondLst>
                                            <p:cond delay="0"/>
                                          </p:stCondLst>
                                        </p:cTn>
                                        <p:tgtEl>
                                          <p:spTgt spid="634"/>
                                        </p:tgtEl>
                                        <p:attrNameLst>
                                          <p:attrName>style.visibility</p:attrName>
                                        </p:attrNameLst>
                                      </p:cBhvr>
                                      <p:to>
                                        <p:strVal val="visible"/>
                                      </p:to>
                                    </p:set>
                                    <p:animEffect transition="in" filter="fade">
                                      <p:cBhvr>
                                        <p:cTn id="10" dur="500"/>
                                        <p:tgtEl>
                                          <p:spTgt spid="634"/>
                                        </p:tgtEl>
                                      </p:cBhvr>
                                    </p:animEffect>
                                  </p:childTnLst>
                                </p:cTn>
                              </p:par>
                              <p:par>
                                <p:cTn id="11" presetID="10" presetClass="entr" presetSubtype="0" fill="hold" nodeType="withEffect">
                                  <p:stCondLst>
                                    <p:cond delay="50"/>
                                  </p:stCondLst>
                                  <p:childTnLst>
                                    <p:set>
                                      <p:cBhvr>
                                        <p:cTn id="12" dur="1" fill="hold">
                                          <p:stCondLst>
                                            <p:cond delay="0"/>
                                          </p:stCondLst>
                                        </p:cTn>
                                        <p:tgtEl>
                                          <p:spTgt spid="623"/>
                                        </p:tgtEl>
                                        <p:attrNameLst>
                                          <p:attrName>style.visibility</p:attrName>
                                        </p:attrNameLst>
                                      </p:cBhvr>
                                      <p:to>
                                        <p:strVal val="visible"/>
                                      </p:to>
                                    </p:set>
                                    <p:animEffect transition="in" filter="fade">
                                      <p:cBhvr>
                                        <p:cTn id="13" dur="500"/>
                                        <p:tgtEl>
                                          <p:spTgt spid="623"/>
                                        </p:tgtEl>
                                      </p:cBhvr>
                                    </p:animEffect>
                                  </p:childTnLst>
                                </p:cTn>
                              </p:par>
                            </p:childTnLst>
                          </p:cTn>
                        </p:par>
                        <p:par>
                          <p:cTn id="14" fill="hold">
                            <p:stCondLst>
                              <p:cond delay="500"/>
                            </p:stCondLst>
                            <p:childTnLst>
                              <p:par>
                                <p:cTn id="15" presetID="10" presetClass="entr" presetSubtype="0" fill="hold" nodeType="afterEffect">
                                  <p:stCondLst>
                                    <p:cond delay="100"/>
                                  </p:stCondLst>
                                  <p:childTnLst>
                                    <p:set>
                                      <p:cBhvr>
                                        <p:cTn id="16" dur="1" fill="hold">
                                          <p:stCondLst>
                                            <p:cond delay="0"/>
                                          </p:stCondLst>
                                        </p:cTn>
                                        <p:tgtEl>
                                          <p:spTgt spid="618"/>
                                        </p:tgtEl>
                                        <p:attrNameLst>
                                          <p:attrName>style.visibility</p:attrName>
                                        </p:attrNameLst>
                                      </p:cBhvr>
                                      <p:to>
                                        <p:strVal val="visible"/>
                                      </p:to>
                                    </p:set>
                                    <p:animEffect transition="in" filter="fade">
                                      <p:cBhvr>
                                        <p:cTn id="17" dur="500"/>
                                        <p:tgtEl>
                                          <p:spTgt spid="618"/>
                                        </p:tgtEl>
                                      </p:cBhvr>
                                    </p:animEffect>
                                  </p:childTnLst>
                                </p:cTn>
                              </p:par>
                            </p:childTnLst>
                          </p:cTn>
                        </p:par>
                        <p:par>
                          <p:cTn id="18" fill="hold">
                            <p:stCondLst>
                              <p:cond delay="1000"/>
                            </p:stCondLst>
                            <p:childTnLst>
                              <p:par>
                                <p:cTn id="19" presetID="10" presetClass="entr" presetSubtype="0" fill="hold" nodeType="afterEffect">
                                  <p:stCondLst>
                                    <p:cond delay="150"/>
                                  </p:stCondLst>
                                  <p:childTnLst>
                                    <p:set>
                                      <p:cBhvr>
                                        <p:cTn id="20" dur="1" fill="hold">
                                          <p:stCondLst>
                                            <p:cond delay="0"/>
                                          </p:stCondLst>
                                        </p:cTn>
                                        <p:tgtEl>
                                          <p:spTgt spid="686"/>
                                        </p:tgtEl>
                                        <p:attrNameLst>
                                          <p:attrName>style.visibility</p:attrName>
                                        </p:attrNameLst>
                                      </p:cBhvr>
                                      <p:to>
                                        <p:strVal val="visible"/>
                                      </p:to>
                                    </p:set>
                                    <p:animEffect transition="in" filter="fade">
                                      <p:cBhvr>
                                        <p:cTn id="21" dur="500"/>
                                        <p:tgtEl>
                                          <p:spTgt spid="686"/>
                                        </p:tgtEl>
                                      </p:cBhvr>
                                    </p:animEffect>
                                  </p:childTnLst>
                                </p:cTn>
                              </p:par>
                            </p:childTnLst>
                          </p:cTn>
                        </p:par>
                        <p:par>
                          <p:cTn id="22" fill="hold">
                            <p:stCondLst>
                              <p:cond delay="1500"/>
                            </p:stCondLst>
                            <p:childTnLst>
                              <p:par>
                                <p:cTn id="23" presetID="10" presetClass="entr" presetSubtype="0" fill="hold" nodeType="afterEffect">
                                  <p:stCondLst>
                                    <p:cond delay="150"/>
                                  </p:stCondLst>
                                  <p:childTnLst>
                                    <p:set>
                                      <p:cBhvr>
                                        <p:cTn id="24" dur="1" fill="hold">
                                          <p:stCondLst>
                                            <p:cond delay="0"/>
                                          </p:stCondLst>
                                        </p:cTn>
                                        <p:tgtEl>
                                          <p:spTgt spid="692"/>
                                        </p:tgtEl>
                                        <p:attrNameLst>
                                          <p:attrName>style.visibility</p:attrName>
                                        </p:attrNameLst>
                                      </p:cBhvr>
                                      <p:to>
                                        <p:strVal val="visible"/>
                                      </p:to>
                                    </p:set>
                                    <p:animEffect transition="in" filter="fade">
                                      <p:cBhvr>
                                        <p:cTn id="25" dur="500"/>
                                        <p:tgtEl>
                                          <p:spTgt spid="692"/>
                                        </p:tgtEl>
                                      </p:cBhvr>
                                    </p:animEffect>
                                  </p:childTnLst>
                                </p:cTn>
                              </p:par>
                            </p:childTnLst>
                          </p:cTn>
                        </p:par>
                        <p:par>
                          <p:cTn id="26" fill="hold">
                            <p:stCondLst>
                              <p:cond delay="2000"/>
                            </p:stCondLst>
                            <p:childTnLst>
                              <p:par>
                                <p:cTn id="27" presetID="10" presetClass="entr" presetSubtype="0" fill="hold" nodeType="afterEffect">
                                  <p:stCondLst>
                                    <p:cond delay="200"/>
                                  </p:stCondLst>
                                  <p:childTnLst>
                                    <p:set>
                                      <p:cBhvr>
                                        <p:cTn id="28" dur="1" fill="hold">
                                          <p:stCondLst>
                                            <p:cond delay="0"/>
                                          </p:stCondLst>
                                        </p:cTn>
                                        <p:tgtEl>
                                          <p:spTgt spid="665"/>
                                        </p:tgtEl>
                                        <p:attrNameLst>
                                          <p:attrName>style.visibility</p:attrName>
                                        </p:attrNameLst>
                                      </p:cBhvr>
                                      <p:to>
                                        <p:strVal val="visible"/>
                                      </p:to>
                                    </p:set>
                                    <p:animEffect transition="in" filter="fade">
                                      <p:cBhvr>
                                        <p:cTn id="29" dur="500"/>
                                        <p:tgtEl>
                                          <p:spTgt spid="665"/>
                                        </p:tgtEl>
                                      </p:cBhvr>
                                    </p:animEffect>
                                  </p:childTnLst>
                                </p:cTn>
                              </p:par>
                            </p:childTnLst>
                          </p:cTn>
                        </p:par>
                        <p:par>
                          <p:cTn id="30" fill="hold">
                            <p:stCondLst>
                              <p:cond delay="2500"/>
                            </p:stCondLst>
                            <p:childTnLst>
                              <p:par>
                                <p:cTn id="31" presetID="10" presetClass="entr" presetSubtype="0" fill="hold" nodeType="afterEffect">
                                  <p:stCondLst>
                                    <p:cond delay="200"/>
                                  </p:stCondLst>
                                  <p:childTnLst>
                                    <p:set>
                                      <p:cBhvr>
                                        <p:cTn id="32" dur="1" fill="hold">
                                          <p:stCondLst>
                                            <p:cond delay="0"/>
                                          </p:stCondLst>
                                        </p:cTn>
                                        <p:tgtEl>
                                          <p:spTgt spid="691"/>
                                        </p:tgtEl>
                                        <p:attrNameLst>
                                          <p:attrName>style.visibility</p:attrName>
                                        </p:attrNameLst>
                                      </p:cBhvr>
                                      <p:to>
                                        <p:strVal val="visible"/>
                                      </p:to>
                                    </p:set>
                                    <p:animEffect transition="in" filter="fade">
                                      <p:cBhvr>
                                        <p:cTn id="33" dur="500"/>
                                        <p:tgtEl>
                                          <p:spTgt spid="691"/>
                                        </p:tgtEl>
                                      </p:cBhvr>
                                    </p:animEffect>
                                  </p:childTnLst>
                                </p:cTn>
                              </p:par>
                              <p:par>
                                <p:cTn id="34" presetID="10" presetClass="entr" presetSubtype="0" fill="hold" nodeType="withEffect">
                                  <p:stCondLst>
                                    <p:cond delay="250"/>
                                  </p:stCondLst>
                                  <p:childTnLst>
                                    <p:set>
                                      <p:cBhvr>
                                        <p:cTn id="35" dur="1" fill="hold">
                                          <p:stCondLst>
                                            <p:cond delay="0"/>
                                          </p:stCondLst>
                                        </p:cTn>
                                        <p:tgtEl>
                                          <p:spTgt spid="650"/>
                                        </p:tgtEl>
                                        <p:attrNameLst>
                                          <p:attrName>style.visibility</p:attrName>
                                        </p:attrNameLst>
                                      </p:cBhvr>
                                      <p:to>
                                        <p:strVal val="visible"/>
                                      </p:to>
                                    </p:set>
                                    <p:animEffect transition="in" filter="fade">
                                      <p:cBhvr>
                                        <p:cTn id="36" dur="500"/>
                                        <p:tgtEl>
                                          <p:spTgt spid="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2"/>
          <p:cNvSpPr txBox="1">
            <a:spLocks noGrp="1"/>
          </p:cNvSpPr>
          <p:nvPr>
            <p:ph type="title"/>
          </p:nvPr>
        </p:nvSpPr>
        <p:spPr>
          <a:xfrm>
            <a:off x="588263" y="457201"/>
            <a:ext cx="11018400" cy="615553"/>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700"/>
              <a:buFont typeface="Quattrocento Sans"/>
              <a:buNone/>
            </a:pPr>
            <a:r>
              <a:rPr lang="en-US" sz="4000">
                <a:latin typeface="Quattrocento Sans"/>
                <a:ea typeface="Quattrocento Sans"/>
                <a:cs typeface="Quattrocento Sans"/>
                <a:sym typeface="Quattrocento Sans"/>
              </a:rPr>
              <a:t>Sidecar model</a:t>
            </a:r>
            <a:endParaRPr/>
          </a:p>
        </p:txBody>
      </p:sp>
      <p:grpSp>
        <p:nvGrpSpPr>
          <p:cNvPr id="850" name="Google Shape;850;p12"/>
          <p:cNvGrpSpPr/>
          <p:nvPr/>
        </p:nvGrpSpPr>
        <p:grpSpPr>
          <a:xfrm>
            <a:off x="2535417" y="1697357"/>
            <a:ext cx="1666459" cy="1944200"/>
            <a:chOff x="3444424" y="1954650"/>
            <a:chExt cx="1400543" cy="1633965"/>
          </a:xfrm>
        </p:grpSpPr>
        <p:pic>
          <p:nvPicPr>
            <p:cNvPr id="851" name="Google Shape;851;p12"/>
            <p:cNvPicPr preferRelativeResize="0"/>
            <p:nvPr/>
          </p:nvPicPr>
          <p:blipFill rotWithShape="1">
            <a:blip r:embed="rId3">
              <a:alphaModFix/>
            </a:blip>
            <a:srcRect/>
            <a:stretch/>
          </p:blipFill>
          <p:spPr>
            <a:xfrm>
              <a:off x="3444424" y="1954650"/>
              <a:ext cx="1400543" cy="1633965"/>
            </a:xfrm>
            <a:prstGeom prst="rect">
              <a:avLst/>
            </a:prstGeom>
            <a:noFill/>
            <a:ln>
              <a:noFill/>
            </a:ln>
          </p:spPr>
        </p:pic>
        <p:sp>
          <p:nvSpPr>
            <p:cNvPr id="852" name="Google Shape;852;p12"/>
            <p:cNvSpPr txBox="1"/>
            <p:nvPr/>
          </p:nvSpPr>
          <p:spPr>
            <a:xfrm>
              <a:off x="3720250" y="2525411"/>
              <a:ext cx="770700" cy="258665"/>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chemeClr val="lt1"/>
                  </a:solidFill>
                  <a:latin typeface="Arial"/>
                  <a:ea typeface="Arial"/>
                  <a:cs typeface="Arial"/>
                  <a:sym typeface="Arial"/>
                </a:rPr>
                <a:t>My App</a:t>
              </a:r>
              <a:endParaRPr sz="1467">
                <a:solidFill>
                  <a:schemeClr val="dk1"/>
                </a:solidFill>
                <a:latin typeface="Quattrocento Sans"/>
                <a:ea typeface="Quattrocento Sans"/>
                <a:cs typeface="Quattrocento Sans"/>
                <a:sym typeface="Quattrocento Sans"/>
              </a:endParaRPr>
            </a:p>
          </p:txBody>
        </p:sp>
      </p:grpSp>
      <p:cxnSp>
        <p:nvCxnSpPr>
          <p:cNvPr id="853" name="Google Shape;853;p12"/>
          <p:cNvCxnSpPr>
            <a:stCxn id="851" idx="3"/>
          </p:cNvCxnSpPr>
          <p:nvPr/>
        </p:nvCxnSpPr>
        <p:spPr>
          <a:xfrm>
            <a:off x="4201876" y="2669457"/>
            <a:ext cx="4096800" cy="14700"/>
          </a:xfrm>
          <a:prstGeom prst="straightConnector1">
            <a:avLst/>
          </a:prstGeom>
          <a:noFill/>
          <a:ln w="28575" cap="flat" cmpd="sng">
            <a:solidFill>
              <a:srgbClr val="202192"/>
            </a:solidFill>
            <a:prstDash val="solid"/>
            <a:round/>
            <a:headEnd type="triangle" w="lg" len="lg"/>
            <a:tailEnd type="triangle" w="lg" len="lg"/>
          </a:ln>
        </p:spPr>
      </p:cxnSp>
      <p:grpSp>
        <p:nvGrpSpPr>
          <p:cNvPr id="854" name="Google Shape;854;p12"/>
          <p:cNvGrpSpPr/>
          <p:nvPr/>
        </p:nvGrpSpPr>
        <p:grpSpPr>
          <a:xfrm>
            <a:off x="8298599" y="1991138"/>
            <a:ext cx="1186829" cy="1389572"/>
            <a:chOff x="8298598" y="2543027"/>
            <a:chExt cx="1186830" cy="1389572"/>
          </a:xfrm>
        </p:grpSpPr>
        <p:sp>
          <p:nvSpPr>
            <p:cNvPr id="855" name="Google Shape;855;p12"/>
            <p:cNvSpPr/>
            <p:nvPr/>
          </p:nvSpPr>
          <p:spPr>
            <a:xfrm>
              <a:off x="8359990" y="2640643"/>
              <a:ext cx="1125438" cy="1291956"/>
            </a:xfrm>
            <a:custGeom>
              <a:avLst/>
              <a:gdLst/>
              <a:ahLst/>
              <a:cxnLst/>
              <a:rect l="l" t="t" r="r" b="b"/>
              <a:pathLst>
                <a:path w="1125438" h="1291956" extrusionOk="0">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67">
                <a:solidFill>
                  <a:srgbClr val="000000"/>
                </a:solidFill>
                <a:latin typeface="Arial"/>
                <a:ea typeface="Arial"/>
                <a:cs typeface="Arial"/>
                <a:sym typeface="Arial"/>
              </a:endParaRPr>
            </a:p>
          </p:txBody>
        </p:sp>
        <p:sp>
          <p:nvSpPr>
            <p:cNvPr id="856" name="Google Shape;856;p12"/>
            <p:cNvSpPr/>
            <p:nvPr/>
          </p:nvSpPr>
          <p:spPr>
            <a:xfrm>
              <a:off x="8298598" y="2543027"/>
              <a:ext cx="1125438" cy="1291956"/>
            </a:xfrm>
            <a:custGeom>
              <a:avLst/>
              <a:gdLst/>
              <a:ahLst/>
              <a:cxnLst/>
              <a:rect l="l" t="t" r="r" b="b"/>
              <a:pathLst>
                <a:path w="1125438" h="1291956" extrusionOk="0">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467">
                <a:solidFill>
                  <a:srgbClr val="000000"/>
                </a:solidFill>
                <a:latin typeface="Arial"/>
                <a:ea typeface="Arial"/>
                <a:cs typeface="Arial"/>
                <a:sym typeface="Arial"/>
              </a:endParaRPr>
            </a:p>
          </p:txBody>
        </p:sp>
        <p:grpSp>
          <p:nvGrpSpPr>
            <p:cNvPr id="857" name="Google Shape;857;p12"/>
            <p:cNvGrpSpPr/>
            <p:nvPr/>
          </p:nvGrpSpPr>
          <p:grpSpPr>
            <a:xfrm>
              <a:off x="8386477" y="2846026"/>
              <a:ext cx="952402" cy="699902"/>
              <a:chOff x="8386477" y="2846026"/>
              <a:chExt cx="952402" cy="699902"/>
            </a:xfrm>
          </p:grpSpPr>
          <p:sp>
            <p:nvSpPr>
              <p:cNvPr id="858" name="Google Shape;858;p12"/>
              <p:cNvSpPr/>
              <p:nvPr/>
            </p:nvSpPr>
            <p:spPr>
              <a:xfrm>
                <a:off x="8386477" y="3024839"/>
                <a:ext cx="952402" cy="423390"/>
              </a:xfrm>
              <a:custGeom>
                <a:avLst/>
                <a:gdLst/>
                <a:ahLst/>
                <a:cxnLst/>
                <a:rect l="l" t="t" r="r" b="b"/>
                <a:pathLst>
                  <a:path w="952402" h="423390" extrusionOk="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67">
                  <a:solidFill>
                    <a:srgbClr val="000000"/>
                  </a:solidFill>
                  <a:latin typeface="Arial"/>
                  <a:ea typeface="Arial"/>
                  <a:cs typeface="Arial"/>
                  <a:sym typeface="Arial"/>
                </a:endParaRPr>
              </a:p>
            </p:txBody>
          </p:sp>
          <p:sp>
            <p:nvSpPr>
              <p:cNvPr id="859" name="Google Shape;859;p12"/>
              <p:cNvSpPr/>
              <p:nvPr/>
            </p:nvSpPr>
            <p:spPr>
              <a:xfrm>
                <a:off x="8917469" y="3349705"/>
                <a:ext cx="83341" cy="196223"/>
              </a:xfrm>
              <a:custGeom>
                <a:avLst/>
                <a:gdLst/>
                <a:ahLst/>
                <a:cxnLst/>
                <a:rect l="l" t="t" r="r" b="b"/>
                <a:pathLst>
                  <a:path w="83341" h="196223" extrusionOk="0">
                    <a:moveTo>
                      <a:pt x="6106" y="0"/>
                    </a:moveTo>
                    <a:lnTo>
                      <a:pt x="77235" y="0"/>
                    </a:lnTo>
                    <a:lnTo>
                      <a:pt x="83341" y="167013"/>
                    </a:lnTo>
                    <a:lnTo>
                      <a:pt x="41671" y="196224"/>
                    </a:lnTo>
                    <a:lnTo>
                      <a:pt x="0" y="167013"/>
                    </a:lnTo>
                    <a:lnTo>
                      <a:pt x="6106" y="0"/>
                    </a:ln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67">
                  <a:solidFill>
                    <a:srgbClr val="000000"/>
                  </a:solidFill>
                  <a:latin typeface="Arial"/>
                  <a:ea typeface="Arial"/>
                  <a:cs typeface="Arial"/>
                  <a:sym typeface="Arial"/>
                </a:endParaRPr>
              </a:p>
            </p:txBody>
          </p:sp>
          <p:sp>
            <p:nvSpPr>
              <p:cNvPr id="860" name="Google Shape;860;p12"/>
              <p:cNvSpPr/>
              <p:nvPr/>
            </p:nvSpPr>
            <p:spPr>
              <a:xfrm>
                <a:off x="8764071" y="2846026"/>
                <a:ext cx="269827" cy="189869"/>
              </a:xfrm>
              <a:custGeom>
                <a:avLst/>
                <a:gdLst/>
                <a:ahLst/>
                <a:cxnLst/>
                <a:rect l="l" t="t" r="r" b="b"/>
                <a:pathLst>
                  <a:path w="269827" h="189869" extrusionOk="0">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67">
                  <a:solidFill>
                    <a:srgbClr val="000000"/>
                  </a:solidFill>
                  <a:latin typeface="Arial"/>
                  <a:ea typeface="Arial"/>
                  <a:cs typeface="Arial"/>
                  <a:sym typeface="Arial"/>
                </a:endParaRPr>
              </a:p>
            </p:txBody>
          </p:sp>
          <p:sp>
            <p:nvSpPr>
              <p:cNvPr id="861" name="Google Shape;861;p12"/>
              <p:cNvSpPr/>
              <p:nvPr/>
            </p:nvSpPr>
            <p:spPr>
              <a:xfrm>
                <a:off x="8764071" y="2846026"/>
                <a:ext cx="99762" cy="189869"/>
              </a:xfrm>
              <a:custGeom>
                <a:avLst/>
                <a:gdLst/>
                <a:ahLst/>
                <a:cxnLst/>
                <a:rect l="l" t="t" r="r" b="b"/>
                <a:pathLst>
                  <a:path w="99762" h="189869" extrusionOk="0">
                    <a:moveTo>
                      <a:pt x="0" y="0"/>
                    </a:moveTo>
                    <a:lnTo>
                      <a:pt x="99762" y="0"/>
                    </a:lnTo>
                    <a:lnTo>
                      <a:pt x="99762" y="189870"/>
                    </a:lnTo>
                    <a:lnTo>
                      <a:pt x="0" y="189870"/>
                    </a:lnTo>
                    <a:close/>
                  </a:path>
                </a:pathLst>
              </a:custGeom>
              <a:solidFill>
                <a:srgbClr val="FFFFFF">
                  <a:alpha val="74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67">
                  <a:solidFill>
                    <a:srgbClr val="000000"/>
                  </a:solidFill>
                  <a:latin typeface="Arial"/>
                  <a:ea typeface="Arial"/>
                  <a:cs typeface="Arial"/>
                  <a:sym typeface="Arial"/>
                </a:endParaRPr>
              </a:p>
            </p:txBody>
          </p:sp>
          <p:sp>
            <p:nvSpPr>
              <p:cNvPr id="862" name="Google Shape;862;p12"/>
              <p:cNvSpPr/>
              <p:nvPr/>
            </p:nvSpPr>
            <p:spPr>
              <a:xfrm>
                <a:off x="8678915" y="3023601"/>
                <a:ext cx="436675" cy="45548"/>
              </a:xfrm>
              <a:custGeom>
                <a:avLst/>
                <a:gdLst/>
                <a:ahLst/>
                <a:cxnLst/>
                <a:rect l="l" t="t" r="r" b="b"/>
                <a:pathLst>
                  <a:path w="436675" h="45548" extrusionOk="0">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67">
                  <a:solidFill>
                    <a:srgbClr val="000000"/>
                  </a:solidFill>
                  <a:latin typeface="Arial"/>
                  <a:ea typeface="Arial"/>
                  <a:cs typeface="Arial"/>
                  <a:sym typeface="Arial"/>
                </a:endParaRPr>
              </a:p>
            </p:txBody>
          </p:sp>
          <p:sp>
            <p:nvSpPr>
              <p:cNvPr id="863" name="Google Shape;863;p12"/>
              <p:cNvSpPr/>
              <p:nvPr/>
            </p:nvSpPr>
            <p:spPr>
              <a:xfrm>
                <a:off x="8678915" y="3023601"/>
                <a:ext cx="135078" cy="56111"/>
              </a:xfrm>
              <a:custGeom>
                <a:avLst/>
                <a:gdLst/>
                <a:ahLst/>
                <a:cxnLst/>
                <a:rect l="l" t="t" r="r" b="b"/>
                <a:pathLst>
                  <a:path w="135078" h="56111" extrusionOk="0">
                    <a:moveTo>
                      <a:pt x="0" y="0"/>
                    </a:moveTo>
                    <a:lnTo>
                      <a:pt x="135079" y="0"/>
                    </a:lnTo>
                    <a:lnTo>
                      <a:pt x="135079" y="56111"/>
                    </a:lnTo>
                    <a:lnTo>
                      <a:pt x="0" y="56111"/>
                    </a:lnTo>
                    <a:close/>
                  </a:path>
                </a:pathLst>
              </a:custGeom>
              <a:solidFill>
                <a:srgbClr val="FFFFFF">
                  <a:alpha val="745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67">
                  <a:solidFill>
                    <a:srgbClr val="000000"/>
                  </a:solidFill>
                  <a:latin typeface="Arial"/>
                  <a:ea typeface="Arial"/>
                  <a:cs typeface="Arial"/>
                  <a:sym typeface="Arial"/>
                </a:endParaRPr>
              </a:p>
            </p:txBody>
          </p:sp>
        </p:grpSp>
      </p:grpSp>
      <p:sp>
        <p:nvSpPr>
          <p:cNvPr id="864" name="Google Shape;864;p12"/>
          <p:cNvSpPr txBox="1"/>
          <p:nvPr/>
        </p:nvSpPr>
        <p:spPr>
          <a:xfrm>
            <a:off x="5732479" y="2266668"/>
            <a:ext cx="1035600"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Arial"/>
                <a:ea typeface="Arial"/>
                <a:cs typeface="Arial"/>
                <a:sym typeface="Arial"/>
              </a:rPr>
              <a:t>Dapr API</a:t>
            </a:r>
            <a:endParaRPr sz="1467">
              <a:solidFill>
                <a:schemeClr val="dk1"/>
              </a:solidFill>
              <a:latin typeface="Quattrocento Sans"/>
              <a:ea typeface="Quattrocento Sans"/>
              <a:cs typeface="Quattrocento Sans"/>
              <a:sym typeface="Quattrocento Sans"/>
            </a:endParaRPr>
          </a:p>
        </p:txBody>
      </p:sp>
      <p:sp>
        <p:nvSpPr>
          <p:cNvPr id="865" name="Google Shape;865;p12"/>
          <p:cNvSpPr txBox="1"/>
          <p:nvPr/>
        </p:nvSpPr>
        <p:spPr>
          <a:xfrm>
            <a:off x="942680" y="3922129"/>
            <a:ext cx="10765600" cy="240061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67" b="1">
                <a:solidFill>
                  <a:srgbClr val="0078D4"/>
                </a:solidFill>
                <a:latin typeface="Consolas"/>
                <a:ea typeface="Consolas"/>
                <a:cs typeface="Consolas"/>
                <a:sym typeface="Consolas"/>
              </a:rPr>
              <a:t>POST</a:t>
            </a:r>
            <a:r>
              <a:rPr lang="en-US" sz="1867">
                <a:solidFill>
                  <a:srgbClr val="0078D4"/>
                </a:solidFill>
                <a:latin typeface="Consolas"/>
                <a:ea typeface="Consolas"/>
                <a:cs typeface="Consolas"/>
                <a:sym typeface="Consolas"/>
              </a:rPr>
              <a:t> http://localhost:3500/v1.0/</a:t>
            </a:r>
            <a:r>
              <a:rPr lang="en-US" sz="2000" b="1">
                <a:solidFill>
                  <a:srgbClr val="0078D4"/>
                </a:solidFill>
                <a:latin typeface="Consolas"/>
                <a:ea typeface="Consolas"/>
                <a:cs typeface="Consolas"/>
                <a:sym typeface="Consolas"/>
              </a:rPr>
              <a:t>invoke</a:t>
            </a:r>
            <a:r>
              <a:rPr lang="en-US" sz="1867">
                <a:solidFill>
                  <a:srgbClr val="0078D4"/>
                </a:solidFill>
                <a:latin typeface="Consolas"/>
                <a:ea typeface="Consolas"/>
                <a:cs typeface="Consolas"/>
                <a:sym typeface="Consolas"/>
              </a:rPr>
              <a:t>/cart/method/order</a:t>
            </a:r>
            <a:endParaRPr sz="1467">
              <a:solidFill>
                <a:schemeClr val="dk1"/>
              </a:solidFill>
              <a:latin typeface="Quattrocento Sans"/>
              <a:ea typeface="Quattrocento Sans"/>
              <a:cs typeface="Quattrocento Sans"/>
              <a:sym typeface="Quattrocento Sans"/>
            </a:endParaRPr>
          </a:p>
          <a:p>
            <a:pPr marL="0" marR="0" lvl="0" indent="0" algn="l" rtl="0">
              <a:spcBef>
                <a:spcPts val="1467"/>
              </a:spcBef>
              <a:spcAft>
                <a:spcPts val="0"/>
              </a:spcAft>
              <a:buNone/>
            </a:pPr>
            <a:r>
              <a:rPr lang="en-US" sz="1867" b="1">
                <a:solidFill>
                  <a:srgbClr val="0078D4"/>
                </a:solidFill>
                <a:latin typeface="Consolas"/>
                <a:ea typeface="Consolas"/>
                <a:cs typeface="Consolas"/>
                <a:sym typeface="Consolas"/>
              </a:rPr>
              <a:t>GET</a:t>
            </a:r>
            <a:r>
              <a:rPr lang="en-US" sz="1867">
                <a:solidFill>
                  <a:srgbClr val="0078D4"/>
                </a:solidFill>
                <a:latin typeface="Consolas"/>
                <a:ea typeface="Consolas"/>
                <a:cs typeface="Consolas"/>
                <a:sym typeface="Consolas"/>
              </a:rPr>
              <a:t> http://localhost:3500/v1.0/</a:t>
            </a:r>
            <a:r>
              <a:rPr lang="en-US" sz="2000" b="1">
                <a:solidFill>
                  <a:srgbClr val="0078D4"/>
                </a:solidFill>
                <a:latin typeface="Consolas"/>
                <a:ea typeface="Consolas"/>
                <a:cs typeface="Consolas"/>
                <a:sym typeface="Consolas"/>
              </a:rPr>
              <a:t>state</a:t>
            </a:r>
            <a:r>
              <a:rPr lang="en-US" sz="1867">
                <a:solidFill>
                  <a:srgbClr val="0078D4"/>
                </a:solidFill>
                <a:latin typeface="Consolas"/>
                <a:ea typeface="Consolas"/>
                <a:cs typeface="Consolas"/>
                <a:sym typeface="Consolas"/>
              </a:rPr>
              <a:t>/inventory/item67</a:t>
            </a:r>
            <a:endParaRPr sz="1467">
              <a:solidFill>
                <a:schemeClr val="dk1"/>
              </a:solidFill>
              <a:latin typeface="Quattrocento Sans"/>
              <a:ea typeface="Quattrocento Sans"/>
              <a:cs typeface="Quattrocento Sans"/>
              <a:sym typeface="Quattrocento Sans"/>
            </a:endParaRPr>
          </a:p>
          <a:p>
            <a:pPr marL="0" marR="0" lvl="0" indent="0" algn="l" rtl="0">
              <a:spcBef>
                <a:spcPts val="1467"/>
              </a:spcBef>
              <a:spcAft>
                <a:spcPts val="0"/>
              </a:spcAft>
              <a:buNone/>
            </a:pPr>
            <a:r>
              <a:rPr lang="en-US" sz="1867" b="1">
                <a:solidFill>
                  <a:srgbClr val="0078D4"/>
                </a:solidFill>
                <a:latin typeface="Consolas"/>
                <a:ea typeface="Consolas"/>
                <a:cs typeface="Consolas"/>
                <a:sym typeface="Consolas"/>
              </a:rPr>
              <a:t>POST</a:t>
            </a:r>
            <a:r>
              <a:rPr lang="en-US" sz="1867">
                <a:solidFill>
                  <a:srgbClr val="0078D4"/>
                </a:solidFill>
                <a:latin typeface="Consolas"/>
                <a:ea typeface="Consolas"/>
                <a:cs typeface="Consolas"/>
                <a:sym typeface="Consolas"/>
              </a:rPr>
              <a:t> http://localhost:3500/v1.0/</a:t>
            </a:r>
            <a:r>
              <a:rPr lang="en-US" sz="2000" b="1">
                <a:solidFill>
                  <a:srgbClr val="0078D4"/>
                </a:solidFill>
                <a:latin typeface="Consolas"/>
                <a:ea typeface="Consolas"/>
                <a:cs typeface="Consolas"/>
                <a:sym typeface="Consolas"/>
              </a:rPr>
              <a:t>publish</a:t>
            </a:r>
            <a:r>
              <a:rPr lang="en-US" sz="1867">
                <a:solidFill>
                  <a:srgbClr val="0078D4"/>
                </a:solidFill>
                <a:latin typeface="Consolas"/>
                <a:ea typeface="Consolas"/>
                <a:cs typeface="Consolas"/>
                <a:sym typeface="Consolas"/>
              </a:rPr>
              <a:t>/order</a:t>
            </a:r>
            <a:endParaRPr sz="1467">
              <a:solidFill>
                <a:schemeClr val="dk1"/>
              </a:solidFill>
              <a:latin typeface="Quattrocento Sans"/>
              <a:ea typeface="Quattrocento Sans"/>
              <a:cs typeface="Quattrocento Sans"/>
              <a:sym typeface="Quattrocento Sans"/>
            </a:endParaRPr>
          </a:p>
          <a:p>
            <a:pPr marL="0" marR="0" lvl="0" indent="0" algn="l" rtl="0">
              <a:spcBef>
                <a:spcPts val="1467"/>
              </a:spcBef>
              <a:spcAft>
                <a:spcPts val="0"/>
              </a:spcAft>
              <a:buNone/>
            </a:pPr>
            <a:r>
              <a:rPr lang="en-US" sz="1867" b="1">
                <a:solidFill>
                  <a:srgbClr val="0078D4"/>
                </a:solidFill>
                <a:latin typeface="Consolas"/>
                <a:ea typeface="Consolas"/>
                <a:cs typeface="Consolas"/>
                <a:sym typeface="Consolas"/>
              </a:rPr>
              <a:t>GET</a:t>
            </a:r>
            <a:r>
              <a:rPr lang="en-US" sz="1467">
                <a:solidFill>
                  <a:srgbClr val="0078D4"/>
                </a:solidFill>
                <a:latin typeface="Consolas"/>
                <a:ea typeface="Consolas"/>
                <a:cs typeface="Consolas"/>
                <a:sym typeface="Consolas"/>
              </a:rPr>
              <a:t> </a:t>
            </a:r>
            <a:r>
              <a:rPr lang="en-US" sz="1867">
                <a:solidFill>
                  <a:srgbClr val="0078D4"/>
                </a:solidFill>
                <a:latin typeface="Consolas"/>
                <a:ea typeface="Consolas"/>
                <a:cs typeface="Consolas"/>
                <a:sym typeface="Consolas"/>
              </a:rPr>
              <a:t>http://localhost:3500/v1.0/</a:t>
            </a:r>
            <a:r>
              <a:rPr lang="en-US" sz="2000" b="1">
                <a:solidFill>
                  <a:srgbClr val="0078D4"/>
                </a:solidFill>
                <a:latin typeface="Consolas"/>
                <a:ea typeface="Consolas"/>
                <a:cs typeface="Consolas"/>
                <a:sym typeface="Consolas"/>
              </a:rPr>
              <a:t>secrets</a:t>
            </a:r>
            <a:r>
              <a:rPr lang="en-US" sz="1867">
                <a:solidFill>
                  <a:srgbClr val="0078D4"/>
                </a:solidFill>
                <a:latin typeface="Consolas"/>
                <a:ea typeface="Consolas"/>
                <a:cs typeface="Consolas"/>
                <a:sym typeface="Consolas"/>
              </a:rPr>
              <a:t>/vault/password42</a:t>
            </a:r>
            <a:endParaRPr sz="1467">
              <a:solidFill>
                <a:schemeClr val="dk1"/>
              </a:solidFill>
              <a:latin typeface="Quattrocento Sans"/>
              <a:ea typeface="Quattrocento Sans"/>
              <a:cs typeface="Quattrocento Sans"/>
              <a:sym typeface="Quattrocento Sans"/>
            </a:endParaRPr>
          </a:p>
          <a:p>
            <a:pPr marL="0" marR="0" lvl="0" indent="0" algn="l" rtl="0">
              <a:spcBef>
                <a:spcPts val="1467"/>
              </a:spcBef>
              <a:spcAft>
                <a:spcPts val="0"/>
              </a:spcAft>
              <a:buNone/>
            </a:pPr>
            <a:r>
              <a:rPr lang="en-US" sz="1867" b="1">
                <a:solidFill>
                  <a:srgbClr val="0078D4"/>
                </a:solidFill>
                <a:latin typeface="Consolas"/>
                <a:ea typeface="Consolas"/>
                <a:cs typeface="Consolas"/>
                <a:sym typeface="Consolas"/>
              </a:rPr>
              <a:t>GET</a:t>
            </a:r>
            <a:r>
              <a:rPr lang="en-US" sz="1867">
                <a:solidFill>
                  <a:srgbClr val="0078D4"/>
                </a:solidFill>
                <a:latin typeface="Consolas"/>
                <a:ea typeface="Consolas"/>
                <a:cs typeface="Consolas"/>
                <a:sym typeface="Consolas"/>
              </a:rPr>
              <a:t> http://localhost:3500/v1.0-alpha1/</a:t>
            </a:r>
            <a:r>
              <a:rPr lang="en-US" sz="2000" b="1">
                <a:solidFill>
                  <a:srgbClr val="0078D4"/>
                </a:solidFill>
                <a:latin typeface="Consolas"/>
                <a:ea typeface="Consolas"/>
                <a:cs typeface="Consolas"/>
                <a:sym typeface="Consolas"/>
              </a:rPr>
              <a:t>workflows</a:t>
            </a:r>
            <a:r>
              <a:rPr lang="en-US" sz="1867">
                <a:solidFill>
                  <a:srgbClr val="0078D4"/>
                </a:solidFill>
                <a:latin typeface="Consolas"/>
                <a:ea typeface="Consolas"/>
                <a:cs typeface="Consolas"/>
                <a:sym typeface="Consolas"/>
              </a:rPr>
              <a:t>/dapr/businessprocess/1234/start</a:t>
            </a:r>
            <a:endParaRPr sz="1467">
              <a:solidFill>
                <a:schemeClr val="dk1"/>
              </a:solidFill>
              <a:latin typeface="Quattrocento Sans"/>
              <a:ea typeface="Quattrocento Sans"/>
              <a:cs typeface="Quattrocento Sans"/>
              <a:sym typeface="Quattrocento Sans"/>
            </a:endParaRPr>
          </a:p>
        </p:txBody>
      </p:sp>
      <p:sp>
        <p:nvSpPr>
          <p:cNvPr id="866" name="Google Shape;866;p12"/>
          <p:cNvSpPr txBox="1"/>
          <p:nvPr/>
        </p:nvSpPr>
        <p:spPr>
          <a:xfrm>
            <a:off x="5680180" y="2780351"/>
            <a:ext cx="1043820" cy="22576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467">
                <a:solidFill>
                  <a:srgbClr val="202192"/>
                </a:solidFill>
                <a:latin typeface="Arial"/>
                <a:ea typeface="Arial"/>
                <a:cs typeface="Arial"/>
                <a:sym typeface="Arial"/>
              </a:rPr>
              <a:t>HTTP/</a:t>
            </a:r>
            <a:r>
              <a:rPr lang="en-US" sz="1467" err="1">
                <a:solidFill>
                  <a:srgbClr val="202192"/>
                </a:solidFill>
                <a:latin typeface="Arial"/>
                <a:ea typeface="Arial"/>
                <a:cs typeface="Arial"/>
                <a:sym typeface="Arial"/>
              </a:rPr>
              <a:t>gRPC</a:t>
            </a:r>
            <a:endParaRPr sz="1467">
              <a:solidFill>
                <a:schemeClr val="dk1"/>
              </a:solidFill>
              <a:latin typeface="Quattrocento Sans"/>
              <a:ea typeface="Quattrocento Sans"/>
              <a:cs typeface="Quattrocento Sans"/>
              <a:sym typeface="Quattrocento Sans"/>
            </a:endParaRPr>
          </a:p>
        </p:txBody>
      </p:sp>
      <p:sp>
        <p:nvSpPr>
          <p:cNvPr id="867" name="Google Shape;867;p12"/>
          <p:cNvSpPr txBox="1"/>
          <p:nvPr/>
        </p:nvSpPr>
        <p:spPr>
          <a:xfrm>
            <a:off x="2070081" y="1228759"/>
            <a:ext cx="2504000" cy="3180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67">
                <a:solidFill>
                  <a:srgbClr val="202192"/>
                </a:solidFill>
                <a:latin typeface="Quattrocento Sans"/>
                <a:ea typeface="Quattrocento Sans"/>
                <a:cs typeface="Quattrocento Sans"/>
                <a:sym typeface="Quattrocento Sans"/>
              </a:rPr>
              <a:t>Application</a:t>
            </a:r>
            <a:endParaRPr sz="1467">
              <a:solidFill>
                <a:schemeClr val="dk1"/>
              </a:solidFill>
              <a:latin typeface="Quattrocento Sans"/>
              <a:ea typeface="Quattrocento Sans"/>
              <a:cs typeface="Quattrocento Sans"/>
              <a:sym typeface="Quattrocento Sans"/>
            </a:endParaRPr>
          </a:p>
        </p:txBody>
      </p:sp>
      <p:sp>
        <p:nvSpPr>
          <p:cNvPr id="868" name="Google Shape;868;p12"/>
          <p:cNvSpPr txBox="1"/>
          <p:nvPr/>
        </p:nvSpPr>
        <p:spPr>
          <a:xfrm>
            <a:off x="7619843" y="1508161"/>
            <a:ext cx="2504000" cy="3180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67">
                <a:solidFill>
                  <a:srgbClr val="202192"/>
                </a:solidFill>
                <a:latin typeface="Quattrocento Sans"/>
                <a:ea typeface="Quattrocento Sans"/>
                <a:cs typeface="Quattrocento Sans"/>
                <a:sym typeface="Quattrocento Sans"/>
              </a:rPr>
              <a:t>Dapr sidecar</a:t>
            </a:r>
            <a:endParaRPr sz="1467">
              <a:solidFill>
                <a:schemeClr val="dk1"/>
              </a:solidFill>
              <a:latin typeface="Quattrocento Sans"/>
              <a:ea typeface="Quattrocento Sans"/>
              <a:cs typeface="Quattrocento Sans"/>
              <a:sym typeface="Quattrocento Sans"/>
            </a:endParaRPr>
          </a:p>
        </p:txBody>
      </p:sp>
      <p:sp>
        <p:nvSpPr>
          <p:cNvPr id="869" name="Google Shape;869;p12"/>
          <p:cNvSpPr txBox="1"/>
          <p:nvPr/>
        </p:nvSpPr>
        <p:spPr>
          <a:xfrm>
            <a:off x="3381607" y="3275113"/>
            <a:ext cx="6763200" cy="31806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67">
                <a:solidFill>
                  <a:srgbClr val="000000"/>
                </a:solidFill>
                <a:latin typeface="Arial"/>
                <a:ea typeface="Arial"/>
                <a:cs typeface="Arial"/>
                <a:sym typeface="Arial"/>
              </a:rPr>
              <a:t> </a:t>
            </a:r>
            <a:endParaRPr sz="1467">
              <a:solidFill>
                <a:srgbClr val="000000"/>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50"/>
                                        </p:tgtEl>
                                        <p:attrNameLst>
                                          <p:attrName>style.visibility</p:attrName>
                                        </p:attrNameLst>
                                      </p:cBhvr>
                                      <p:to>
                                        <p:strVal val="visible"/>
                                      </p:to>
                                    </p:set>
                                    <p:anim calcmode="lin" valueType="num">
                                      <p:cBhvr additive="base">
                                        <p:cTn id="7" dur="500"/>
                                        <p:tgtEl>
                                          <p:spTgt spid="850"/>
                                        </p:tgtEl>
                                        <p:attrNameLst>
                                          <p:attrName>ppt_w</p:attrName>
                                        </p:attrNameLst>
                                      </p:cBhvr>
                                      <p:tavLst>
                                        <p:tav tm="0">
                                          <p:val>
                                            <p:strVal val="0"/>
                                          </p:val>
                                        </p:tav>
                                        <p:tav tm="100000">
                                          <p:val>
                                            <p:strVal val="#ppt_w"/>
                                          </p:val>
                                        </p:tav>
                                      </p:tavLst>
                                    </p:anim>
                                    <p:anim calcmode="lin" valueType="num">
                                      <p:cBhvr additive="base">
                                        <p:cTn id="8" dur="500"/>
                                        <p:tgtEl>
                                          <p:spTgt spid="850"/>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867"/>
                                        </p:tgtEl>
                                        <p:attrNameLst>
                                          <p:attrName>style.visibility</p:attrName>
                                        </p:attrNameLst>
                                      </p:cBhvr>
                                      <p:to>
                                        <p:strVal val="visible"/>
                                      </p:to>
                                    </p:set>
                                    <p:animEffect transition="in" filter="fade">
                                      <p:cBhvr>
                                        <p:cTn id="11" dur="500"/>
                                        <p:tgtEl>
                                          <p:spTgt spid="867"/>
                                        </p:tgtEl>
                                      </p:cBhvr>
                                    </p:animEffect>
                                  </p:childTnLst>
                                </p:cTn>
                              </p:par>
                            </p:childTnLst>
                          </p:cTn>
                        </p:par>
                        <p:par>
                          <p:cTn id="12" fill="hold">
                            <p:stCondLst>
                              <p:cond delay="500"/>
                            </p:stCondLst>
                            <p:childTnLst>
                              <p:par>
                                <p:cTn id="13" presetID="23" presetClass="entr" presetSubtype="16" fill="hold" nodeType="afterEffect">
                                  <p:stCondLst>
                                    <p:cond delay="0"/>
                                  </p:stCondLst>
                                  <p:childTnLst>
                                    <p:set>
                                      <p:cBhvr>
                                        <p:cTn id="14" dur="1" fill="hold">
                                          <p:stCondLst>
                                            <p:cond delay="0"/>
                                          </p:stCondLst>
                                        </p:cTn>
                                        <p:tgtEl>
                                          <p:spTgt spid="854"/>
                                        </p:tgtEl>
                                        <p:attrNameLst>
                                          <p:attrName>style.visibility</p:attrName>
                                        </p:attrNameLst>
                                      </p:cBhvr>
                                      <p:to>
                                        <p:strVal val="visible"/>
                                      </p:to>
                                    </p:set>
                                    <p:anim calcmode="lin" valueType="num">
                                      <p:cBhvr additive="base">
                                        <p:cTn id="15" dur="500"/>
                                        <p:tgtEl>
                                          <p:spTgt spid="854"/>
                                        </p:tgtEl>
                                        <p:attrNameLst>
                                          <p:attrName>ppt_w</p:attrName>
                                        </p:attrNameLst>
                                      </p:cBhvr>
                                      <p:tavLst>
                                        <p:tav tm="0">
                                          <p:val>
                                            <p:strVal val="0"/>
                                          </p:val>
                                        </p:tav>
                                        <p:tav tm="100000">
                                          <p:val>
                                            <p:strVal val="#ppt_w"/>
                                          </p:val>
                                        </p:tav>
                                      </p:tavLst>
                                    </p:anim>
                                    <p:anim calcmode="lin" valueType="num">
                                      <p:cBhvr additive="base">
                                        <p:cTn id="16" dur="500"/>
                                        <p:tgtEl>
                                          <p:spTgt spid="854"/>
                                        </p:tgtEl>
                                        <p:attrNameLst>
                                          <p:attrName>ppt_h</p:attrName>
                                        </p:attrNameLst>
                                      </p:cBhvr>
                                      <p:tavLst>
                                        <p:tav tm="0">
                                          <p:val>
                                            <p:strVal val="0"/>
                                          </p:val>
                                        </p:tav>
                                        <p:tav tm="100000">
                                          <p:val>
                                            <p:strVal val="#ppt_h"/>
                                          </p:val>
                                        </p:tav>
                                      </p:tavLst>
                                    </p:anim>
                                  </p:childTnLst>
                                </p:cTn>
                              </p:par>
                              <p:par>
                                <p:cTn id="17" presetID="10" presetClass="entr" presetSubtype="0" fill="hold" nodeType="withEffect">
                                  <p:stCondLst>
                                    <p:cond delay="0"/>
                                  </p:stCondLst>
                                  <p:childTnLst>
                                    <p:set>
                                      <p:cBhvr>
                                        <p:cTn id="18" dur="1" fill="hold">
                                          <p:stCondLst>
                                            <p:cond delay="0"/>
                                          </p:stCondLst>
                                        </p:cTn>
                                        <p:tgtEl>
                                          <p:spTgt spid="868"/>
                                        </p:tgtEl>
                                        <p:attrNameLst>
                                          <p:attrName>style.visibility</p:attrName>
                                        </p:attrNameLst>
                                      </p:cBhvr>
                                      <p:to>
                                        <p:strVal val="visible"/>
                                      </p:to>
                                    </p:set>
                                    <p:animEffect transition="in" filter="fade">
                                      <p:cBhvr>
                                        <p:cTn id="19" dur="500"/>
                                        <p:tgtEl>
                                          <p:spTgt spid="86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53"/>
                                        </p:tgtEl>
                                        <p:attrNameLst>
                                          <p:attrName>style.visibility</p:attrName>
                                        </p:attrNameLst>
                                      </p:cBhvr>
                                      <p:to>
                                        <p:strVal val="visible"/>
                                      </p:to>
                                    </p:set>
                                    <p:animEffect transition="in" filter="fade">
                                      <p:cBhvr>
                                        <p:cTn id="24" dur="500"/>
                                        <p:tgtEl>
                                          <p:spTgt spid="853"/>
                                        </p:tgtEl>
                                      </p:cBhvr>
                                    </p:animEffect>
                                  </p:childTnLst>
                                </p:cTn>
                              </p:par>
                              <p:par>
                                <p:cTn id="25" presetID="10" presetClass="entr" presetSubtype="0" fill="hold" nodeType="withEffect">
                                  <p:stCondLst>
                                    <p:cond delay="250"/>
                                  </p:stCondLst>
                                  <p:childTnLst>
                                    <p:set>
                                      <p:cBhvr>
                                        <p:cTn id="26" dur="1" fill="hold">
                                          <p:stCondLst>
                                            <p:cond delay="0"/>
                                          </p:stCondLst>
                                        </p:cTn>
                                        <p:tgtEl>
                                          <p:spTgt spid="864"/>
                                        </p:tgtEl>
                                        <p:attrNameLst>
                                          <p:attrName>style.visibility</p:attrName>
                                        </p:attrNameLst>
                                      </p:cBhvr>
                                      <p:to>
                                        <p:strVal val="visible"/>
                                      </p:to>
                                    </p:set>
                                    <p:animEffect transition="in" filter="fade">
                                      <p:cBhvr>
                                        <p:cTn id="27" dur="500"/>
                                        <p:tgtEl>
                                          <p:spTgt spid="864"/>
                                        </p:tgtEl>
                                      </p:cBhvr>
                                    </p:animEffect>
                                  </p:childTnLst>
                                </p:cTn>
                              </p:par>
                              <p:par>
                                <p:cTn id="28" presetID="10" presetClass="entr" presetSubtype="0" fill="hold" nodeType="withEffect">
                                  <p:stCondLst>
                                    <p:cond delay="250"/>
                                  </p:stCondLst>
                                  <p:childTnLst>
                                    <p:set>
                                      <p:cBhvr>
                                        <p:cTn id="29" dur="1" fill="hold">
                                          <p:stCondLst>
                                            <p:cond delay="0"/>
                                          </p:stCondLst>
                                        </p:cTn>
                                        <p:tgtEl>
                                          <p:spTgt spid="866"/>
                                        </p:tgtEl>
                                        <p:attrNameLst>
                                          <p:attrName>style.visibility</p:attrName>
                                        </p:attrNameLst>
                                      </p:cBhvr>
                                      <p:to>
                                        <p:strVal val="visible"/>
                                      </p:to>
                                    </p:set>
                                    <p:animEffect transition="in" filter="fade">
                                      <p:cBhvr>
                                        <p:cTn id="30" dur="500"/>
                                        <p:tgtEl>
                                          <p:spTgt spid="86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65">
                                            <p:txEl>
                                              <p:pRg st="0" end="0"/>
                                            </p:txEl>
                                          </p:spTgt>
                                        </p:tgtEl>
                                        <p:attrNameLst>
                                          <p:attrName>style.visibility</p:attrName>
                                        </p:attrNameLst>
                                      </p:cBhvr>
                                      <p:to>
                                        <p:strVal val="visible"/>
                                      </p:to>
                                    </p:set>
                                    <p:animEffect transition="in" filter="fade">
                                      <p:cBhvr>
                                        <p:cTn id="35" dur="500"/>
                                        <p:tgtEl>
                                          <p:spTgt spid="865">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65">
                                            <p:txEl>
                                              <p:pRg st="1" end="1"/>
                                            </p:txEl>
                                          </p:spTgt>
                                        </p:tgtEl>
                                        <p:attrNameLst>
                                          <p:attrName>style.visibility</p:attrName>
                                        </p:attrNameLst>
                                      </p:cBhvr>
                                      <p:to>
                                        <p:strVal val="visible"/>
                                      </p:to>
                                    </p:set>
                                    <p:animEffect transition="in" filter="fade">
                                      <p:cBhvr>
                                        <p:cTn id="40" dur="500"/>
                                        <p:tgtEl>
                                          <p:spTgt spid="865">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865">
                                            <p:txEl>
                                              <p:pRg st="2" end="2"/>
                                            </p:txEl>
                                          </p:spTgt>
                                        </p:tgtEl>
                                        <p:attrNameLst>
                                          <p:attrName>style.visibility</p:attrName>
                                        </p:attrNameLst>
                                      </p:cBhvr>
                                      <p:to>
                                        <p:strVal val="visible"/>
                                      </p:to>
                                    </p:set>
                                    <p:animEffect transition="in" filter="fade">
                                      <p:cBhvr>
                                        <p:cTn id="45" dur="500"/>
                                        <p:tgtEl>
                                          <p:spTgt spid="86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65">
                                            <p:txEl>
                                              <p:pRg st="3" end="3"/>
                                            </p:txEl>
                                          </p:spTgt>
                                        </p:tgtEl>
                                        <p:attrNameLst>
                                          <p:attrName>style.visibility</p:attrName>
                                        </p:attrNameLst>
                                      </p:cBhvr>
                                      <p:to>
                                        <p:strVal val="visible"/>
                                      </p:to>
                                    </p:set>
                                    <p:animEffect transition="in" filter="fade">
                                      <p:cBhvr>
                                        <p:cTn id="50" dur="500"/>
                                        <p:tgtEl>
                                          <p:spTgt spid="865">
                                            <p:txEl>
                                              <p:pRg st="3" end="3"/>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65">
                                            <p:txEl>
                                              <p:pRg st="4" end="4"/>
                                            </p:txEl>
                                          </p:spTgt>
                                        </p:tgtEl>
                                        <p:attrNameLst>
                                          <p:attrName>style.visibility</p:attrName>
                                        </p:attrNameLst>
                                      </p:cBhvr>
                                      <p:to>
                                        <p:strVal val="visible"/>
                                      </p:to>
                                    </p:set>
                                    <p:animEffect transition="in" filter="fade">
                                      <p:cBhvr>
                                        <p:cTn id="55" dur="500"/>
                                        <p:tgtEl>
                                          <p:spTgt spid="86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grpSp>
        <p:nvGrpSpPr>
          <p:cNvPr id="601" name="Google Shape;601;g23a98ecaaee_0_144"/>
          <p:cNvGrpSpPr/>
          <p:nvPr/>
        </p:nvGrpSpPr>
        <p:grpSpPr>
          <a:xfrm>
            <a:off x="1133622" y="1610813"/>
            <a:ext cx="1666506" cy="1944255"/>
            <a:chOff x="3444424" y="1954650"/>
            <a:chExt cx="1400543" cy="1633965"/>
          </a:xfrm>
        </p:grpSpPr>
        <p:pic>
          <p:nvPicPr>
            <p:cNvPr id="602" name="Google Shape;602;g23a98ecaaee_0_144"/>
            <p:cNvPicPr preferRelativeResize="0"/>
            <p:nvPr/>
          </p:nvPicPr>
          <p:blipFill rotWithShape="1">
            <a:blip r:embed="rId3">
              <a:alphaModFix/>
            </a:blip>
            <a:srcRect/>
            <a:stretch/>
          </p:blipFill>
          <p:spPr>
            <a:xfrm>
              <a:off x="3444424" y="1954650"/>
              <a:ext cx="1400543" cy="1633965"/>
            </a:xfrm>
            <a:prstGeom prst="rect">
              <a:avLst/>
            </a:prstGeom>
            <a:noFill/>
            <a:ln>
              <a:noFill/>
            </a:ln>
          </p:spPr>
        </p:pic>
        <p:sp>
          <p:nvSpPr>
            <p:cNvPr id="603" name="Google Shape;603;g23a98ecaaee_0_144"/>
            <p:cNvSpPr txBox="1"/>
            <p:nvPr/>
          </p:nvSpPr>
          <p:spPr>
            <a:xfrm>
              <a:off x="3724795" y="2525411"/>
              <a:ext cx="770700" cy="25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2000"/>
                <a:buFont typeface="Arial"/>
                <a:buNone/>
              </a:pPr>
              <a:r>
                <a:rPr lang="en-US" sz="2000" b="0" i="0" u="none" strike="noStrike" cap="none">
                  <a:solidFill>
                    <a:srgbClr val="FFFFFF"/>
                  </a:solidFill>
                  <a:latin typeface="Quattrocento Sans"/>
                  <a:ea typeface="Quattrocento Sans"/>
                  <a:cs typeface="Quattrocento Sans"/>
                  <a:sym typeface="Quattrocento Sans"/>
                </a:rPr>
                <a:t>App</a:t>
              </a:r>
              <a:endParaRPr sz="1400" b="0" i="0" u="none" strike="noStrike" cap="none">
                <a:solidFill>
                  <a:srgbClr val="000000"/>
                </a:solidFill>
                <a:latin typeface="Arial"/>
                <a:ea typeface="Arial"/>
                <a:cs typeface="Arial"/>
                <a:sym typeface="Arial"/>
              </a:endParaRPr>
            </a:p>
          </p:txBody>
        </p:sp>
      </p:grpSp>
      <p:grpSp>
        <p:nvGrpSpPr>
          <p:cNvPr id="604" name="Google Shape;604;g23a98ecaaee_0_144"/>
          <p:cNvGrpSpPr/>
          <p:nvPr/>
        </p:nvGrpSpPr>
        <p:grpSpPr>
          <a:xfrm>
            <a:off x="2083494" y="2693564"/>
            <a:ext cx="843361" cy="987430"/>
            <a:chOff x="8298598" y="2543027"/>
            <a:chExt cx="1186830" cy="1389572"/>
          </a:xfrm>
        </p:grpSpPr>
        <p:sp>
          <p:nvSpPr>
            <p:cNvPr id="605" name="Google Shape;605;g23a98ecaaee_0_144"/>
            <p:cNvSpPr/>
            <p:nvPr/>
          </p:nvSpPr>
          <p:spPr>
            <a:xfrm>
              <a:off x="8359990" y="2640643"/>
              <a:ext cx="1125438" cy="1291956"/>
            </a:xfrm>
            <a:custGeom>
              <a:avLst/>
              <a:gdLst/>
              <a:ahLst/>
              <a:cxnLst/>
              <a:rect l="l" t="t" r="r" b="b"/>
              <a:pathLst>
                <a:path w="1125438" h="1291956" extrusionOk="0">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606" name="Google Shape;606;g23a98ecaaee_0_144"/>
            <p:cNvSpPr/>
            <p:nvPr/>
          </p:nvSpPr>
          <p:spPr>
            <a:xfrm>
              <a:off x="8298598" y="2543027"/>
              <a:ext cx="1125438" cy="1291956"/>
            </a:xfrm>
            <a:custGeom>
              <a:avLst/>
              <a:gdLst/>
              <a:ahLst/>
              <a:cxnLst/>
              <a:rect l="l" t="t" r="r" b="b"/>
              <a:pathLst>
                <a:path w="1125438" h="1291956" extrusionOk="0">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grpSp>
          <p:nvGrpSpPr>
            <p:cNvPr id="607" name="Google Shape;607;g23a98ecaaee_0_144"/>
            <p:cNvGrpSpPr/>
            <p:nvPr/>
          </p:nvGrpSpPr>
          <p:grpSpPr>
            <a:xfrm>
              <a:off x="8386477" y="2846026"/>
              <a:ext cx="952402" cy="699902"/>
              <a:chOff x="8386477" y="2846026"/>
              <a:chExt cx="952402" cy="699902"/>
            </a:xfrm>
          </p:grpSpPr>
          <p:sp>
            <p:nvSpPr>
              <p:cNvPr id="608" name="Google Shape;608;g23a98ecaaee_0_144"/>
              <p:cNvSpPr/>
              <p:nvPr/>
            </p:nvSpPr>
            <p:spPr>
              <a:xfrm>
                <a:off x="8386477" y="3024839"/>
                <a:ext cx="952402" cy="423390"/>
              </a:xfrm>
              <a:custGeom>
                <a:avLst/>
                <a:gdLst/>
                <a:ahLst/>
                <a:cxnLst/>
                <a:rect l="l" t="t" r="r" b="b"/>
                <a:pathLst>
                  <a:path w="952402" h="423390" extrusionOk="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609" name="Google Shape;609;g23a98ecaaee_0_144"/>
              <p:cNvSpPr/>
              <p:nvPr/>
            </p:nvSpPr>
            <p:spPr>
              <a:xfrm>
                <a:off x="8917469" y="3349705"/>
                <a:ext cx="83341" cy="196223"/>
              </a:xfrm>
              <a:custGeom>
                <a:avLst/>
                <a:gdLst/>
                <a:ahLst/>
                <a:cxnLst/>
                <a:rect l="l" t="t" r="r" b="b"/>
                <a:pathLst>
                  <a:path w="83341" h="196223" extrusionOk="0">
                    <a:moveTo>
                      <a:pt x="6106" y="0"/>
                    </a:moveTo>
                    <a:lnTo>
                      <a:pt x="77235" y="0"/>
                    </a:lnTo>
                    <a:lnTo>
                      <a:pt x="83341" y="167013"/>
                    </a:lnTo>
                    <a:lnTo>
                      <a:pt x="41671" y="196224"/>
                    </a:lnTo>
                    <a:lnTo>
                      <a:pt x="0" y="167013"/>
                    </a:lnTo>
                    <a:lnTo>
                      <a:pt x="6106" y="0"/>
                    </a:lnTo>
                    <a:close/>
                  </a:path>
                </a:pathLst>
              </a:custGeom>
              <a:solidFill>
                <a:srgbClr val="0D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610" name="Google Shape;610;g23a98ecaaee_0_144"/>
              <p:cNvSpPr/>
              <p:nvPr/>
            </p:nvSpPr>
            <p:spPr>
              <a:xfrm>
                <a:off x="8764071" y="2846026"/>
                <a:ext cx="269827" cy="189869"/>
              </a:xfrm>
              <a:custGeom>
                <a:avLst/>
                <a:gdLst/>
                <a:ahLst/>
                <a:cxnLst/>
                <a:rect l="l" t="t" r="r" b="b"/>
                <a:pathLst>
                  <a:path w="269827" h="189869" extrusionOk="0">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611" name="Google Shape;611;g23a98ecaaee_0_144"/>
              <p:cNvSpPr/>
              <p:nvPr/>
            </p:nvSpPr>
            <p:spPr>
              <a:xfrm>
                <a:off x="8764071" y="2846026"/>
                <a:ext cx="99762" cy="189869"/>
              </a:xfrm>
              <a:custGeom>
                <a:avLst/>
                <a:gdLst/>
                <a:ahLst/>
                <a:cxnLst/>
                <a:rect l="l" t="t" r="r" b="b"/>
                <a:pathLst>
                  <a:path w="99762" h="189869" extrusionOk="0">
                    <a:moveTo>
                      <a:pt x="0" y="0"/>
                    </a:moveTo>
                    <a:lnTo>
                      <a:pt x="99762" y="0"/>
                    </a:lnTo>
                    <a:lnTo>
                      <a:pt x="99762" y="189870"/>
                    </a:lnTo>
                    <a:lnTo>
                      <a:pt x="0" y="189870"/>
                    </a:lnTo>
                    <a:close/>
                  </a:path>
                </a:pathLst>
              </a:custGeom>
              <a:solidFill>
                <a:srgbClr val="FFFFFF">
                  <a:alpha val="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612" name="Google Shape;612;g23a98ecaaee_0_144"/>
              <p:cNvSpPr/>
              <p:nvPr/>
            </p:nvSpPr>
            <p:spPr>
              <a:xfrm>
                <a:off x="8678915" y="3023601"/>
                <a:ext cx="436675" cy="45548"/>
              </a:xfrm>
              <a:custGeom>
                <a:avLst/>
                <a:gdLst/>
                <a:ahLst/>
                <a:cxnLst/>
                <a:rect l="l" t="t" r="r" b="b"/>
                <a:pathLst>
                  <a:path w="436675" h="45548" extrusionOk="0">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613" name="Google Shape;613;g23a98ecaaee_0_144"/>
              <p:cNvSpPr/>
              <p:nvPr/>
            </p:nvSpPr>
            <p:spPr>
              <a:xfrm>
                <a:off x="8678915" y="3023601"/>
                <a:ext cx="135078" cy="56111"/>
              </a:xfrm>
              <a:custGeom>
                <a:avLst/>
                <a:gdLst/>
                <a:ahLst/>
                <a:cxnLst/>
                <a:rect l="l" t="t" r="r" b="b"/>
                <a:pathLst>
                  <a:path w="135078" h="56111" extrusionOk="0">
                    <a:moveTo>
                      <a:pt x="0" y="0"/>
                    </a:moveTo>
                    <a:lnTo>
                      <a:pt x="135079" y="0"/>
                    </a:lnTo>
                    <a:lnTo>
                      <a:pt x="135079" y="56111"/>
                    </a:lnTo>
                    <a:lnTo>
                      <a:pt x="0" y="56111"/>
                    </a:lnTo>
                    <a:close/>
                  </a:path>
                </a:pathLst>
              </a:custGeom>
              <a:solidFill>
                <a:srgbClr val="FFFFFF">
                  <a:alpha val="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grpSp>
      </p:grpSp>
      <p:cxnSp>
        <p:nvCxnSpPr>
          <p:cNvPr id="614" name="Google Shape;614;g23a98ecaaee_0_144"/>
          <p:cNvCxnSpPr/>
          <p:nvPr/>
        </p:nvCxnSpPr>
        <p:spPr>
          <a:xfrm>
            <a:off x="2927164" y="3180652"/>
            <a:ext cx="3203700" cy="0"/>
          </a:xfrm>
          <a:prstGeom prst="straightConnector1">
            <a:avLst/>
          </a:prstGeom>
          <a:noFill/>
          <a:ln w="28575" cap="flat" cmpd="sng">
            <a:solidFill>
              <a:srgbClr val="202192"/>
            </a:solidFill>
            <a:prstDash val="solid"/>
            <a:round/>
            <a:headEnd type="none" w="sm" len="sm"/>
            <a:tailEnd type="none" w="sm" len="sm"/>
          </a:ln>
        </p:spPr>
      </p:cxnSp>
      <p:cxnSp>
        <p:nvCxnSpPr>
          <p:cNvPr id="615" name="Google Shape;615;g23a98ecaaee_0_144"/>
          <p:cNvCxnSpPr/>
          <p:nvPr/>
        </p:nvCxnSpPr>
        <p:spPr>
          <a:xfrm>
            <a:off x="6723667" y="6392457"/>
            <a:ext cx="810600" cy="0"/>
          </a:xfrm>
          <a:prstGeom prst="straightConnector1">
            <a:avLst/>
          </a:prstGeom>
          <a:noFill/>
          <a:ln w="28575" cap="flat" cmpd="sng">
            <a:solidFill>
              <a:srgbClr val="202192"/>
            </a:solidFill>
            <a:prstDash val="solid"/>
            <a:round/>
            <a:headEnd type="none" w="sm" len="sm"/>
            <a:tailEnd type="none" w="sm" len="sm"/>
          </a:ln>
        </p:spPr>
      </p:cxnSp>
      <p:cxnSp>
        <p:nvCxnSpPr>
          <p:cNvPr id="616" name="Google Shape;616;g23a98ecaaee_0_144"/>
          <p:cNvCxnSpPr/>
          <p:nvPr/>
        </p:nvCxnSpPr>
        <p:spPr>
          <a:xfrm>
            <a:off x="6629478" y="2658445"/>
            <a:ext cx="870300" cy="0"/>
          </a:xfrm>
          <a:prstGeom prst="straightConnector1">
            <a:avLst/>
          </a:prstGeom>
          <a:noFill/>
          <a:ln w="28575" cap="flat" cmpd="sng">
            <a:solidFill>
              <a:srgbClr val="202192"/>
            </a:solidFill>
            <a:prstDash val="solid"/>
            <a:round/>
            <a:headEnd type="none" w="sm" len="sm"/>
            <a:tailEnd type="none" w="sm" len="sm"/>
          </a:ln>
        </p:spPr>
      </p:cxnSp>
      <p:cxnSp>
        <p:nvCxnSpPr>
          <p:cNvPr id="617" name="Google Shape;617;g23a98ecaaee_0_144"/>
          <p:cNvCxnSpPr/>
          <p:nvPr/>
        </p:nvCxnSpPr>
        <p:spPr>
          <a:xfrm rot="10800000" flipH="1">
            <a:off x="6671661" y="364053"/>
            <a:ext cx="397200" cy="2100"/>
          </a:xfrm>
          <a:prstGeom prst="straightConnector1">
            <a:avLst/>
          </a:prstGeom>
          <a:noFill/>
          <a:ln w="28575" cap="flat" cmpd="sng">
            <a:solidFill>
              <a:srgbClr val="202192"/>
            </a:solidFill>
            <a:prstDash val="solid"/>
            <a:round/>
            <a:headEnd type="none" w="sm" len="sm"/>
            <a:tailEnd type="none" w="sm" len="sm"/>
          </a:ln>
        </p:spPr>
      </p:cxnSp>
      <p:cxnSp>
        <p:nvCxnSpPr>
          <p:cNvPr id="618" name="Google Shape;618;g23a98ecaaee_0_144"/>
          <p:cNvCxnSpPr/>
          <p:nvPr/>
        </p:nvCxnSpPr>
        <p:spPr>
          <a:xfrm>
            <a:off x="6703585" y="5685864"/>
            <a:ext cx="810600" cy="0"/>
          </a:xfrm>
          <a:prstGeom prst="straightConnector1">
            <a:avLst/>
          </a:prstGeom>
          <a:noFill/>
          <a:ln w="28575" cap="flat" cmpd="sng">
            <a:solidFill>
              <a:srgbClr val="202192"/>
            </a:solidFill>
            <a:prstDash val="solid"/>
            <a:round/>
            <a:headEnd type="none" w="sm" len="sm"/>
            <a:tailEnd type="none" w="sm" len="sm"/>
          </a:ln>
        </p:spPr>
      </p:cxnSp>
      <p:cxnSp>
        <p:nvCxnSpPr>
          <p:cNvPr id="619" name="Google Shape;619;g23a98ecaaee_0_144"/>
          <p:cNvCxnSpPr/>
          <p:nvPr/>
        </p:nvCxnSpPr>
        <p:spPr>
          <a:xfrm>
            <a:off x="6685395" y="4163433"/>
            <a:ext cx="810600" cy="0"/>
          </a:xfrm>
          <a:prstGeom prst="straightConnector1">
            <a:avLst/>
          </a:prstGeom>
          <a:noFill/>
          <a:ln w="28575" cap="flat" cmpd="sng">
            <a:solidFill>
              <a:srgbClr val="202192"/>
            </a:solidFill>
            <a:prstDash val="solid"/>
            <a:round/>
            <a:headEnd type="none" w="sm" len="sm"/>
            <a:tailEnd type="none" w="sm" len="sm"/>
          </a:ln>
        </p:spPr>
      </p:cxnSp>
      <p:cxnSp>
        <p:nvCxnSpPr>
          <p:cNvPr id="620" name="Google Shape;620;g23a98ecaaee_0_144"/>
          <p:cNvCxnSpPr/>
          <p:nvPr/>
        </p:nvCxnSpPr>
        <p:spPr>
          <a:xfrm>
            <a:off x="6646553" y="1132667"/>
            <a:ext cx="897000" cy="0"/>
          </a:xfrm>
          <a:prstGeom prst="straightConnector1">
            <a:avLst/>
          </a:prstGeom>
          <a:noFill/>
          <a:ln w="28575" cap="flat" cmpd="sng">
            <a:solidFill>
              <a:srgbClr val="202192"/>
            </a:solidFill>
            <a:prstDash val="solid"/>
            <a:round/>
            <a:headEnd type="none" w="sm" len="sm"/>
            <a:tailEnd type="none" w="sm" len="sm"/>
          </a:ln>
        </p:spPr>
      </p:cxnSp>
      <p:sp>
        <p:nvSpPr>
          <p:cNvPr id="621" name="Google Shape;621;g23a98ecaaee_0_144"/>
          <p:cNvSpPr/>
          <p:nvPr/>
        </p:nvSpPr>
        <p:spPr>
          <a:xfrm rot="5400000">
            <a:off x="4810644" y="1688543"/>
            <a:ext cx="3020334" cy="367816"/>
          </a:xfrm>
          <a:custGeom>
            <a:avLst/>
            <a:gdLst/>
            <a:ahLst/>
            <a:cxnLst/>
            <a:rect l="l" t="t" r="r" b="b"/>
            <a:pathLst>
              <a:path w="4891229" h="2229188" extrusionOk="0">
                <a:moveTo>
                  <a:pt x="4891229" y="0"/>
                </a:moveTo>
                <a:lnTo>
                  <a:pt x="4891229" y="2229188"/>
                </a:lnTo>
                <a:lnTo>
                  <a:pt x="0" y="2229188"/>
                </a:lnTo>
                <a:lnTo>
                  <a:pt x="0" y="0"/>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cxnSp>
        <p:nvCxnSpPr>
          <p:cNvPr id="622" name="Google Shape;622;g23a98ecaaee_0_144"/>
          <p:cNvCxnSpPr/>
          <p:nvPr/>
        </p:nvCxnSpPr>
        <p:spPr>
          <a:xfrm>
            <a:off x="6578241" y="1899964"/>
            <a:ext cx="870300" cy="0"/>
          </a:xfrm>
          <a:prstGeom prst="straightConnector1">
            <a:avLst/>
          </a:prstGeom>
          <a:noFill/>
          <a:ln w="28575" cap="flat" cmpd="sng">
            <a:solidFill>
              <a:srgbClr val="202192"/>
            </a:solidFill>
            <a:prstDash val="solid"/>
            <a:round/>
            <a:headEnd type="none" w="sm" len="sm"/>
            <a:tailEnd type="none" w="sm" len="sm"/>
          </a:ln>
        </p:spPr>
      </p:cxnSp>
      <p:cxnSp>
        <p:nvCxnSpPr>
          <p:cNvPr id="623" name="Google Shape;623;g23a98ecaaee_0_144"/>
          <p:cNvCxnSpPr/>
          <p:nvPr/>
        </p:nvCxnSpPr>
        <p:spPr>
          <a:xfrm>
            <a:off x="6657391" y="3384434"/>
            <a:ext cx="870300" cy="0"/>
          </a:xfrm>
          <a:prstGeom prst="straightConnector1">
            <a:avLst/>
          </a:prstGeom>
          <a:noFill/>
          <a:ln w="28575" cap="flat" cmpd="sng">
            <a:solidFill>
              <a:srgbClr val="202192"/>
            </a:solidFill>
            <a:prstDash val="solid"/>
            <a:round/>
            <a:headEnd type="none" w="sm" len="sm"/>
            <a:tailEnd type="none" w="sm" len="sm"/>
          </a:ln>
        </p:spPr>
      </p:cxnSp>
      <p:grpSp>
        <p:nvGrpSpPr>
          <p:cNvPr id="624" name="Google Shape;624;g23a98ecaaee_0_144"/>
          <p:cNvGrpSpPr/>
          <p:nvPr/>
        </p:nvGrpSpPr>
        <p:grpSpPr>
          <a:xfrm>
            <a:off x="6478235" y="228458"/>
            <a:ext cx="269638" cy="275498"/>
            <a:chOff x="6207667" y="1018040"/>
            <a:chExt cx="248285" cy="269304"/>
          </a:xfrm>
        </p:grpSpPr>
        <p:sp>
          <p:nvSpPr>
            <p:cNvPr id="625" name="Google Shape;625;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26" name="Google Shape;626;g23a98ecaaee_0_144"/>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27" name="Google Shape;627;g23a98ecaaee_0_144"/>
            <p:cNvSpPr/>
            <p:nvPr/>
          </p:nvSpPr>
          <p:spPr>
            <a:xfrm>
              <a:off x="6290186" y="1100560"/>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628" name="Google Shape;628;g23a98ecaaee_0_144"/>
          <p:cNvGrpSpPr/>
          <p:nvPr/>
        </p:nvGrpSpPr>
        <p:grpSpPr>
          <a:xfrm>
            <a:off x="6478291" y="995971"/>
            <a:ext cx="269638" cy="275498"/>
            <a:chOff x="6207667" y="1018040"/>
            <a:chExt cx="248285" cy="269304"/>
          </a:xfrm>
        </p:grpSpPr>
        <p:sp>
          <p:nvSpPr>
            <p:cNvPr id="629" name="Google Shape;629;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30" name="Google Shape;630;g23a98ecaaee_0_144"/>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31" name="Google Shape;631;g23a98ecaaee_0_144"/>
            <p:cNvSpPr/>
            <p:nvPr/>
          </p:nvSpPr>
          <p:spPr>
            <a:xfrm>
              <a:off x="6290186" y="1100560"/>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632" name="Google Shape;632;g23a98ecaaee_0_144"/>
          <p:cNvGrpSpPr/>
          <p:nvPr/>
        </p:nvGrpSpPr>
        <p:grpSpPr>
          <a:xfrm>
            <a:off x="6482787" y="1765628"/>
            <a:ext cx="269638" cy="275498"/>
            <a:chOff x="6207667" y="1018040"/>
            <a:chExt cx="248285" cy="269304"/>
          </a:xfrm>
        </p:grpSpPr>
        <p:sp>
          <p:nvSpPr>
            <p:cNvPr id="633" name="Google Shape;633;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34" name="Google Shape;634;g23a98ecaaee_0_144"/>
            <p:cNvSpPr/>
            <p:nvPr/>
          </p:nvSpPr>
          <p:spPr>
            <a:xfrm>
              <a:off x="6290186" y="1100560"/>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35" name="Google Shape;635;g23a98ecaaee_0_144"/>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636" name="Google Shape;636;g23a98ecaaee_0_144"/>
          <p:cNvGrpSpPr/>
          <p:nvPr/>
        </p:nvGrpSpPr>
        <p:grpSpPr>
          <a:xfrm>
            <a:off x="6500700" y="3251958"/>
            <a:ext cx="269638" cy="275498"/>
            <a:chOff x="6207667" y="1018040"/>
            <a:chExt cx="248285" cy="269304"/>
          </a:xfrm>
        </p:grpSpPr>
        <p:sp>
          <p:nvSpPr>
            <p:cNvPr id="637" name="Google Shape;637;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38" name="Google Shape;638;g23a98ecaaee_0_144"/>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39" name="Google Shape;639;g23a98ecaaee_0_144"/>
            <p:cNvSpPr/>
            <p:nvPr/>
          </p:nvSpPr>
          <p:spPr>
            <a:xfrm>
              <a:off x="6290186" y="1100560"/>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640" name="Google Shape;640;g23a98ecaaee_0_144"/>
          <p:cNvGrpSpPr/>
          <p:nvPr/>
        </p:nvGrpSpPr>
        <p:grpSpPr>
          <a:xfrm>
            <a:off x="6487974" y="4027429"/>
            <a:ext cx="285310" cy="462886"/>
            <a:chOff x="6211465" y="738179"/>
            <a:chExt cx="262716" cy="452479"/>
          </a:xfrm>
        </p:grpSpPr>
        <p:sp>
          <p:nvSpPr>
            <p:cNvPr id="641" name="Google Shape;641;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42" name="Google Shape;642;g23a98ecaaee_0_144"/>
            <p:cNvSpPr/>
            <p:nvPr/>
          </p:nvSpPr>
          <p:spPr>
            <a:xfrm>
              <a:off x="6225896" y="738179"/>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643" name="Google Shape;643;g23a98ecaaee_0_144"/>
            <p:cNvSpPr/>
            <p:nvPr/>
          </p:nvSpPr>
          <p:spPr>
            <a:xfrm>
              <a:off x="6308415" y="820699"/>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644" name="Google Shape;644;g23a98ecaaee_0_144"/>
          <p:cNvGrpSpPr/>
          <p:nvPr/>
        </p:nvGrpSpPr>
        <p:grpSpPr>
          <a:xfrm>
            <a:off x="7038328" y="799230"/>
            <a:ext cx="4995358" cy="707722"/>
            <a:chOff x="6836292" y="1889788"/>
            <a:chExt cx="5012400" cy="756032"/>
          </a:xfrm>
        </p:grpSpPr>
        <p:grpSp>
          <p:nvGrpSpPr>
            <p:cNvPr id="645" name="Google Shape;645;g23a98ecaaee_0_144"/>
            <p:cNvGrpSpPr/>
            <p:nvPr/>
          </p:nvGrpSpPr>
          <p:grpSpPr>
            <a:xfrm>
              <a:off x="6836292" y="1889788"/>
              <a:ext cx="5012400" cy="756032"/>
              <a:chOff x="6836292" y="1889788"/>
              <a:chExt cx="5012400" cy="756032"/>
            </a:xfrm>
          </p:grpSpPr>
          <p:sp>
            <p:nvSpPr>
              <p:cNvPr id="646" name="Google Shape;646;g23a98ecaaee_0_144"/>
              <p:cNvSpPr/>
              <p:nvPr/>
            </p:nvSpPr>
            <p:spPr>
              <a:xfrm>
                <a:off x="6836292" y="1889788"/>
                <a:ext cx="5012400" cy="7494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Pub/sub</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Brokers</a:t>
                </a:r>
                <a:endParaRPr sz="1400" b="0" i="0" u="none" strike="noStrike" cap="none">
                  <a:solidFill>
                    <a:srgbClr val="000000"/>
                  </a:solidFill>
                  <a:latin typeface="Arial"/>
                  <a:ea typeface="Arial"/>
                  <a:cs typeface="Arial"/>
                  <a:sym typeface="Arial"/>
                </a:endParaRPr>
              </a:p>
            </p:txBody>
          </p:sp>
          <p:grpSp>
            <p:nvGrpSpPr>
              <p:cNvPr id="647" name="Google Shape;647;g23a98ecaaee_0_144"/>
              <p:cNvGrpSpPr/>
              <p:nvPr/>
            </p:nvGrpSpPr>
            <p:grpSpPr>
              <a:xfrm>
                <a:off x="10564100" y="2085619"/>
                <a:ext cx="320745" cy="485757"/>
                <a:chOff x="9756999" y="953897"/>
                <a:chExt cx="320745" cy="485757"/>
              </a:xfrm>
            </p:grpSpPr>
            <p:pic>
              <p:nvPicPr>
                <p:cNvPr id="648" name="Google Shape;648;g23a98ecaaee_0_144"/>
                <p:cNvPicPr preferRelativeResize="0"/>
                <p:nvPr/>
              </p:nvPicPr>
              <p:blipFill rotWithShape="1">
                <a:blip r:embed="rId4">
                  <a:alphaModFix/>
                </a:blip>
                <a:srcRect/>
                <a:stretch/>
              </p:blipFill>
              <p:spPr>
                <a:xfrm>
                  <a:off x="9756999" y="953897"/>
                  <a:ext cx="320745" cy="268531"/>
                </a:xfrm>
                <a:prstGeom prst="rect">
                  <a:avLst/>
                </a:prstGeom>
                <a:noFill/>
                <a:ln>
                  <a:noFill/>
                </a:ln>
              </p:spPr>
            </p:pic>
            <p:sp>
              <p:nvSpPr>
                <p:cNvPr id="649" name="Google Shape;649;g23a98ecaaee_0_144"/>
                <p:cNvSpPr txBox="1"/>
                <p:nvPr/>
              </p:nvSpPr>
              <p:spPr>
                <a:xfrm>
                  <a:off x="9790735" y="1308254"/>
                  <a:ext cx="253200" cy="1314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Redis</a:t>
                  </a:r>
                  <a:endParaRPr sz="1400" b="0" i="0" u="none" strike="noStrike" cap="none">
                    <a:solidFill>
                      <a:srgbClr val="000000"/>
                    </a:solidFill>
                    <a:latin typeface="Arial"/>
                    <a:ea typeface="Arial"/>
                    <a:cs typeface="Arial"/>
                    <a:sym typeface="Arial"/>
                  </a:endParaRPr>
                </a:p>
              </p:txBody>
            </p:sp>
          </p:grpSp>
          <p:grpSp>
            <p:nvGrpSpPr>
              <p:cNvPr id="650" name="Google Shape;650;g23a98ecaaee_0_144"/>
              <p:cNvGrpSpPr/>
              <p:nvPr/>
            </p:nvGrpSpPr>
            <p:grpSpPr>
              <a:xfrm>
                <a:off x="8619944" y="2036350"/>
                <a:ext cx="332433" cy="581860"/>
                <a:chOff x="8604473" y="900329"/>
                <a:chExt cx="332433" cy="581860"/>
              </a:xfrm>
            </p:grpSpPr>
            <p:pic>
              <p:nvPicPr>
                <p:cNvPr id="651" name="Google Shape;651;g23a98ecaaee_0_144"/>
                <p:cNvPicPr preferRelativeResize="0"/>
                <p:nvPr/>
              </p:nvPicPr>
              <p:blipFill rotWithShape="1">
                <a:blip r:embed="rId5">
                  <a:alphaModFix/>
                </a:blip>
                <a:srcRect/>
                <a:stretch/>
              </p:blipFill>
              <p:spPr>
                <a:xfrm>
                  <a:off x="8604473" y="900329"/>
                  <a:ext cx="332433" cy="332433"/>
                </a:xfrm>
                <a:prstGeom prst="rect">
                  <a:avLst/>
                </a:prstGeom>
                <a:noFill/>
                <a:ln>
                  <a:noFill/>
                </a:ln>
              </p:spPr>
            </p:pic>
            <p:sp>
              <p:nvSpPr>
                <p:cNvPr id="652" name="Google Shape;652;g23a98ecaaee_0_144"/>
                <p:cNvSpPr txBox="1"/>
                <p:nvPr/>
              </p:nvSpPr>
              <p:spPr>
                <a:xfrm>
                  <a:off x="8658479" y="1252089"/>
                  <a:ext cx="224400" cy="2301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700" b="0" i="0" u="none" strike="noStrike" cap="none">
                      <a:solidFill>
                        <a:srgbClr val="000000"/>
                      </a:solidFill>
                      <a:latin typeface="Quattrocento Sans"/>
                      <a:ea typeface="Quattrocento Sans"/>
                      <a:cs typeface="Quattrocento Sans"/>
                      <a:sym typeface="Quattrocento Sans"/>
                    </a:rPr>
                    <a:t>AWS</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700" b="0" i="0" u="none" strike="noStrike" cap="none">
                      <a:solidFill>
                        <a:srgbClr val="000000"/>
                      </a:solidFill>
                      <a:latin typeface="Quattrocento Sans"/>
                      <a:ea typeface="Quattrocento Sans"/>
                      <a:cs typeface="Quattrocento Sans"/>
                      <a:sym typeface="Quattrocento Sans"/>
                    </a:rPr>
                    <a:t>SQS</a:t>
                  </a:r>
                  <a:endParaRPr sz="1200" b="0" i="0" u="none" strike="noStrike" cap="none">
                    <a:solidFill>
                      <a:srgbClr val="000000"/>
                    </a:solidFill>
                    <a:latin typeface="Arial"/>
                    <a:ea typeface="Arial"/>
                    <a:cs typeface="Arial"/>
                    <a:sym typeface="Arial"/>
                  </a:endParaRPr>
                </a:p>
              </p:txBody>
            </p:sp>
          </p:grpSp>
          <p:grpSp>
            <p:nvGrpSpPr>
              <p:cNvPr id="653" name="Google Shape;653;g23a98ecaaee_0_144"/>
              <p:cNvGrpSpPr/>
              <p:nvPr/>
            </p:nvGrpSpPr>
            <p:grpSpPr>
              <a:xfrm>
                <a:off x="9189572" y="2028943"/>
                <a:ext cx="525900" cy="612121"/>
                <a:chOff x="9173036" y="897678"/>
                <a:chExt cx="525900" cy="612121"/>
              </a:xfrm>
            </p:grpSpPr>
            <p:pic>
              <p:nvPicPr>
                <p:cNvPr id="654" name="Google Shape;654;g23a98ecaaee_0_144"/>
                <p:cNvPicPr preferRelativeResize="0"/>
                <p:nvPr/>
              </p:nvPicPr>
              <p:blipFill rotWithShape="1">
                <a:blip r:embed="rId6">
                  <a:alphaModFix/>
                </a:blip>
                <a:srcRect/>
                <a:stretch/>
              </p:blipFill>
              <p:spPr>
                <a:xfrm>
                  <a:off x="9270832" y="897678"/>
                  <a:ext cx="330190" cy="330190"/>
                </a:xfrm>
                <a:prstGeom prst="rect">
                  <a:avLst/>
                </a:prstGeom>
                <a:noFill/>
                <a:ln>
                  <a:noFill/>
                </a:ln>
              </p:spPr>
            </p:pic>
            <p:sp>
              <p:nvSpPr>
                <p:cNvPr id="655" name="Google Shape;655;g23a98ecaaee_0_144"/>
                <p:cNvSpPr txBox="1"/>
                <p:nvPr/>
              </p:nvSpPr>
              <p:spPr>
                <a:xfrm>
                  <a:off x="9173036" y="1246699"/>
                  <a:ext cx="525900" cy="2631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Azure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Service Bus</a:t>
                  </a:r>
                  <a:endParaRPr sz="1400" b="0" i="0" u="none" strike="noStrike" cap="none">
                    <a:solidFill>
                      <a:srgbClr val="000000"/>
                    </a:solidFill>
                    <a:latin typeface="Arial"/>
                    <a:ea typeface="Arial"/>
                    <a:cs typeface="Arial"/>
                    <a:sym typeface="Arial"/>
                  </a:endParaRPr>
                </a:p>
              </p:txBody>
            </p:sp>
          </p:grpSp>
          <p:grpSp>
            <p:nvGrpSpPr>
              <p:cNvPr id="656" name="Google Shape;656;g23a98ecaaee_0_144"/>
              <p:cNvGrpSpPr/>
              <p:nvPr/>
            </p:nvGrpSpPr>
            <p:grpSpPr>
              <a:xfrm>
                <a:off x="9920838" y="1970590"/>
                <a:ext cx="442479" cy="675230"/>
                <a:chOff x="11156296" y="3239662"/>
                <a:chExt cx="442479" cy="675230"/>
              </a:xfrm>
            </p:grpSpPr>
            <p:sp>
              <p:nvSpPr>
                <p:cNvPr id="657" name="Google Shape;657;g23a98ecaaee_0_144"/>
                <p:cNvSpPr txBox="1"/>
                <p:nvPr/>
              </p:nvSpPr>
              <p:spPr>
                <a:xfrm>
                  <a:off x="11177158" y="3651792"/>
                  <a:ext cx="400800" cy="2631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GCP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Pub/Sub</a:t>
                  </a:r>
                  <a:endParaRPr sz="1400" b="0" i="0" u="none" strike="noStrike" cap="none">
                    <a:solidFill>
                      <a:srgbClr val="000000"/>
                    </a:solidFill>
                    <a:latin typeface="Arial"/>
                    <a:ea typeface="Arial"/>
                    <a:cs typeface="Arial"/>
                    <a:sym typeface="Arial"/>
                  </a:endParaRPr>
                </a:p>
              </p:txBody>
            </p:sp>
            <p:pic>
              <p:nvPicPr>
                <p:cNvPr id="658" name="Google Shape;658;g23a98ecaaee_0_144"/>
                <p:cNvPicPr preferRelativeResize="0"/>
                <p:nvPr/>
              </p:nvPicPr>
              <p:blipFill rotWithShape="1">
                <a:blip r:embed="rId7">
                  <a:alphaModFix/>
                </a:blip>
                <a:srcRect/>
                <a:stretch/>
              </p:blipFill>
              <p:spPr>
                <a:xfrm>
                  <a:off x="11156296" y="3239662"/>
                  <a:ext cx="442479" cy="442479"/>
                </a:xfrm>
                <a:prstGeom prst="rect">
                  <a:avLst/>
                </a:prstGeom>
                <a:noFill/>
                <a:ln>
                  <a:noFill/>
                </a:ln>
              </p:spPr>
            </p:pic>
          </p:grpSp>
        </p:grpSp>
        <p:pic>
          <p:nvPicPr>
            <p:cNvPr id="659" name="Google Shape;659;g23a98ecaaee_0_144"/>
            <p:cNvPicPr preferRelativeResize="0"/>
            <p:nvPr/>
          </p:nvPicPr>
          <p:blipFill rotWithShape="1">
            <a:blip r:embed="rId8">
              <a:alphaModFix/>
            </a:blip>
            <a:srcRect/>
            <a:stretch/>
          </p:blipFill>
          <p:spPr>
            <a:xfrm>
              <a:off x="6948716" y="2221394"/>
              <a:ext cx="430420" cy="218797"/>
            </a:xfrm>
            <a:prstGeom prst="rect">
              <a:avLst/>
            </a:prstGeom>
            <a:noFill/>
            <a:ln>
              <a:noFill/>
            </a:ln>
          </p:spPr>
        </p:pic>
      </p:grpSp>
      <p:grpSp>
        <p:nvGrpSpPr>
          <p:cNvPr id="660" name="Google Shape;660;g23a98ecaaee_0_144"/>
          <p:cNvGrpSpPr/>
          <p:nvPr/>
        </p:nvGrpSpPr>
        <p:grpSpPr>
          <a:xfrm>
            <a:off x="7038327" y="1561452"/>
            <a:ext cx="4995358" cy="701610"/>
            <a:chOff x="6811508" y="3092752"/>
            <a:chExt cx="5012400" cy="859500"/>
          </a:xfrm>
        </p:grpSpPr>
        <p:grpSp>
          <p:nvGrpSpPr>
            <p:cNvPr id="661" name="Google Shape;661;g23a98ecaaee_0_144"/>
            <p:cNvGrpSpPr/>
            <p:nvPr/>
          </p:nvGrpSpPr>
          <p:grpSpPr>
            <a:xfrm>
              <a:off x="6811508" y="3092752"/>
              <a:ext cx="5012400" cy="859500"/>
              <a:chOff x="6811508" y="3092752"/>
              <a:chExt cx="5012400" cy="859500"/>
            </a:xfrm>
          </p:grpSpPr>
          <p:sp>
            <p:nvSpPr>
              <p:cNvPr id="662" name="Google Shape;662;g23a98ecaaee_0_144"/>
              <p:cNvSpPr/>
              <p:nvPr/>
            </p:nvSpPr>
            <p:spPr>
              <a:xfrm>
                <a:off x="6811508" y="3092752"/>
                <a:ext cx="5012400" cy="8595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Bindings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&amp; Triggers</a:t>
                </a:r>
                <a:endParaRPr sz="1400" b="0" i="0" u="none" strike="noStrike" cap="none">
                  <a:solidFill>
                    <a:srgbClr val="000000"/>
                  </a:solidFill>
                  <a:latin typeface="Arial"/>
                  <a:ea typeface="Arial"/>
                  <a:cs typeface="Arial"/>
                  <a:sym typeface="Arial"/>
                </a:endParaRPr>
              </a:p>
            </p:txBody>
          </p:sp>
          <p:grpSp>
            <p:nvGrpSpPr>
              <p:cNvPr id="663" name="Google Shape;663;g23a98ecaaee_0_144"/>
              <p:cNvGrpSpPr/>
              <p:nvPr/>
            </p:nvGrpSpPr>
            <p:grpSpPr>
              <a:xfrm>
                <a:off x="8620045" y="3226954"/>
                <a:ext cx="2903646" cy="668881"/>
                <a:chOff x="8620045" y="3226954"/>
                <a:chExt cx="2903646" cy="668881"/>
              </a:xfrm>
            </p:grpSpPr>
            <p:grpSp>
              <p:nvGrpSpPr>
                <p:cNvPr id="664" name="Google Shape;664;g23a98ecaaee_0_144"/>
                <p:cNvGrpSpPr/>
                <p:nvPr/>
              </p:nvGrpSpPr>
              <p:grpSpPr>
                <a:xfrm>
                  <a:off x="9951671" y="3226954"/>
                  <a:ext cx="362400" cy="668881"/>
                  <a:chOff x="11187129" y="3284711"/>
                  <a:chExt cx="362400" cy="668881"/>
                </a:xfrm>
              </p:grpSpPr>
              <p:sp>
                <p:nvSpPr>
                  <p:cNvPr id="665" name="Google Shape;665;g23a98ecaaee_0_144"/>
                  <p:cNvSpPr txBox="1"/>
                  <p:nvPr/>
                </p:nvSpPr>
                <p:spPr>
                  <a:xfrm>
                    <a:off x="11187129" y="3651792"/>
                    <a:ext cx="362400" cy="3018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GCP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Storage</a:t>
                    </a:r>
                    <a:endParaRPr sz="1400" b="0" i="0" u="none" strike="noStrike" cap="none">
                      <a:solidFill>
                        <a:srgbClr val="000000"/>
                      </a:solidFill>
                      <a:latin typeface="Arial"/>
                      <a:ea typeface="Arial"/>
                      <a:cs typeface="Arial"/>
                      <a:sym typeface="Arial"/>
                    </a:endParaRPr>
                  </a:p>
                </p:txBody>
              </p:sp>
              <p:pic>
                <p:nvPicPr>
                  <p:cNvPr id="666" name="Google Shape;666;g23a98ecaaee_0_144"/>
                  <p:cNvPicPr preferRelativeResize="0"/>
                  <p:nvPr/>
                </p:nvPicPr>
                <p:blipFill rotWithShape="1">
                  <a:blip r:embed="rId9">
                    <a:alphaModFix/>
                  </a:blip>
                  <a:srcRect/>
                  <a:stretch/>
                </p:blipFill>
                <p:spPr>
                  <a:xfrm>
                    <a:off x="11192077" y="3284711"/>
                    <a:ext cx="352381" cy="352381"/>
                  </a:xfrm>
                  <a:prstGeom prst="rect">
                    <a:avLst/>
                  </a:prstGeom>
                  <a:noFill/>
                  <a:ln>
                    <a:noFill/>
                  </a:ln>
                </p:spPr>
              </p:pic>
            </p:grpSp>
            <p:grpSp>
              <p:nvGrpSpPr>
                <p:cNvPr id="667" name="Google Shape;667;g23a98ecaaee_0_144"/>
                <p:cNvGrpSpPr/>
                <p:nvPr/>
              </p:nvGrpSpPr>
              <p:grpSpPr>
                <a:xfrm>
                  <a:off x="8620045" y="3239575"/>
                  <a:ext cx="332230" cy="606843"/>
                  <a:chOff x="10569145" y="3297073"/>
                  <a:chExt cx="332230" cy="606843"/>
                </a:xfrm>
              </p:grpSpPr>
              <p:pic>
                <p:nvPicPr>
                  <p:cNvPr id="668" name="Google Shape;668;g23a98ecaaee_0_144"/>
                  <p:cNvPicPr preferRelativeResize="0"/>
                  <p:nvPr/>
                </p:nvPicPr>
                <p:blipFill rotWithShape="1">
                  <a:blip r:embed="rId10">
                    <a:alphaModFix/>
                  </a:blip>
                  <a:srcRect/>
                  <a:stretch/>
                </p:blipFill>
                <p:spPr>
                  <a:xfrm>
                    <a:off x="10569145" y="3297073"/>
                    <a:ext cx="332230" cy="332230"/>
                  </a:xfrm>
                  <a:prstGeom prst="rect">
                    <a:avLst/>
                  </a:prstGeom>
                  <a:noFill/>
                  <a:ln>
                    <a:noFill/>
                  </a:ln>
                </p:spPr>
              </p:pic>
              <p:sp>
                <p:nvSpPr>
                  <p:cNvPr id="669" name="Google Shape;669;g23a98ecaaee_0_144"/>
                  <p:cNvSpPr txBox="1"/>
                  <p:nvPr/>
                </p:nvSpPr>
                <p:spPr>
                  <a:xfrm>
                    <a:off x="10623049" y="3639916"/>
                    <a:ext cx="224400" cy="2640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700" b="0" i="0" u="none" strike="noStrike" cap="none">
                        <a:solidFill>
                          <a:srgbClr val="000000"/>
                        </a:solidFill>
                        <a:latin typeface="Quattrocento Sans"/>
                        <a:ea typeface="Quattrocento Sans"/>
                        <a:cs typeface="Quattrocento Sans"/>
                        <a:sym typeface="Quattrocento Sans"/>
                      </a:rPr>
                      <a:t>AWS</a:t>
                    </a:r>
                    <a:endParaRPr sz="12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700" b="0" i="0" u="none" strike="noStrike" cap="none">
                        <a:solidFill>
                          <a:srgbClr val="000000"/>
                        </a:solidFill>
                        <a:latin typeface="Quattrocento Sans"/>
                        <a:ea typeface="Quattrocento Sans"/>
                        <a:cs typeface="Quattrocento Sans"/>
                        <a:sym typeface="Quattrocento Sans"/>
                      </a:rPr>
                      <a:t>S3</a:t>
                    </a:r>
                    <a:endParaRPr sz="1200" b="0" i="0" u="none" strike="noStrike" cap="none">
                      <a:solidFill>
                        <a:srgbClr val="000000"/>
                      </a:solidFill>
                      <a:latin typeface="Arial"/>
                      <a:ea typeface="Arial"/>
                      <a:cs typeface="Arial"/>
                      <a:sym typeface="Arial"/>
                    </a:endParaRPr>
                  </a:p>
                </p:txBody>
              </p:sp>
            </p:grpSp>
            <p:grpSp>
              <p:nvGrpSpPr>
                <p:cNvPr id="670" name="Google Shape;670;g23a98ecaaee_0_144"/>
                <p:cNvGrpSpPr/>
                <p:nvPr/>
              </p:nvGrpSpPr>
              <p:grpSpPr>
                <a:xfrm>
                  <a:off x="11265691" y="3251345"/>
                  <a:ext cx="258000" cy="586188"/>
                  <a:chOff x="10013624" y="3278059"/>
                  <a:chExt cx="258000" cy="586188"/>
                </a:xfrm>
              </p:grpSpPr>
              <p:sp>
                <p:nvSpPr>
                  <p:cNvPr id="671" name="Google Shape;671;g23a98ecaaee_0_144"/>
                  <p:cNvSpPr txBox="1"/>
                  <p:nvPr/>
                </p:nvSpPr>
                <p:spPr>
                  <a:xfrm>
                    <a:off x="10013624" y="3713347"/>
                    <a:ext cx="258000" cy="1509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Kafka</a:t>
                    </a:r>
                    <a:endParaRPr sz="1400" b="0" i="0" u="none" strike="noStrike" cap="none">
                      <a:solidFill>
                        <a:srgbClr val="000000"/>
                      </a:solidFill>
                      <a:latin typeface="Arial"/>
                      <a:ea typeface="Arial"/>
                      <a:cs typeface="Arial"/>
                      <a:sym typeface="Arial"/>
                    </a:endParaRPr>
                  </a:p>
                </p:txBody>
              </p:sp>
              <p:pic>
                <p:nvPicPr>
                  <p:cNvPr id="672" name="Google Shape;672;g23a98ecaaee_0_144" descr="A close up of a logo&#10;&#10;Description automatically generated"/>
                  <p:cNvPicPr preferRelativeResize="0"/>
                  <p:nvPr/>
                </p:nvPicPr>
                <p:blipFill rotWithShape="1">
                  <a:blip r:embed="rId11">
                    <a:alphaModFix/>
                  </a:blip>
                  <a:srcRect/>
                  <a:stretch/>
                </p:blipFill>
                <p:spPr>
                  <a:xfrm>
                    <a:off x="10037286" y="3278059"/>
                    <a:ext cx="210762" cy="342137"/>
                  </a:xfrm>
                  <a:prstGeom prst="rect">
                    <a:avLst/>
                  </a:prstGeom>
                  <a:noFill/>
                  <a:ln>
                    <a:noFill/>
                  </a:ln>
                </p:spPr>
              </p:pic>
            </p:grpSp>
            <p:grpSp>
              <p:nvGrpSpPr>
                <p:cNvPr id="673" name="Google Shape;673;g23a98ecaaee_0_144"/>
                <p:cNvGrpSpPr/>
                <p:nvPr/>
              </p:nvGrpSpPr>
              <p:grpSpPr>
                <a:xfrm>
                  <a:off x="9271327" y="3231132"/>
                  <a:ext cx="362400" cy="657194"/>
                  <a:chOff x="9403298" y="3296398"/>
                  <a:chExt cx="362400" cy="657194"/>
                </a:xfrm>
              </p:grpSpPr>
              <p:sp>
                <p:nvSpPr>
                  <p:cNvPr id="674" name="Google Shape;674;g23a98ecaaee_0_144"/>
                  <p:cNvSpPr txBox="1"/>
                  <p:nvPr/>
                </p:nvSpPr>
                <p:spPr>
                  <a:xfrm>
                    <a:off x="9403298" y="3651792"/>
                    <a:ext cx="362400" cy="3018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Azure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Storage</a:t>
                    </a:r>
                    <a:endParaRPr sz="1400" b="0" i="0" u="none" strike="noStrike" cap="none">
                      <a:solidFill>
                        <a:srgbClr val="000000"/>
                      </a:solidFill>
                      <a:latin typeface="Arial"/>
                      <a:ea typeface="Arial"/>
                      <a:cs typeface="Arial"/>
                      <a:sym typeface="Arial"/>
                    </a:endParaRPr>
                  </a:p>
                </p:txBody>
              </p:sp>
              <p:pic>
                <p:nvPicPr>
                  <p:cNvPr id="675" name="Google Shape;675;g23a98ecaaee_0_144"/>
                  <p:cNvPicPr preferRelativeResize="0"/>
                  <p:nvPr/>
                </p:nvPicPr>
                <p:blipFill rotWithShape="1">
                  <a:blip r:embed="rId12">
                    <a:alphaModFix/>
                  </a:blip>
                  <a:srcRect/>
                  <a:stretch/>
                </p:blipFill>
                <p:spPr>
                  <a:xfrm>
                    <a:off x="9418110" y="3296398"/>
                    <a:ext cx="332652" cy="332652"/>
                  </a:xfrm>
                  <a:prstGeom prst="rect">
                    <a:avLst/>
                  </a:prstGeom>
                  <a:noFill/>
                  <a:ln>
                    <a:noFill/>
                  </a:ln>
                </p:spPr>
              </p:pic>
            </p:grpSp>
            <p:grpSp>
              <p:nvGrpSpPr>
                <p:cNvPr id="676" name="Google Shape;676;g23a98ecaaee_0_144"/>
                <p:cNvGrpSpPr/>
                <p:nvPr/>
              </p:nvGrpSpPr>
              <p:grpSpPr>
                <a:xfrm>
                  <a:off x="10568255" y="3232212"/>
                  <a:ext cx="442188" cy="625243"/>
                  <a:chOff x="8698105" y="3272946"/>
                  <a:chExt cx="442188" cy="625243"/>
                </a:xfrm>
              </p:grpSpPr>
              <p:pic>
                <p:nvPicPr>
                  <p:cNvPr id="677" name="Google Shape;677;g23a98ecaaee_0_144"/>
                  <p:cNvPicPr preferRelativeResize="0"/>
                  <p:nvPr/>
                </p:nvPicPr>
                <p:blipFill rotWithShape="1">
                  <a:blip r:embed="rId13">
                    <a:alphaModFix/>
                  </a:blip>
                  <a:srcRect/>
                  <a:stretch/>
                </p:blipFill>
                <p:spPr>
                  <a:xfrm>
                    <a:off x="8698105" y="3272946"/>
                    <a:ext cx="442188" cy="390047"/>
                  </a:xfrm>
                  <a:prstGeom prst="rect">
                    <a:avLst/>
                  </a:prstGeom>
                  <a:noFill/>
                  <a:ln>
                    <a:noFill/>
                  </a:ln>
                </p:spPr>
              </p:pic>
              <p:sp>
                <p:nvSpPr>
                  <p:cNvPr id="678" name="Google Shape;678;g23a98ecaaee_0_144"/>
                  <p:cNvSpPr txBox="1"/>
                  <p:nvPr/>
                </p:nvSpPr>
                <p:spPr>
                  <a:xfrm>
                    <a:off x="8781341" y="3747289"/>
                    <a:ext cx="275700" cy="1509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Twilio</a:t>
                    </a:r>
                    <a:endParaRPr sz="1400" b="0" i="0" u="none" strike="noStrike" cap="none">
                      <a:solidFill>
                        <a:srgbClr val="000000"/>
                      </a:solidFill>
                      <a:latin typeface="Arial"/>
                      <a:ea typeface="Arial"/>
                      <a:cs typeface="Arial"/>
                      <a:sym typeface="Arial"/>
                    </a:endParaRPr>
                  </a:p>
                </p:txBody>
              </p:sp>
            </p:grpSp>
          </p:grpSp>
        </p:grpSp>
        <p:pic>
          <p:nvPicPr>
            <p:cNvPr id="679" name="Google Shape;679;g23a98ecaaee_0_144"/>
            <p:cNvPicPr preferRelativeResize="0"/>
            <p:nvPr/>
          </p:nvPicPr>
          <p:blipFill rotWithShape="1">
            <a:blip r:embed="rId14">
              <a:alphaModFix/>
            </a:blip>
            <a:srcRect/>
            <a:stretch/>
          </p:blipFill>
          <p:spPr>
            <a:xfrm>
              <a:off x="6899147" y="3342014"/>
              <a:ext cx="479988" cy="383486"/>
            </a:xfrm>
            <a:prstGeom prst="rect">
              <a:avLst/>
            </a:prstGeom>
            <a:noFill/>
            <a:ln>
              <a:noFill/>
            </a:ln>
          </p:spPr>
        </p:pic>
      </p:grpSp>
      <p:grpSp>
        <p:nvGrpSpPr>
          <p:cNvPr id="680" name="Google Shape;680;g23a98ecaaee_0_144"/>
          <p:cNvGrpSpPr/>
          <p:nvPr/>
        </p:nvGrpSpPr>
        <p:grpSpPr>
          <a:xfrm>
            <a:off x="7038327" y="2326980"/>
            <a:ext cx="4995358" cy="701610"/>
            <a:chOff x="6811509" y="4295716"/>
            <a:chExt cx="5012400" cy="859500"/>
          </a:xfrm>
        </p:grpSpPr>
        <p:grpSp>
          <p:nvGrpSpPr>
            <p:cNvPr id="681" name="Google Shape;681;g23a98ecaaee_0_144"/>
            <p:cNvGrpSpPr/>
            <p:nvPr/>
          </p:nvGrpSpPr>
          <p:grpSpPr>
            <a:xfrm>
              <a:off x="6811509" y="4295716"/>
              <a:ext cx="5012400" cy="859500"/>
              <a:chOff x="6811509" y="4295716"/>
              <a:chExt cx="5012400" cy="859500"/>
            </a:xfrm>
          </p:grpSpPr>
          <p:sp>
            <p:nvSpPr>
              <p:cNvPr id="682" name="Google Shape;682;g23a98ecaaee_0_144"/>
              <p:cNvSpPr/>
              <p:nvPr/>
            </p:nvSpPr>
            <p:spPr>
              <a:xfrm>
                <a:off x="6811509" y="4295716"/>
                <a:ext cx="5012400" cy="8595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Secret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Stores</a:t>
                </a:r>
                <a:endParaRPr sz="1400" b="0" i="0" u="none" strike="noStrike" cap="none">
                  <a:solidFill>
                    <a:srgbClr val="000000"/>
                  </a:solidFill>
                  <a:latin typeface="Arial"/>
                  <a:ea typeface="Arial"/>
                  <a:cs typeface="Arial"/>
                  <a:sym typeface="Arial"/>
                </a:endParaRPr>
              </a:p>
            </p:txBody>
          </p:sp>
          <p:grpSp>
            <p:nvGrpSpPr>
              <p:cNvPr id="683" name="Google Shape;683;g23a98ecaaee_0_144"/>
              <p:cNvGrpSpPr/>
              <p:nvPr/>
            </p:nvGrpSpPr>
            <p:grpSpPr>
              <a:xfrm>
                <a:off x="8397432" y="4433548"/>
                <a:ext cx="777600" cy="689835"/>
                <a:chOff x="8397432" y="4433548"/>
                <a:chExt cx="777600" cy="689835"/>
              </a:xfrm>
            </p:grpSpPr>
            <p:sp>
              <p:nvSpPr>
                <p:cNvPr id="684" name="Google Shape;684;g23a98ecaaee_0_144"/>
                <p:cNvSpPr txBox="1"/>
                <p:nvPr/>
              </p:nvSpPr>
              <p:spPr>
                <a:xfrm>
                  <a:off x="8397432" y="4821583"/>
                  <a:ext cx="777600" cy="3018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AWS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Secrets Manager</a:t>
                  </a:r>
                  <a:endParaRPr sz="1400" b="0" i="0" u="none" strike="noStrike" cap="none">
                    <a:solidFill>
                      <a:srgbClr val="000000"/>
                    </a:solidFill>
                    <a:latin typeface="Arial"/>
                    <a:ea typeface="Arial"/>
                    <a:cs typeface="Arial"/>
                    <a:sym typeface="Arial"/>
                  </a:endParaRPr>
                </a:p>
              </p:txBody>
            </p:sp>
            <p:pic>
              <p:nvPicPr>
                <p:cNvPr id="685" name="Google Shape;685;g23a98ecaaee_0_144"/>
                <p:cNvPicPr preferRelativeResize="0"/>
                <p:nvPr/>
              </p:nvPicPr>
              <p:blipFill rotWithShape="1">
                <a:blip r:embed="rId15">
                  <a:alphaModFix/>
                </a:blip>
                <a:srcRect/>
                <a:stretch/>
              </p:blipFill>
              <p:spPr>
                <a:xfrm>
                  <a:off x="8622082" y="4433548"/>
                  <a:ext cx="328156" cy="328156"/>
                </a:xfrm>
                <a:prstGeom prst="rect">
                  <a:avLst/>
                </a:prstGeom>
                <a:noFill/>
                <a:ln>
                  <a:noFill/>
                </a:ln>
              </p:spPr>
            </p:pic>
          </p:grpSp>
          <p:grpSp>
            <p:nvGrpSpPr>
              <p:cNvPr id="686" name="Google Shape;686;g23a98ecaaee_0_144"/>
              <p:cNvGrpSpPr/>
              <p:nvPr/>
            </p:nvGrpSpPr>
            <p:grpSpPr>
              <a:xfrm>
                <a:off x="9246478" y="4376629"/>
                <a:ext cx="411900" cy="746754"/>
                <a:chOff x="9245411" y="4376629"/>
                <a:chExt cx="411900" cy="746754"/>
              </a:xfrm>
            </p:grpSpPr>
            <p:sp>
              <p:nvSpPr>
                <p:cNvPr id="687" name="Google Shape;687;g23a98ecaaee_0_144"/>
                <p:cNvSpPr txBox="1"/>
                <p:nvPr/>
              </p:nvSpPr>
              <p:spPr>
                <a:xfrm>
                  <a:off x="9245411" y="4821583"/>
                  <a:ext cx="411900" cy="3018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Azure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KeyVault</a:t>
                  </a:r>
                  <a:endParaRPr sz="800" b="0" i="0" u="none" strike="noStrike" cap="none">
                    <a:solidFill>
                      <a:srgbClr val="000000"/>
                    </a:solidFill>
                    <a:latin typeface="Quattrocento Sans"/>
                    <a:ea typeface="Quattrocento Sans"/>
                    <a:cs typeface="Quattrocento Sans"/>
                    <a:sym typeface="Quattrocento Sans"/>
                  </a:endParaRPr>
                </a:p>
              </p:txBody>
            </p:sp>
            <p:pic>
              <p:nvPicPr>
                <p:cNvPr id="688" name="Google Shape;688;g23a98ecaaee_0_144"/>
                <p:cNvPicPr preferRelativeResize="0"/>
                <p:nvPr/>
              </p:nvPicPr>
              <p:blipFill rotWithShape="1">
                <a:blip r:embed="rId16">
                  <a:alphaModFix/>
                </a:blip>
                <a:srcRect/>
                <a:stretch/>
              </p:blipFill>
              <p:spPr>
                <a:xfrm>
                  <a:off x="9277675" y="4376629"/>
                  <a:ext cx="347444" cy="400889"/>
                </a:xfrm>
                <a:prstGeom prst="rect">
                  <a:avLst/>
                </a:prstGeom>
                <a:noFill/>
                <a:ln>
                  <a:noFill/>
                </a:ln>
              </p:spPr>
            </p:pic>
          </p:grpSp>
          <p:grpSp>
            <p:nvGrpSpPr>
              <p:cNvPr id="689" name="Google Shape;689;g23a98ecaaee_0_144"/>
              <p:cNvGrpSpPr/>
              <p:nvPr/>
            </p:nvGrpSpPr>
            <p:grpSpPr>
              <a:xfrm>
                <a:off x="9766523" y="4399211"/>
                <a:ext cx="732600" cy="724172"/>
                <a:chOff x="9643345" y="4399211"/>
                <a:chExt cx="732600" cy="724172"/>
              </a:xfrm>
            </p:grpSpPr>
            <p:sp>
              <p:nvSpPr>
                <p:cNvPr id="690" name="Google Shape;690;g23a98ecaaee_0_144"/>
                <p:cNvSpPr txBox="1"/>
                <p:nvPr/>
              </p:nvSpPr>
              <p:spPr>
                <a:xfrm>
                  <a:off x="9643345" y="4821583"/>
                  <a:ext cx="732600" cy="3018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GCP</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Secret Manager</a:t>
                  </a:r>
                  <a:endParaRPr sz="1400" b="0" i="0" u="none" strike="noStrike" cap="none">
                    <a:solidFill>
                      <a:srgbClr val="000000"/>
                    </a:solidFill>
                    <a:latin typeface="Arial"/>
                    <a:ea typeface="Arial"/>
                    <a:cs typeface="Arial"/>
                    <a:sym typeface="Arial"/>
                  </a:endParaRPr>
                </a:p>
              </p:txBody>
            </p:sp>
            <p:pic>
              <p:nvPicPr>
                <p:cNvPr id="691" name="Google Shape;691;g23a98ecaaee_0_144"/>
                <p:cNvPicPr preferRelativeResize="0"/>
                <p:nvPr/>
              </p:nvPicPr>
              <p:blipFill rotWithShape="1">
                <a:blip r:embed="rId17">
                  <a:alphaModFix/>
                </a:blip>
                <a:srcRect/>
                <a:stretch/>
              </p:blipFill>
              <p:spPr>
                <a:xfrm>
                  <a:off x="9849987" y="4399211"/>
                  <a:ext cx="319288" cy="396830"/>
                </a:xfrm>
                <a:prstGeom prst="rect">
                  <a:avLst/>
                </a:prstGeom>
                <a:noFill/>
                <a:ln>
                  <a:noFill/>
                </a:ln>
              </p:spPr>
            </p:pic>
          </p:grpSp>
          <p:grpSp>
            <p:nvGrpSpPr>
              <p:cNvPr id="692" name="Google Shape;692;g23a98ecaaee_0_144"/>
              <p:cNvGrpSpPr/>
              <p:nvPr/>
            </p:nvGrpSpPr>
            <p:grpSpPr>
              <a:xfrm>
                <a:off x="10546495" y="4475785"/>
                <a:ext cx="485700" cy="647598"/>
                <a:chOff x="10359368" y="4475785"/>
                <a:chExt cx="485700" cy="647598"/>
              </a:xfrm>
            </p:grpSpPr>
            <p:sp>
              <p:nvSpPr>
                <p:cNvPr id="693" name="Google Shape;693;g23a98ecaaee_0_144"/>
                <p:cNvSpPr txBox="1"/>
                <p:nvPr/>
              </p:nvSpPr>
              <p:spPr>
                <a:xfrm>
                  <a:off x="10359368" y="4821583"/>
                  <a:ext cx="485700" cy="3018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HashiCorp</a:t>
                  </a:r>
                  <a:endParaRPr sz="800" b="0" i="0" u="none" strike="noStrike" cap="none">
                    <a:solidFill>
                      <a:srgbClr val="000000"/>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Vault</a:t>
                  </a:r>
                  <a:endParaRPr sz="1400" b="0" i="0" u="none" strike="noStrike" cap="none">
                    <a:solidFill>
                      <a:srgbClr val="000000"/>
                    </a:solidFill>
                    <a:latin typeface="Arial"/>
                    <a:ea typeface="Arial"/>
                    <a:cs typeface="Arial"/>
                    <a:sym typeface="Arial"/>
                  </a:endParaRPr>
                </a:p>
              </p:txBody>
            </p:sp>
            <p:pic>
              <p:nvPicPr>
                <p:cNvPr id="694" name="Google Shape;694;g23a98ecaaee_0_144" descr="See the source image"/>
                <p:cNvPicPr preferRelativeResize="0"/>
                <p:nvPr/>
              </p:nvPicPr>
              <p:blipFill rotWithShape="1">
                <a:blip r:embed="rId18">
                  <a:alphaModFix/>
                </a:blip>
                <a:srcRect/>
                <a:stretch/>
              </p:blipFill>
              <p:spPr>
                <a:xfrm>
                  <a:off x="10442578" y="4475785"/>
                  <a:ext cx="319290" cy="312349"/>
                </a:xfrm>
                <a:prstGeom prst="rect">
                  <a:avLst/>
                </a:prstGeom>
                <a:noFill/>
                <a:ln>
                  <a:noFill/>
                </a:ln>
              </p:spPr>
            </p:pic>
          </p:grpSp>
          <p:grpSp>
            <p:nvGrpSpPr>
              <p:cNvPr id="695" name="Google Shape;695;g23a98ecaaee_0_144"/>
              <p:cNvGrpSpPr/>
              <p:nvPr/>
            </p:nvGrpSpPr>
            <p:grpSpPr>
              <a:xfrm>
                <a:off x="11131040" y="4363701"/>
                <a:ext cx="527400" cy="759682"/>
                <a:chOff x="10971534" y="4363701"/>
                <a:chExt cx="527400" cy="759682"/>
              </a:xfrm>
            </p:grpSpPr>
            <p:sp>
              <p:nvSpPr>
                <p:cNvPr id="696" name="Google Shape;696;g23a98ecaaee_0_144"/>
                <p:cNvSpPr txBox="1"/>
                <p:nvPr/>
              </p:nvSpPr>
              <p:spPr>
                <a:xfrm>
                  <a:off x="10971534" y="4821583"/>
                  <a:ext cx="527400" cy="3018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Kubernetes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Secret</a:t>
                  </a:r>
                  <a:endParaRPr sz="1400" b="0" i="0" u="none" strike="noStrike" cap="none">
                    <a:solidFill>
                      <a:srgbClr val="000000"/>
                    </a:solidFill>
                    <a:latin typeface="Arial"/>
                    <a:ea typeface="Arial"/>
                    <a:cs typeface="Arial"/>
                    <a:sym typeface="Arial"/>
                  </a:endParaRPr>
                </a:p>
              </p:txBody>
            </p:sp>
            <p:pic>
              <p:nvPicPr>
                <p:cNvPr id="697" name="Google Shape;697;g23a98ecaaee_0_144"/>
                <p:cNvPicPr preferRelativeResize="0"/>
                <p:nvPr/>
              </p:nvPicPr>
              <p:blipFill rotWithShape="1">
                <a:blip r:embed="rId19">
                  <a:alphaModFix/>
                </a:blip>
                <a:srcRect r="81682"/>
                <a:stretch/>
              </p:blipFill>
              <p:spPr>
                <a:xfrm>
                  <a:off x="11051503" y="4363701"/>
                  <a:ext cx="367450" cy="432340"/>
                </a:xfrm>
                <a:prstGeom prst="rect">
                  <a:avLst/>
                </a:prstGeom>
                <a:noFill/>
                <a:ln>
                  <a:noFill/>
                </a:ln>
              </p:spPr>
            </p:pic>
          </p:grpSp>
        </p:grpSp>
        <p:pic>
          <p:nvPicPr>
            <p:cNvPr id="698" name="Google Shape;698;g23a98ecaaee_0_144"/>
            <p:cNvPicPr preferRelativeResize="0"/>
            <p:nvPr/>
          </p:nvPicPr>
          <p:blipFill rotWithShape="1">
            <a:blip r:embed="rId20">
              <a:alphaModFix/>
            </a:blip>
            <a:srcRect/>
            <a:stretch/>
          </p:blipFill>
          <p:spPr>
            <a:xfrm>
              <a:off x="6964938" y="4515945"/>
              <a:ext cx="348410" cy="441551"/>
            </a:xfrm>
            <a:prstGeom prst="rect">
              <a:avLst/>
            </a:prstGeom>
            <a:noFill/>
            <a:ln>
              <a:noFill/>
            </a:ln>
          </p:spPr>
        </p:pic>
      </p:grpSp>
      <p:grpSp>
        <p:nvGrpSpPr>
          <p:cNvPr id="699" name="Google Shape;699;g23a98ecaaee_0_144"/>
          <p:cNvGrpSpPr/>
          <p:nvPr/>
        </p:nvGrpSpPr>
        <p:grpSpPr>
          <a:xfrm>
            <a:off x="7038328" y="3098747"/>
            <a:ext cx="4995358" cy="701610"/>
            <a:chOff x="6836292" y="5498679"/>
            <a:chExt cx="5012400" cy="859500"/>
          </a:xfrm>
        </p:grpSpPr>
        <p:grpSp>
          <p:nvGrpSpPr>
            <p:cNvPr id="700" name="Google Shape;700;g23a98ecaaee_0_144"/>
            <p:cNvGrpSpPr/>
            <p:nvPr/>
          </p:nvGrpSpPr>
          <p:grpSpPr>
            <a:xfrm>
              <a:off x="6836292" y="5498679"/>
              <a:ext cx="5012400" cy="859500"/>
              <a:chOff x="6836292" y="5498679"/>
              <a:chExt cx="5012400" cy="859500"/>
            </a:xfrm>
          </p:grpSpPr>
          <p:sp>
            <p:nvSpPr>
              <p:cNvPr id="701" name="Google Shape;701;g23a98ecaaee_0_144"/>
              <p:cNvSpPr/>
              <p:nvPr/>
            </p:nvSpPr>
            <p:spPr>
              <a:xfrm>
                <a:off x="6836292" y="5498679"/>
                <a:ext cx="5012400" cy="8595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Observability</a:t>
                </a:r>
                <a:endParaRPr sz="1400" b="0" i="0" u="none" strike="noStrike" cap="none">
                  <a:solidFill>
                    <a:srgbClr val="000000"/>
                  </a:solidFill>
                  <a:latin typeface="Arial"/>
                  <a:ea typeface="Arial"/>
                  <a:cs typeface="Arial"/>
                  <a:sym typeface="Arial"/>
                </a:endParaRPr>
              </a:p>
            </p:txBody>
          </p:sp>
          <p:grpSp>
            <p:nvGrpSpPr>
              <p:cNvPr id="702" name="Google Shape;702;g23a98ecaaee_0_144"/>
              <p:cNvGrpSpPr/>
              <p:nvPr/>
            </p:nvGrpSpPr>
            <p:grpSpPr>
              <a:xfrm>
                <a:off x="8934676" y="5623578"/>
                <a:ext cx="559500" cy="620238"/>
                <a:chOff x="8868001" y="5601353"/>
                <a:chExt cx="559500" cy="620238"/>
              </a:xfrm>
            </p:grpSpPr>
            <p:pic>
              <p:nvPicPr>
                <p:cNvPr id="703" name="Google Shape;703;g23a98ecaaee_0_144"/>
                <p:cNvPicPr preferRelativeResize="0"/>
                <p:nvPr/>
              </p:nvPicPr>
              <p:blipFill rotWithShape="1">
                <a:blip r:embed="rId21">
                  <a:alphaModFix/>
                </a:blip>
                <a:srcRect/>
                <a:stretch/>
              </p:blipFill>
              <p:spPr>
                <a:xfrm>
                  <a:off x="8955722" y="5601353"/>
                  <a:ext cx="384006" cy="435542"/>
                </a:xfrm>
                <a:prstGeom prst="rect">
                  <a:avLst/>
                </a:prstGeom>
                <a:noFill/>
                <a:ln>
                  <a:noFill/>
                </a:ln>
              </p:spPr>
            </p:pic>
            <p:sp>
              <p:nvSpPr>
                <p:cNvPr id="704" name="Google Shape;704;g23a98ecaaee_0_144"/>
                <p:cNvSpPr txBox="1"/>
                <p:nvPr/>
              </p:nvSpPr>
              <p:spPr>
                <a:xfrm>
                  <a:off x="8868001" y="6070691"/>
                  <a:ext cx="559500" cy="150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Prometheus</a:t>
                  </a:r>
                  <a:endParaRPr sz="700" b="0" i="0" u="none" strike="noStrike" cap="none">
                    <a:solidFill>
                      <a:srgbClr val="000000"/>
                    </a:solidFill>
                    <a:latin typeface="Quattrocento Sans"/>
                    <a:ea typeface="Quattrocento Sans"/>
                    <a:cs typeface="Quattrocento Sans"/>
                    <a:sym typeface="Quattrocento Sans"/>
                  </a:endParaRPr>
                </a:p>
              </p:txBody>
            </p:sp>
          </p:grpSp>
          <p:grpSp>
            <p:nvGrpSpPr>
              <p:cNvPr id="705" name="Google Shape;705;g23a98ecaaee_0_144"/>
              <p:cNvGrpSpPr/>
              <p:nvPr/>
            </p:nvGrpSpPr>
            <p:grpSpPr>
              <a:xfrm>
                <a:off x="9726255" y="5675078"/>
                <a:ext cx="559500" cy="553609"/>
                <a:chOff x="9768427" y="5652853"/>
                <a:chExt cx="559500" cy="553609"/>
              </a:xfrm>
            </p:grpSpPr>
            <p:pic>
              <p:nvPicPr>
                <p:cNvPr id="706" name="Google Shape;706;g23a98ecaaee_0_144"/>
                <p:cNvPicPr preferRelativeResize="0"/>
                <p:nvPr/>
              </p:nvPicPr>
              <p:blipFill rotWithShape="1">
                <a:blip r:embed="rId22">
                  <a:alphaModFix/>
                </a:blip>
                <a:srcRect/>
                <a:stretch/>
              </p:blipFill>
              <p:spPr>
                <a:xfrm>
                  <a:off x="9856148" y="5652853"/>
                  <a:ext cx="384006" cy="384006"/>
                </a:xfrm>
                <a:prstGeom prst="rect">
                  <a:avLst/>
                </a:prstGeom>
                <a:noFill/>
                <a:ln>
                  <a:noFill/>
                </a:ln>
              </p:spPr>
            </p:pic>
            <p:sp>
              <p:nvSpPr>
                <p:cNvPr id="707" name="Google Shape;707;g23a98ecaaee_0_144"/>
                <p:cNvSpPr txBox="1"/>
                <p:nvPr/>
              </p:nvSpPr>
              <p:spPr>
                <a:xfrm>
                  <a:off x="9768427" y="6055562"/>
                  <a:ext cx="559500" cy="150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AppInsights</a:t>
                  </a:r>
                  <a:endParaRPr sz="700" b="0" i="0" u="none" strike="noStrike" cap="none">
                    <a:solidFill>
                      <a:srgbClr val="000000"/>
                    </a:solidFill>
                    <a:latin typeface="Quattrocento Sans"/>
                    <a:ea typeface="Quattrocento Sans"/>
                    <a:cs typeface="Quattrocento Sans"/>
                    <a:sym typeface="Quattrocento Sans"/>
                  </a:endParaRPr>
                </a:p>
              </p:txBody>
            </p:sp>
          </p:grpSp>
          <p:grpSp>
            <p:nvGrpSpPr>
              <p:cNvPr id="708" name="Google Shape;708;g23a98ecaaee_0_144"/>
              <p:cNvGrpSpPr/>
              <p:nvPr/>
            </p:nvGrpSpPr>
            <p:grpSpPr>
              <a:xfrm>
                <a:off x="11293692" y="5719432"/>
                <a:ext cx="339653" cy="500642"/>
                <a:chOff x="11227017" y="5697207"/>
                <a:chExt cx="339653" cy="500642"/>
              </a:xfrm>
            </p:grpSpPr>
            <p:pic>
              <p:nvPicPr>
                <p:cNvPr id="709" name="Google Shape;709;g23a98ecaaee_0_144" descr="See the source image"/>
                <p:cNvPicPr preferRelativeResize="0"/>
                <p:nvPr/>
              </p:nvPicPr>
              <p:blipFill rotWithShape="1">
                <a:blip r:embed="rId23">
                  <a:alphaModFix/>
                </a:blip>
                <a:srcRect/>
                <a:stretch/>
              </p:blipFill>
              <p:spPr>
                <a:xfrm>
                  <a:off x="11227017" y="5697207"/>
                  <a:ext cx="339653" cy="339653"/>
                </a:xfrm>
                <a:prstGeom prst="rect">
                  <a:avLst/>
                </a:prstGeom>
                <a:noFill/>
                <a:ln>
                  <a:noFill/>
                </a:ln>
              </p:spPr>
            </p:pic>
            <p:sp>
              <p:nvSpPr>
                <p:cNvPr id="710" name="Google Shape;710;g23a98ecaaee_0_144"/>
                <p:cNvSpPr txBox="1"/>
                <p:nvPr/>
              </p:nvSpPr>
              <p:spPr>
                <a:xfrm>
                  <a:off x="11245360" y="6046949"/>
                  <a:ext cx="303000" cy="150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Jaeger</a:t>
                  </a:r>
                  <a:endParaRPr sz="700" b="0" i="0" u="none" strike="noStrike" cap="none">
                    <a:solidFill>
                      <a:srgbClr val="000000"/>
                    </a:solidFill>
                    <a:latin typeface="Quattrocento Sans"/>
                    <a:ea typeface="Quattrocento Sans"/>
                    <a:cs typeface="Quattrocento Sans"/>
                    <a:sym typeface="Quattrocento Sans"/>
                  </a:endParaRPr>
                </a:p>
              </p:txBody>
            </p:sp>
          </p:grpSp>
          <p:grpSp>
            <p:nvGrpSpPr>
              <p:cNvPr id="711" name="Google Shape;711;g23a98ecaaee_0_144"/>
              <p:cNvGrpSpPr/>
              <p:nvPr/>
            </p:nvGrpSpPr>
            <p:grpSpPr>
              <a:xfrm>
                <a:off x="10517833" y="5752900"/>
                <a:ext cx="543730" cy="465149"/>
                <a:chOff x="10458391" y="5730675"/>
                <a:chExt cx="543730" cy="465149"/>
              </a:xfrm>
            </p:grpSpPr>
            <p:pic>
              <p:nvPicPr>
                <p:cNvPr id="712" name="Google Shape;712;g23a98ecaaee_0_144" descr="Image result for Zipkin logo"/>
                <p:cNvPicPr preferRelativeResize="0"/>
                <p:nvPr/>
              </p:nvPicPr>
              <p:blipFill rotWithShape="1">
                <a:blip r:embed="rId24">
                  <a:alphaModFix/>
                </a:blip>
                <a:srcRect b="23931"/>
                <a:stretch/>
              </p:blipFill>
              <p:spPr>
                <a:xfrm>
                  <a:off x="10458391" y="5730675"/>
                  <a:ext cx="543730" cy="243969"/>
                </a:xfrm>
                <a:prstGeom prst="rect">
                  <a:avLst/>
                </a:prstGeom>
                <a:noFill/>
                <a:ln>
                  <a:noFill/>
                </a:ln>
              </p:spPr>
            </p:pic>
            <p:sp>
              <p:nvSpPr>
                <p:cNvPr id="713" name="Google Shape;713;g23a98ecaaee_0_144"/>
                <p:cNvSpPr txBox="1"/>
                <p:nvPr/>
              </p:nvSpPr>
              <p:spPr>
                <a:xfrm>
                  <a:off x="10584383" y="6044924"/>
                  <a:ext cx="291600" cy="150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Zipkin</a:t>
                  </a:r>
                  <a:endParaRPr sz="700" b="0" i="0" u="none" strike="noStrike" cap="none">
                    <a:solidFill>
                      <a:srgbClr val="000000"/>
                    </a:solidFill>
                    <a:latin typeface="Quattrocento Sans"/>
                    <a:ea typeface="Quattrocento Sans"/>
                    <a:cs typeface="Quattrocento Sans"/>
                    <a:sym typeface="Quattrocento Sans"/>
                  </a:endParaRPr>
                </a:p>
              </p:txBody>
            </p:sp>
          </p:grpSp>
        </p:grpSp>
        <p:pic>
          <p:nvPicPr>
            <p:cNvPr id="714" name="Google Shape;714;g23a98ecaaee_0_144"/>
            <p:cNvPicPr preferRelativeResize="0"/>
            <p:nvPr/>
          </p:nvPicPr>
          <p:blipFill rotWithShape="1">
            <a:blip r:embed="rId25">
              <a:alphaModFix/>
            </a:blip>
            <a:srcRect/>
            <a:stretch/>
          </p:blipFill>
          <p:spPr>
            <a:xfrm>
              <a:off x="6920598" y="5722425"/>
              <a:ext cx="486656" cy="416935"/>
            </a:xfrm>
            <a:prstGeom prst="rect">
              <a:avLst/>
            </a:prstGeom>
            <a:noFill/>
            <a:ln>
              <a:noFill/>
            </a:ln>
          </p:spPr>
        </p:pic>
      </p:grpSp>
      <p:cxnSp>
        <p:nvCxnSpPr>
          <p:cNvPr id="715" name="Google Shape;715;g23a98ecaaee_0_144"/>
          <p:cNvCxnSpPr/>
          <p:nvPr/>
        </p:nvCxnSpPr>
        <p:spPr>
          <a:xfrm rot="10800000" flipH="1">
            <a:off x="6140717" y="1903277"/>
            <a:ext cx="342000" cy="4200"/>
          </a:xfrm>
          <a:prstGeom prst="straightConnector1">
            <a:avLst/>
          </a:prstGeom>
          <a:noFill/>
          <a:ln w="28575" cap="flat" cmpd="sng">
            <a:solidFill>
              <a:srgbClr val="202192"/>
            </a:solidFill>
            <a:prstDash val="solid"/>
            <a:round/>
            <a:headEnd type="none" w="sm" len="sm"/>
            <a:tailEnd type="none" w="sm" len="sm"/>
          </a:ln>
        </p:spPr>
      </p:cxnSp>
      <p:cxnSp>
        <p:nvCxnSpPr>
          <p:cNvPr id="716" name="Google Shape;716;g23a98ecaaee_0_144"/>
          <p:cNvCxnSpPr/>
          <p:nvPr/>
        </p:nvCxnSpPr>
        <p:spPr>
          <a:xfrm rot="10800000" flipH="1">
            <a:off x="6131259" y="1142176"/>
            <a:ext cx="342000" cy="4200"/>
          </a:xfrm>
          <a:prstGeom prst="straightConnector1">
            <a:avLst/>
          </a:prstGeom>
          <a:noFill/>
          <a:ln w="28575" cap="flat" cmpd="sng">
            <a:solidFill>
              <a:srgbClr val="202192"/>
            </a:solidFill>
            <a:prstDash val="solid"/>
            <a:round/>
            <a:headEnd type="none" w="sm" len="sm"/>
            <a:tailEnd type="none" w="sm" len="sm"/>
          </a:ln>
        </p:spPr>
      </p:cxnSp>
      <p:grpSp>
        <p:nvGrpSpPr>
          <p:cNvPr id="717" name="Google Shape;717;g23a98ecaaee_0_144"/>
          <p:cNvGrpSpPr/>
          <p:nvPr/>
        </p:nvGrpSpPr>
        <p:grpSpPr>
          <a:xfrm>
            <a:off x="7049050" y="31505"/>
            <a:ext cx="4991348" cy="701610"/>
            <a:chOff x="6836292" y="686824"/>
            <a:chExt cx="5012400" cy="859500"/>
          </a:xfrm>
        </p:grpSpPr>
        <p:grpSp>
          <p:nvGrpSpPr>
            <p:cNvPr id="718" name="Google Shape;718;g23a98ecaaee_0_144"/>
            <p:cNvGrpSpPr/>
            <p:nvPr/>
          </p:nvGrpSpPr>
          <p:grpSpPr>
            <a:xfrm>
              <a:off x="6836292" y="686824"/>
              <a:ext cx="5012400" cy="859500"/>
              <a:chOff x="6836292" y="686824"/>
              <a:chExt cx="5012400" cy="859500"/>
            </a:xfrm>
          </p:grpSpPr>
          <p:sp>
            <p:nvSpPr>
              <p:cNvPr id="719" name="Google Shape;719;g23a98ecaaee_0_144"/>
              <p:cNvSpPr/>
              <p:nvPr/>
            </p:nvSpPr>
            <p:spPr>
              <a:xfrm>
                <a:off x="6836292" y="686824"/>
                <a:ext cx="5012400" cy="8595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State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Stores</a:t>
                </a:r>
                <a:endParaRPr sz="1400" b="0" i="0" u="none" strike="noStrike" cap="none">
                  <a:solidFill>
                    <a:srgbClr val="000000"/>
                  </a:solidFill>
                  <a:latin typeface="Arial"/>
                  <a:ea typeface="Arial"/>
                  <a:cs typeface="Arial"/>
                  <a:sym typeface="Arial"/>
                </a:endParaRPr>
              </a:p>
            </p:txBody>
          </p:sp>
          <p:grpSp>
            <p:nvGrpSpPr>
              <p:cNvPr id="720" name="Google Shape;720;g23a98ecaaee_0_144"/>
              <p:cNvGrpSpPr/>
              <p:nvPr/>
            </p:nvGrpSpPr>
            <p:grpSpPr>
              <a:xfrm>
                <a:off x="9939647" y="826412"/>
                <a:ext cx="386400" cy="567588"/>
                <a:chOff x="11026596" y="891566"/>
                <a:chExt cx="386400" cy="567588"/>
              </a:xfrm>
            </p:grpSpPr>
            <p:pic>
              <p:nvPicPr>
                <p:cNvPr id="721" name="Google Shape;721;g23a98ecaaee_0_144"/>
                <p:cNvPicPr preferRelativeResize="0"/>
                <p:nvPr/>
              </p:nvPicPr>
              <p:blipFill rotWithShape="1">
                <a:blip r:embed="rId26">
                  <a:alphaModFix/>
                </a:blip>
                <a:srcRect l="6148" r="6148"/>
                <a:stretch/>
              </p:blipFill>
              <p:spPr>
                <a:xfrm>
                  <a:off x="11061106" y="891566"/>
                  <a:ext cx="317303" cy="361794"/>
                </a:xfrm>
                <a:prstGeom prst="rect">
                  <a:avLst/>
                </a:prstGeom>
                <a:noFill/>
                <a:ln>
                  <a:noFill/>
                </a:ln>
              </p:spPr>
            </p:pic>
            <p:sp>
              <p:nvSpPr>
                <p:cNvPr id="722" name="Google Shape;722;g23a98ecaaee_0_144"/>
                <p:cNvSpPr txBox="1"/>
                <p:nvPr/>
              </p:nvSpPr>
              <p:spPr>
                <a:xfrm>
                  <a:off x="11026596" y="1308254"/>
                  <a:ext cx="386400" cy="1509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Firebase</a:t>
                  </a:r>
                  <a:endParaRPr sz="1400" b="0" i="0" u="none" strike="noStrike" cap="none">
                    <a:solidFill>
                      <a:srgbClr val="000000"/>
                    </a:solidFill>
                    <a:latin typeface="Arial"/>
                    <a:ea typeface="Arial"/>
                    <a:cs typeface="Arial"/>
                    <a:sym typeface="Arial"/>
                  </a:endParaRPr>
                </a:p>
              </p:txBody>
            </p:sp>
          </p:grpSp>
          <p:grpSp>
            <p:nvGrpSpPr>
              <p:cNvPr id="723" name="Google Shape;723;g23a98ecaaee_0_144"/>
              <p:cNvGrpSpPr/>
              <p:nvPr/>
            </p:nvGrpSpPr>
            <p:grpSpPr>
              <a:xfrm>
                <a:off x="11158290" y="896990"/>
                <a:ext cx="472800" cy="502299"/>
                <a:chOff x="10350308" y="956855"/>
                <a:chExt cx="472800" cy="502299"/>
              </a:xfrm>
            </p:grpSpPr>
            <p:pic>
              <p:nvPicPr>
                <p:cNvPr id="724" name="Google Shape;724;g23a98ecaaee_0_144" descr="Image result for Cassandra Logo"/>
                <p:cNvPicPr preferRelativeResize="0"/>
                <p:nvPr/>
              </p:nvPicPr>
              <p:blipFill rotWithShape="1">
                <a:blip r:embed="rId27">
                  <a:alphaModFix/>
                </a:blip>
                <a:srcRect b="23124"/>
                <a:stretch/>
              </p:blipFill>
              <p:spPr>
                <a:xfrm>
                  <a:off x="10410839" y="956855"/>
                  <a:ext cx="351824" cy="247873"/>
                </a:xfrm>
                <a:prstGeom prst="rect">
                  <a:avLst/>
                </a:prstGeom>
                <a:noFill/>
                <a:ln>
                  <a:noFill/>
                </a:ln>
              </p:spPr>
            </p:pic>
            <p:sp>
              <p:nvSpPr>
                <p:cNvPr id="725" name="Google Shape;725;g23a98ecaaee_0_144"/>
                <p:cNvSpPr txBox="1"/>
                <p:nvPr/>
              </p:nvSpPr>
              <p:spPr>
                <a:xfrm>
                  <a:off x="10350308" y="1308254"/>
                  <a:ext cx="472800" cy="1509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Cassandra</a:t>
                  </a:r>
                  <a:endParaRPr sz="1400" b="0" i="0" u="none" strike="noStrike" cap="none">
                    <a:solidFill>
                      <a:srgbClr val="000000"/>
                    </a:solidFill>
                    <a:latin typeface="Arial"/>
                    <a:ea typeface="Arial"/>
                    <a:cs typeface="Arial"/>
                    <a:sym typeface="Arial"/>
                  </a:endParaRPr>
                </a:p>
              </p:txBody>
            </p:sp>
          </p:grpSp>
          <p:grpSp>
            <p:nvGrpSpPr>
              <p:cNvPr id="726" name="Google Shape;726;g23a98ecaaee_0_144"/>
              <p:cNvGrpSpPr/>
              <p:nvPr/>
            </p:nvGrpSpPr>
            <p:grpSpPr>
              <a:xfrm>
                <a:off x="10628977" y="894032"/>
                <a:ext cx="320745" cy="505257"/>
                <a:chOff x="9821876" y="953897"/>
                <a:chExt cx="320745" cy="505257"/>
              </a:xfrm>
            </p:grpSpPr>
            <p:pic>
              <p:nvPicPr>
                <p:cNvPr id="727" name="Google Shape;727;g23a98ecaaee_0_144"/>
                <p:cNvPicPr preferRelativeResize="0"/>
                <p:nvPr/>
              </p:nvPicPr>
              <p:blipFill rotWithShape="1">
                <a:blip r:embed="rId4">
                  <a:alphaModFix/>
                </a:blip>
                <a:srcRect/>
                <a:stretch/>
              </p:blipFill>
              <p:spPr>
                <a:xfrm>
                  <a:off x="9821876" y="953897"/>
                  <a:ext cx="320745" cy="268531"/>
                </a:xfrm>
                <a:prstGeom prst="rect">
                  <a:avLst/>
                </a:prstGeom>
                <a:noFill/>
                <a:ln>
                  <a:noFill/>
                </a:ln>
              </p:spPr>
            </p:pic>
            <p:sp>
              <p:nvSpPr>
                <p:cNvPr id="728" name="Google Shape;728;g23a98ecaaee_0_144"/>
                <p:cNvSpPr txBox="1"/>
                <p:nvPr/>
              </p:nvSpPr>
              <p:spPr>
                <a:xfrm>
                  <a:off x="9855611" y="1308254"/>
                  <a:ext cx="253200" cy="1509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Redis</a:t>
                  </a:r>
                  <a:endParaRPr sz="1400" b="0" i="0" u="none" strike="noStrike" cap="none">
                    <a:solidFill>
                      <a:srgbClr val="000000"/>
                    </a:solidFill>
                    <a:latin typeface="Arial"/>
                    <a:ea typeface="Arial"/>
                    <a:cs typeface="Arial"/>
                    <a:sym typeface="Arial"/>
                  </a:endParaRPr>
                </a:p>
              </p:txBody>
            </p:sp>
          </p:grpSp>
          <p:grpSp>
            <p:nvGrpSpPr>
              <p:cNvPr id="729" name="Google Shape;729;g23a98ecaaee_0_144"/>
              <p:cNvGrpSpPr/>
              <p:nvPr/>
            </p:nvGrpSpPr>
            <p:grpSpPr>
              <a:xfrm>
                <a:off x="9200792" y="832837"/>
                <a:ext cx="503400" cy="650821"/>
                <a:chOff x="9184255" y="897678"/>
                <a:chExt cx="503400" cy="650821"/>
              </a:xfrm>
            </p:grpSpPr>
            <p:pic>
              <p:nvPicPr>
                <p:cNvPr id="730" name="Google Shape;730;g23a98ecaaee_0_144"/>
                <p:cNvPicPr preferRelativeResize="0"/>
                <p:nvPr/>
              </p:nvPicPr>
              <p:blipFill rotWithShape="1">
                <a:blip r:embed="rId28">
                  <a:alphaModFix/>
                </a:blip>
                <a:srcRect/>
                <a:stretch/>
              </p:blipFill>
              <p:spPr>
                <a:xfrm>
                  <a:off x="9270832" y="897678"/>
                  <a:ext cx="330190" cy="330190"/>
                </a:xfrm>
                <a:prstGeom prst="rect">
                  <a:avLst/>
                </a:prstGeom>
                <a:noFill/>
                <a:ln>
                  <a:noFill/>
                </a:ln>
              </p:spPr>
            </p:pic>
            <p:sp>
              <p:nvSpPr>
                <p:cNvPr id="731" name="Google Shape;731;g23a98ecaaee_0_144"/>
                <p:cNvSpPr txBox="1"/>
                <p:nvPr/>
              </p:nvSpPr>
              <p:spPr>
                <a:xfrm>
                  <a:off x="9184255" y="1246699"/>
                  <a:ext cx="503400" cy="3018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Azure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CosmosDB</a:t>
                  </a:r>
                  <a:endParaRPr sz="1400" b="0" i="0" u="none" strike="noStrike" cap="none">
                    <a:solidFill>
                      <a:srgbClr val="000000"/>
                    </a:solidFill>
                    <a:latin typeface="Arial"/>
                    <a:ea typeface="Arial"/>
                    <a:cs typeface="Arial"/>
                    <a:sym typeface="Arial"/>
                  </a:endParaRPr>
                </a:p>
              </p:txBody>
            </p:sp>
          </p:grpSp>
          <p:grpSp>
            <p:nvGrpSpPr>
              <p:cNvPr id="732" name="Google Shape;732;g23a98ecaaee_0_144"/>
              <p:cNvGrpSpPr/>
              <p:nvPr/>
            </p:nvGrpSpPr>
            <p:grpSpPr>
              <a:xfrm>
                <a:off x="8522225" y="841797"/>
                <a:ext cx="527400" cy="699751"/>
                <a:chOff x="8506754" y="900329"/>
                <a:chExt cx="527400" cy="699751"/>
              </a:xfrm>
            </p:grpSpPr>
            <p:pic>
              <p:nvPicPr>
                <p:cNvPr id="733" name="Google Shape;733;g23a98ecaaee_0_144"/>
                <p:cNvPicPr preferRelativeResize="0"/>
                <p:nvPr/>
              </p:nvPicPr>
              <p:blipFill rotWithShape="1">
                <a:blip r:embed="rId29">
                  <a:alphaModFix/>
                </a:blip>
                <a:srcRect/>
                <a:stretch/>
              </p:blipFill>
              <p:spPr>
                <a:xfrm>
                  <a:off x="8604473" y="900329"/>
                  <a:ext cx="332433" cy="332433"/>
                </a:xfrm>
                <a:prstGeom prst="rect">
                  <a:avLst/>
                </a:prstGeom>
                <a:noFill/>
                <a:ln>
                  <a:noFill/>
                </a:ln>
              </p:spPr>
            </p:pic>
            <p:sp>
              <p:nvSpPr>
                <p:cNvPr id="734" name="Google Shape;734;g23a98ecaaee_0_144"/>
                <p:cNvSpPr txBox="1"/>
                <p:nvPr/>
              </p:nvSpPr>
              <p:spPr>
                <a:xfrm>
                  <a:off x="8506754" y="1298280"/>
                  <a:ext cx="527400" cy="3018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AWS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DynamoDB</a:t>
                  </a:r>
                  <a:endParaRPr sz="1400" b="0" i="0" u="none" strike="noStrike" cap="none">
                    <a:solidFill>
                      <a:srgbClr val="000000"/>
                    </a:solidFill>
                    <a:latin typeface="Arial"/>
                    <a:ea typeface="Arial"/>
                    <a:cs typeface="Arial"/>
                    <a:sym typeface="Arial"/>
                  </a:endParaRPr>
                </a:p>
              </p:txBody>
            </p:sp>
          </p:grpSp>
        </p:grpSp>
        <p:pic>
          <p:nvPicPr>
            <p:cNvPr id="735" name="Google Shape;735;g23a98ecaaee_0_144"/>
            <p:cNvPicPr preferRelativeResize="0"/>
            <p:nvPr/>
          </p:nvPicPr>
          <p:blipFill rotWithShape="1">
            <a:blip r:embed="rId30">
              <a:alphaModFix/>
            </a:blip>
            <a:srcRect/>
            <a:stretch/>
          </p:blipFill>
          <p:spPr>
            <a:xfrm>
              <a:off x="7014506" y="875198"/>
              <a:ext cx="298842" cy="489176"/>
            </a:xfrm>
            <a:prstGeom prst="rect">
              <a:avLst/>
            </a:prstGeom>
            <a:noFill/>
            <a:ln>
              <a:noFill/>
            </a:ln>
          </p:spPr>
        </p:pic>
      </p:grpSp>
      <p:cxnSp>
        <p:nvCxnSpPr>
          <p:cNvPr id="736" name="Google Shape;736;g23a98ecaaee_0_144"/>
          <p:cNvCxnSpPr/>
          <p:nvPr/>
        </p:nvCxnSpPr>
        <p:spPr>
          <a:xfrm>
            <a:off x="6140444" y="2670618"/>
            <a:ext cx="397200" cy="0"/>
          </a:xfrm>
          <a:prstGeom prst="straightConnector1">
            <a:avLst/>
          </a:prstGeom>
          <a:noFill/>
          <a:ln w="28575" cap="flat" cmpd="sng">
            <a:solidFill>
              <a:srgbClr val="202192"/>
            </a:solidFill>
            <a:prstDash val="solid"/>
            <a:round/>
            <a:headEnd type="none" w="sm" len="sm"/>
            <a:tailEnd type="none" w="sm" len="sm"/>
          </a:ln>
        </p:spPr>
      </p:cxnSp>
      <p:cxnSp>
        <p:nvCxnSpPr>
          <p:cNvPr id="737" name="Google Shape;737;g23a98ecaaee_0_144"/>
          <p:cNvCxnSpPr/>
          <p:nvPr/>
        </p:nvCxnSpPr>
        <p:spPr>
          <a:xfrm>
            <a:off x="6684410" y="4987010"/>
            <a:ext cx="810600" cy="0"/>
          </a:xfrm>
          <a:prstGeom prst="straightConnector1">
            <a:avLst/>
          </a:prstGeom>
          <a:noFill/>
          <a:ln w="28575" cap="flat" cmpd="sng">
            <a:solidFill>
              <a:srgbClr val="202192"/>
            </a:solidFill>
            <a:prstDash val="solid"/>
            <a:round/>
            <a:headEnd type="none" w="sm" len="sm"/>
            <a:tailEnd type="none" w="sm" len="sm"/>
          </a:ln>
        </p:spPr>
      </p:cxnSp>
      <p:sp>
        <p:nvSpPr>
          <p:cNvPr id="738" name="Google Shape;738;g23a98ecaaee_0_144"/>
          <p:cNvSpPr/>
          <p:nvPr/>
        </p:nvSpPr>
        <p:spPr>
          <a:xfrm rot="5400000">
            <a:off x="5929867" y="3598161"/>
            <a:ext cx="782597" cy="367816"/>
          </a:xfrm>
          <a:custGeom>
            <a:avLst/>
            <a:gdLst/>
            <a:ahLst/>
            <a:cxnLst/>
            <a:rect l="l" t="t" r="r" b="b"/>
            <a:pathLst>
              <a:path w="4891229" h="2229188" extrusionOk="0">
                <a:moveTo>
                  <a:pt x="4891229" y="0"/>
                </a:moveTo>
                <a:lnTo>
                  <a:pt x="4891229" y="2229188"/>
                </a:lnTo>
                <a:lnTo>
                  <a:pt x="0" y="2229188"/>
                </a:lnTo>
                <a:lnTo>
                  <a:pt x="0" y="0"/>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nvGrpSpPr>
          <p:cNvPr id="739" name="Google Shape;739;g23a98ecaaee_0_144"/>
          <p:cNvGrpSpPr/>
          <p:nvPr/>
        </p:nvGrpSpPr>
        <p:grpSpPr>
          <a:xfrm>
            <a:off x="6486989" y="4842011"/>
            <a:ext cx="285310" cy="462886"/>
            <a:chOff x="6211465" y="738179"/>
            <a:chExt cx="262716" cy="452479"/>
          </a:xfrm>
        </p:grpSpPr>
        <p:sp>
          <p:nvSpPr>
            <p:cNvPr id="740" name="Google Shape;740;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41" name="Google Shape;741;g23a98ecaaee_0_144"/>
            <p:cNvSpPr/>
            <p:nvPr/>
          </p:nvSpPr>
          <p:spPr>
            <a:xfrm>
              <a:off x="6225896" y="738179"/>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42" name="Google Shape;742;g23a98ecaaee_0_144"/>
            <p:cNvSpPr/>
            <p:nvPr/>
          </p:nvSpPr>
          <p:spPr>
            <a:xfrm>
              <a:off x="6308415" y="820699"/>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743" name="Google Shape;743;g23a98ecaaee_0_144"/>
          <p:cNvSpPr/>
          <p:nvPr/>
        </p:nvSpPr>
        <p:spPr>
          <a:xfrm rot="5400000">
            <a:off x="5917182" y="4390512"/>
            <a:ext cx="819281" cy="378962"/>
          </a:xfrm>
          <a:custGeom>
            <a:avLst/>
            <a:gdLst/>
            <a:ahLst/>
            <a:cxnLst/>
            <a:rect l="l" t="t" r="r" b="b"/>
            <a:pathLst>
              <a:path w="4891229" h="2229188" extrusionOk="0">
                <a:moveTo>
                  <a:pt x="4891229" y="0"/>
                </a:moveTo>
                <a:lnTo>
                  <a:pt x="4891229" y="2229188"/>
                </a:lnTo>
                <a:lnTo>
                  <a:pt x="0" y="2229188"/>
                </a:lnTo>
                <a:lnTo>
                  <a:pt x="0" y="0"/>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nvGrpSpPr>
          <p:cNvPr id="744" name="Google Shape;744;g23a98ecaaee_0_144"/>
          <p:cNvGrpSpPr/>
          <p:nvPr/>
        </p:nvGrpSpPr>
        <p:grpSpPr>
          <a:xfrm>
            <a:off x="6487042" y="5562860"/>
            <a:ext cx="285310" cy="441212"/>
            <a:chOff x="6211465" y="738179"/>
            <a:chExt cx="262716" cy="452479"/>
          </a:xfrm>
        </p:grpSpPr>
        <p:sp>
          <p:nvSpPr>
            <p:cNvPr id="745" name="Google Shape;745;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46" name="Google Shape;746;g23a98ecaaee_0_144"/>
            <p:cNvSpPr/>
            <p:nvPr/>
          </p:nvSpPr>
          <p:spPr>
            <a:xfrm>
              <a:off x="6225896" y="738179"/>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47" name="Google Shape;747;g23a98ecaaee_0_144"/>
            <p:cNvSpPr/>
            <p:nvPr/>
          </p:nvSpPr>
          <p:spPr>
            <a:xfrm>
              <a:off x="6308415" y="820699"/>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748" name="Google Shape;748;g23a98ecaaee_0_144"/>
          <p:cNvGrpSpPr/>
          <p:nvPr/>
        </p:nvGrpSpPr>
        <p:grpSpPr>
          <a:xfrm>
            <a:off x="7037994" y="3856036"/>
            <a:ext cx="4994840" cy="701573"/>
            <a:chOff x="6821043" y="5070206"/>
            <a:chExt cx="4599300" cy="685800"/>
          </a:xfrm>
        </p:grpSpPr>
        <p:grpSp>
          <p:nvGrpSpPr>
            <p:cNvPr id="749" name="Google Shape;749;g23a98ecaaee_0_144"/>
            <p:cNvGrpSpPr/>
            <p:nvPr/>
          </p:nvGrpSpPr>
          <p:grpSpPr>
            <a:xfrm>
              <a:off x="6821043" y="5070206"/>
              <a:ext cx="4599300" cy="685800"/>
              <a:chOff x="6821043" y="5070206"/>
              <a:chExt cx="4599300" cy="685800"/>
            </a:xfrm>
          </p:grpSpPr>
          <p:sp>
            <p:nvSpPr>
              <p:cNvPr id="750" name="Google Shape;750;g23a98ecaaee_0_144"/>
              <p:cNvSpPr/>
              <p:nvPr/>
            </p:nvSpPr>
            <p:spPr>
              <a:xfrm>
                <a:off x="6821043" y="5070206"/>
                <a:ext cx="4599300" cy="6858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Configuration</a:t>
                </a:r>
                <a:endParaRPr sz="1400" b="0" i="0" u="none" strike="noStrike" cap="none">
                  <a:solidFill>
                    <a:srgbClr val="000000"/>
                  </a:solidFill>
                  <a:latin typeface="Arial"/>
                  <a:ea typeface="Arial"/>
                  <a:cs typeface="Arial"/>
                  <a:sym typeface="Arial"/>
                </a:endParaRPr>
              </a:p>
            </p:txBody>
          </p:sp>
          <p:pic>
            <p:nvPicPr>
              <p:cNvPr id="751" name="Google Shape;751;g23a98ecaaee_0_144"/>
              <p:cNvPicPr preferRelativeResize="0"/>
              <p:nvPr/>
            </p:nvPicPr>
            <p:blipFill rotWithShape="1">
              <a:blip r:embed="rId4">
                <a:alphaModFix/>
              </a:blip>
              <a:srcRect/>
              <a:stretch/>
            </p:blipFill>
            <p:spPr>
              <a:xfrm>
                <a:off x="8950055" y="5234162"/>
                <a:ext cx="320745" cy="268531"/>
              </a:xfrm>
              <a:prstGeom prst="rect">
                <a:avLst/>
              </a:prstGeom>
              <a:noFill/>
              <a:ln>
                <a:noFill/>
              </a:ln>
            </p:spPr>
          </p:pic>
          <p:sp>
            <p:nvSpPr>
              <p:cNvPr id="752" name="Google Shape;752;g23a98ecaaee_0_144"/>
              <p:cNvSpPr txBox="1"/>
              <p:nvPr/>
            </p:nvSpPr>
            <p:spPr>
              <a:xfrm>
                <a:off x="8983790" y="5562392"/>
                <a:ext cx="253200" cy="120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Redis</a:t>
                </a:r>
                <a:endParaRPr sz="1400" b="0" i="0" u="none" strike="noStrike" cap="none">
                  <a:solidFill>
                    <a:srgbClr val="000000"/>
                  </a:solidFill>
                  <a:latin typeface="Arial"/>
                  <a:ea typeface="Arial"/>
                  <a:cs typeface="Arial"/>
                  <a:sym typeface="Arial"/>
                </a:endParaRPr>
              </a:p>
            </p:txBody>
          </p:sp>
        </p:grpSp>
        <p:grpSp>
          <p:nvGrpSpPr>
            <p:cNvPr id="753" name="Google Shape;753;g23a98ecaaee_0_144"/>
            <p:cNvGrpSpPr/>
            <p:nvPr/>
          </p:nvGrpSpPr>
          <p:grpSpPr>
            <a:xfrm>
              <a:off x="6957438" y="5217291"/>
              <a:ext cx="445153" cy="409628"/>
              <a:chOff x="10434755" y="5573815"/>
              <a:chExt cx="314462" cy="283499"/>
            </a:xfrm>
          </p:grpSpPr>
          <p:sp>
            <p:nvSpPr>
              <p:cNvPr id="754" name="Google Shape;754;g23a98ecaaee_0_144"/>
              <p:cNvSpPr/>
              <p:nvPr/>
            </p:nvSpPr>
            <p:spPr>
              <a:xfrm>
                <a:off x="10588731" y="5626307"/>
                <a:ext cx="109133" cy="94498"/>
              </a:xfrm>
              <a:custGeom>
                <a:avLst/>
                <a:gdLst/>
                <a:ahLst/>
                <a:cxnLst/>
                <a:rect l="l" t="t" r="r" b="b"/>
                <a:pathLst>
                  <a:path w="143125" h="135969" extrusionOk="0">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55" name="Google Shape;755;g23a98ecaaee_0_144"/>
              <p:cNvSpPr/>
              <p:nvPr/>
            </p:nvSpPr>
            <p:spPr>
              <a:xfrm>
                <a:off x="10442060" y="5714794"/>
                <a:ext cx="152786" cy="139261"/>
              </a:xfrm>
              <a:custGeom>
                <a:avLst/>
                <a:gdLst/>
                <a:ahLst/>
                <a:cxnLst/>
                <a:rect l="l" t="t" r="r" b="b"/>
                <a:pathLst>
                  <a:path w="200375" h="200375" extrusionOk="0">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56" name="Google Shape;756;g23a98ecaaee_0_144"/>
              <p:cNvSpPr/>
              <p:nvPr/>
            </p:nvSpPr>
            <p:spPr>
              <a:xfrm>
                <a:off x="10650998" y="5573815"/>
                <a:ext cx="98219" cy="94498"/>
              </a:xfrm>
              <a:custGeom>
                <a:avLst/>
                <a:gdLst/>
                <a:ahLst/>
                <a:cxnLst/>
                <a:rect l="l" t="t" r="r" b="b"/>
                <a:pathLst>
                  <a:path w="128812" h="135969" extrusionOk="0">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57" name="Google Shape;757;g23a98ecaaee_0_144"/>
              <p:cNvSpPr/>
              <p:nvPr/>
            </p:nvSpPr>
            <p:spPr>
              <a:xfrm>
                <a:off x="10434755" y="5573819"/>
                <a:ext cx="305573" cy="283495"/>
              </a:xfrm>
              <a:custGeom>
                <a:avLst/>
                <a:gdLst/>
                <a:ahLst/>
                <a:cxnLst/>
                <a:rect l="l" t="t" r="r" b="b"/>
                <a:pathLst>
                  <a:path w="400751" h="407907" extrusionOk="0">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grpSp>
      </p:grpSp>
      <p:grpSp>
        <p:nvGrpSpPr>
          <p:cNvPr id="758" name="Google Shape;758;g23a98ecaaee_0_144"/>
          <p:cNvGrpSpPr/>
          <p:nvPr/>
        </p:nvGrpSpPr>
        <p:grpSpPr>
          <a:xfrm>
            <a:off x="7032559" y="4610340"/>
            <a:ext cx="4995358" cy="701392"/>
            <a:chOff x="6833332" y="6028097"/>
            <a:chExt cx="5012400" cy="819000"/>
          </a:xfrm>
        </p:grpSpPr>
        <p:sp>
          <p:nvSpPr>
            <p:cNvPr id="759" name="Google Shape;759;g23a98ecaaee_0_144"/>
            <p:cNvSpPr/>
            <p:nvPr/>
          </p:nvSpPr>
          <p:spPr>
            <a:xfrm>
              <a:off x="6833332" y="6028097"/>
              <a:ext cx="5012400" cy="8190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Distributed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Lock</a:t>
              </a:r>
              <a:endParaRPr sz="1400" b="0" i="0" u="none" strike="noStrike" cap="none">
                <a:solidFill>
                  <a:srgbClr val="000000"/>
                </a:solidFill>
                <a:latin typeface="Arial"/>
                <a:ea typeface="Arial"/>
                <a:cs typeface="Arial"/>
                <a:sym typeface="Arial"/>
              </a:endParaRPr>
            </a:p>
          </p:txBody>
        </p:sp>
        <p:pic>
          <p:nvPicPr>
            <p:cNvPr id="760" name="Google Shape;760;g23a98ecaaee_0_144"/>
            <p:cNvPicPr preferRelativeResize="0"/>
            <p:nvPr/>
          </p:nvPicPr>
          <p:blipFill rotWithShape="1">
            <a:blip r:embed="rId31">
              <a:alphaModFix/>
            </a:blip>
            <a:srcRect/>
            <a:stretch/>
          </p:blipFill>
          <p:spPr>
            <a:xfrm>
              <a:off x="6974043" y="6150282"/>
              <a:ext cx="437561" cy="546951"/>
            </a:xfrm>
            <a:prstGeom prst="rect">
              <a:avLst/>
            </a:prstGeom>
            <a:noFill/>
            <a:ln>
              <a:noFill/>
            </a:ln>
          </p:spPr>
        </p:pic>
      </p:grpSp>
      <p:sp>
        <p:nvSpPr>
          <p:cNvPr id="761" name="Google Shape;761;g23a98ecaaee_0_144"/>
          <p:cNvSpPr/>
          <p:nvPr/>
        </p:nvSpPr>
        <p:spPr>
          <a:xfrm rot="5400000">
            <a:off x="5979724" y="5152790"/>
            <a:ext cx="697000" cy="378962"/>
          </a:xfrm>
          <a:custGeom>
            <a:avLst/>
            <a:gdLst/>
            <a:ahLst/>
            <a:cxnLst/>
            <a:rect l="l" t="t" r="r" b="b"/>
            <a:pathLst>
              <a:path w="4891229" h="2229188" extrusionOk="0">
                <a:moveTo>
                  <a:pt x="4891229" y="0"/>
                </a:moveTo>
                <a:lnTo>
                  <a:pt x="4891229" y="2229188"/>
                </a:lnTo>
                <a:lnTo>
                  <a:pt x="0" y="2229188"/>
                </a:lnTo>
                <a:lnTo>
                  <a:pt x="0" y="0"/>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nvGrpSpPr>
          <p:cNvPr id="762" name="Google Shape;762;g23a98ecaaee_0_144"/>
          <p:cNvGrpSpPr/>
          <p:nvPr/>
        </p:nvGrpSpPr>
        <p:grpSpPr>
          <a:xfrm>
            <a:off x="6481784" y="2522382"/>
            <a:ext cx="269638" cy="275498"/>
            <a:chOff x="6207667" y="1018040"/>
            <a:chExt cx="248285" cy="269304"/>
          </a:xfrm>
        </p:grpSpPr>
        <p:sp>
          <p:nvSpPr>
            <p:cNvPr id="763" name="Google Shape;763;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64" name="Google Shape;764;g23a98ecaaee_0_144"/>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65" name="Google Shape;765;g23a98ecaaee_0_144"/>
            <p:cNvSpPr/>
            <p:nvPr/>
          </p:nvSpPr>
          <p:spPr>
            <a:xfrm>
              <a:off x="6290186" y="1100560"/>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766" name="Google Shape;766;g23a98ecaaee_0_144"/>
          <p:cNvSpPr/>
          <p:nvPr/>
        </p:nvSpPr>
        <p:spPr>
          <a:xfrm>
            <a:off x="7038041" y="5372697"/>
            <a:ext cx="4995000" cy="7014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Workflow</a:t>
            </a:r>
            <a:endParaRPr sz="1400" b="0" i="0" u="none" strike="noStrike" cap="none">
              <a:solidFill>
                <a:srgbClr val="000000"/>
              </a:solidFill>
              <a:latin typeface="Arial"/>
              <a:ea typeface="Arial"/>
              <a:cs typeface="Arial"/>
              <a:sym typeface="Arial"/>
            </a:endParaRPr>
          </a:p>
        </p:txBody>
      </p:sp>
      <p:pic>
        <p:nvPicPr>
          <p:cNvPr id="767" name="Google Shape;767;g23a98ecaaee_0_144"/>
          <p:cNvPicPr preferRelativeResize="0"/>
          <p:nvPr/>
        </p:nvPicPr>
        <p:blipFill rotWithShape="1">
          <a:blip r:embed="rId32">
            <a:alphaModFix/>
          </a:blip>
          <a:srcRect/>
          <a:stretch/>
        </p:blipFill>
        <p:spPr>
          <a:xfrm>
            <a:off x="7178267" y="5528190"/>
            <a:ext cx="436055" cy="366728"/>
          </a:xfrm>
          <a:prstGeom prst="rect">
            <a:avLst/>
          </a:prstGeom>
          <a:noFill/>
          <a:ln>
            <a:noFill/>
          </a:ln>
        </p:spPr>
      </p:pic>
      <p:sp>
        <p:nvSpPr>
          <p:cNvPr id="768" name="Google Shape;768;g23a98ecaaee_0_144"/>
          <p:cNvSpPr txBox="1"/>
          <p:nvPr/>
        </p:nvSpPr>
        <p:spPr>
          <a:xfrm>
            <a:off x="8654560" y="5864997"/>
            <a:ext cx="822900" cy="1230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Dapr Workflow</a:t>
            </a:r>
            <a:endParaRPr sz="1400" b="0" i="0" u="none" strike="noStrike" cap="none">
              <a:solidFill>
                <a:srgbClr val="000000"/>
              </a:solidFill>
              <a:latin typeface="Arial"/>
              <a:ea typeface="Arial"/>
              <a:cs typeface="Arial"/>
              <a:sym typeface="Arial"/>
            </a:endParaRPr>
          </a:p>
        </p:txBody>
      </p:sp>
      <p:grpSp>
        <p:nvGrpSpPr>
          <p:cNvPr id="769" name="Google Shape;769;g23a98ecaaee_0_144"/>
          <p:cNvGrpSpPr/>
          <p:nvPr/>
        </p:nvGrpSpPr>
        <p:grpSpPr>
          <a:xfrm>
            <a:off x="8830678" y="5528173"/>
            <a:ext cx="436010" cy="344422"/>
            <a:chOff x="8386477" y="2846026"/>
            <a:chExt cx="952402" cy="699902"/>
          </a:xfrm>
        </p:grpSpPr>
        <p:sp>
          <p:nvSpPr>
            <p:cNvPr id="770" name="Google Shape;770;g23a98ecaaee_0_144"/>
            <p:cNvSpPr/>
            <p:nvPr/>
          </p:nvSpPr>
          <p:spPr>
            <a:xfrm>
              <a:off x="8386477" y="3024839"/>
              <a:ext cx="952402" cy="423390"/>
            </a:xfrm>
            <a:custGeom>
              <a:avLst/>
              <a:gdLst/>
              <a:ahLst/>
              <a:cxnLst/>
              <a:rect l="l" t="t" r="r" b="b"/>
              <a:pathLst>
                <a:path w="952402" h="423390" extrusionOk="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771" name="Google Shape;771;g23a98ecaaee_0_144"/>
            <p:cNvSpPr/>
            <p:nvPr/>
          </p:nvSpPr>
          <p:spPr>
            <a:xfrm>
              <a:off x="8917469" y="3349705"/>
              <a:ext cx="83341" cy="196223"/>
            </a:xfrm>
            <a:custGeom>
              <a:avLst/>
              <a:gdLst/>
              <a:ahLst/>
              <a:cxnLst/>
              <a:rect l="l" t="t" r="r" b="b"/>
              <a:pathLst>
                <a:path w="83341" h="196223" extrusionOk="0">
                  <a:moveTo>
                    <a:pt x="6106" y="0"/>
                  </a:moveTo>
                  <a:lnTo>
                    <a:pt x="77235" y="0"/>
                  </a:lnTo>
                  <a:lnTo>
                    <a:pt x="83341" y="167013"/>
                  </a:lnTo>
                  <a:lnTo>
                    <a:pt x="41671" y="196224"/>
                  </a:lnTo>
                  <a:lnTo>
                    <a:pt x="0" y="167013"/>
                  </a:lnTo>
                  <a:lnTo>
                    <a:pt x="6106" y="0"/>
                  </a:lnTo>
                  <a:close/>
                </a:path>
              </a:pathLst>
            </a:custGeom>
            <a:solidFill>
              <a:srgbClr val="0D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772" name="Google Shape;772;g23a98ecaaee_0_144"/>
            <p:cNvSpPr/>
            <p:nvPr/>
          </p:nvSpPr>
          <p:spPr>
            <a:xfrm>
              <a:off x="8764071" y="2846026"/>
              <a:ext cx="269827" cy="189869"/>
            </a:xfrm>
            <a:custGeom>
              <a:avLst/>
              <a:gdLst/>
              <a:ahLst/>
              <a:cxnLst/>
              <a:rect l="l" t="t" r="r" b="b"/>
              <a:pathLst>
                <a:path w="269827" h="189869" extrusionOk="0">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773" name="Google Shape;773;g23a98ecaaee_0_144"/>
            <p:cNvSpPr/>
            <p:nvPr/>
          </p:nvSpPr>
          <p:spPr>
            <a:xfrm>
              <a:off x="8764071" y="2846026"/>
              <a:ext cx="99762" cy="189869"/>
            </a:xfrm>
            <a:custGeom>
              <a:avLst/>
              <a:gdLst/>
              <a:ahLst/>
              <a:cxnLst/>
              <a:rect l="l" t="t" r="r" b="b"/>
              <a:pathLst>
                <a:path w="99762" h="189869" extrusionOk="0">
                  <a:moveTo>
                    <a:pt x="0" y="0"/>
                  </a:moveTo>
                  <a:lnTo>
                    <a:pt x="99762" y="0"/>
                  </a:lnTo>
                  <a:lnTo>
                    <a:pt x="99762" y="189870"/>
                  </a:lnTo>
                  <a:lnTo>
                    <a:pt x="0" y="189870"/>
                  </a:lnTo>
                  <a:close/>
                </a:path>
              </a:pathLst>
            </a:custGeom>
            <a:solidFill>
              <a:srgbClr val="FFFFFF">
                <a:alpha val="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774" name="Google Shape;774;g23a98ecaaee_0_144"/>
            <p:cNvSpPr/>
            <p:nvPr/>
          </p:nvSpPr>
          <p:spPr>
            <a:xfrm>
              <a:off x="8678915" y="3023601"/>
              <a:ext cx="436675" cy="45548"/>
            </a:xfrm>
            <a:custGeom>
              <a:avLst/>
              <a:gdLst/>
              <a:ahLst/>
              <a:cxnLst/>
              <a:rect l="l" t="t" r="r" b="b"/>
              <a:pathLst>
                <a:path w="436675" h="45548" extrusionOk="0">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sp>
          <p:nvSpPr>
            <p:cNvPr id="775" name="Google Shape;775;g23a98ecaaee_0_144"/>
            <p:cNvSpPr/>
            <p:nvPr/>
          </p:nvSpPr>
          <p:spPr>
            <a:xfrm>
              <a:off x="8678915" y="3023601"/>
              <a:ext cx="135078" cy="56111"/>
            </a:xfrm>
            <a:custGeom>
              <a:avLst/>
              <a:gdLst/>
              <a:ahLst/>
              <a:cxnLst/>
              <a:rect l="l" t="t" r="r" b="b"/>
              <a:pathLst>
                <a:path w="135078" h="56111" extrusionOk="0">
                  <a:moveTo>
                    <a:pt x="0" y="0"/>
                  </a:moveTo>
                  <a:lnTo>
                    <a:pt x="135079" y="0"/>
                  </a:lnTo>
                  <a:lnTo>
                    <a:pt x="135079" y="56111"/>
                  </a:lnTo>
                  <a:lnTo>
                    <a:pt x="0" y="56111"/>
                  </a:lnTo>
                  <a:close/>
                </a:path>
              </a:pathLst>
            </a:custGeom>
            <a:solidFill>
              <a:srgbClr val="FFFFFF">
                <a:alpha val="706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Quattrocento Sans"/>
                <a:ea typeface="Quattrocento Sans"/>
                <a:cs typeface="Quattrocento Sans"/>
                <a:sym typeface="Quattrocento Sans"/>
              </a:endParaRPr>
            </a:p>
          </p:txBody>
        </p:sp>
      </p:grpSp>
      <p:grpSp>
        <p:nvGrpSpPr>
          <p:cNvPr id="776" name="Google Shape;776;g23a98ecaaee_0_144"/>
          <p:cNvGrpSpPr/>
          <p:nvPr/>
        </p:nvGrpSpPr>
        <p:grpSpPr>
          <a:xfrm>
            <a:off x="6497993" y="6265703"/>
            <a:ext cx="285310" cy="441212"/>
            <a:chOff x="6211465" y="738179"/>
            <a:chExt cx="262716" cy="452479"/>
          </a:xfrm>
        </p:grpSpPr>
        <p:sp>
          <p:nvSpPr>
            <p:cNvPr id="777" name="Google Shape;777;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78" name="Google Shape;778;g23a98ecaaee_0_144"/>
            <p:cNvSpPr/>
            <p:nvPr/>
          </p:nvSpPr>
          <p:spPr>
            <a:xfrm>
              <a:off x="6225896" y="738179"/>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79" name="Google Shape;779;g23a98ecaaee_0_144"/>
            <p:cNvSpPr/>
            <p:nvPr/>
          </p:nvSpPr>
          <p:spPr>
            <a:xfrm>
              <a:off x="6308415" y="820699"/>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sp>
        <p:nvSpPr>
          <p:cNvPr id="780" name="Google Shape;780;g23a98ecaaee_0_144"/>
          <p:cNvSpPr/>
          <p:nvPr/>
        </p:nvSpPr>
        <p:spPr>
          <a:xfrm rot="5400000">
            <a:off x="5979261" y="5855632"/>
            <a:ext cx="697000" cy="378962"/>
          </a:xfrm>
          <a:custGeom>
            <a:avLst/>
            <a:gdLst/>
            <a:ahLst/>
            <a:cxnLst/>
            <a:rect l="l" t="t" r="r" b="b"/>
            <a:pathLst>
              <a:path w="4891229" h="2229188" extrusionOk="0">
                <a:moveTo>
                  <a:pt x="4891229" y="0"/>
                </a:moveTo>
                <a:lnTo>
                  <a:pt x="4891229" y="2229188"/>
                </a:lnTo>
                <a:lnTo>
                  <a:pt x="0" y="2229188"/>
                </a:lnTo>
                <a:lnTo>
                  <a:pt x="0" y="0"/>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81" name="Google Shape;781;g23a98ecaaee_0_144"/>
          <p:cNvSpPr/>
          <p:nvPr/>
        </p:nvSpPr>
        <p:spPr>
          <a:xfrm>
            <a:off x="7039123" y="6135568"/>
            <a:ext cx="4995000" cy="7014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Quattrocento Sans"/>
                <a:ea typeface="Quattrocento Sans"/>
                <a:cs typeface="Quattrocento Sans"/>
                <a:sym typeface="Quattrocento Sans"/>
              </a:rPr>
              <a:t>Actors</a:t>
            </a:r>
            <a:endParaRPr sz="1400" b="0" i="0" u="none" strike="noStrike" cap="none">
              <a:solidFill>
                <a:srgbClr val="000000"/>
              </a:solidFill>
              <a:latin typeface="Arial"/>
              <a:ea typeface="Arial"/>
              <a:cs typeface="Arial"/>
              <a:sym typeface="Arial"/>
            </a:endParaRPr>
          </a:p>
        </p:txBody>
      </p:sp>
      <p:grpSp>
        <p:nvGrpSpPr>
          <p:cNvPr id="782" name="Google Shape;782;g23a98ecaaee_0_144"/>
          <p:cNvGrpSpPr/>
          <p:nvPr/>
        </p:nvGrpSpPr>
        <p:grpSpPr>
          <a:xfrm>
            <a:off x="6507116" y="6269454"/>
            <a:ext cx="274799" cy="441212"/>
            <a:chOff x="6211465" y="738179"/>
            <a:chExt cx="253038" cy="452479"/>
          </a:xfrm>
        </p:grpSpPr>
        <p:sp>
          <p:nvSpPr>
            <p:cNvPr id="783" name="Google Shape;783;g23a98ecaaee_0_144"/>
            <p:cNvSpPr/>
            <p:nvPr/>
          </p:nvSpPr>
          <p:spPr>
            <a:xfrm>
              <a:off x="6211465" y="1114758"/>
              <a:ext cx="83400" cy="7590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84" name="Google Shape;784;g23a98ecaaee_0_144"/>
            <p:cNvSpPr/>
            <p:nvPr/>
          </p:nvSpPr>
          <p:spPr>
            <a:xfrm>
              <a:off x="6216218" y="738179"/>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sp>
          <p:nvSpPr>
            <p:cNvPr id="785" name="Google Shape;785;g23a98ecaaee_0_144"/>
            <p:cNvSpPr/>
            <p:nvPr/>
          </p:nvSpPr>
          <p:spPr>
            <a:xfrm>
              <a:off x="6308415" y="820699"/>
              <a:ext cx="104400" cy="104400"/>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lnSpc>
                  <a:spcPct val="100000"/>
                </a:lnSpc>
                <a:spcBef>
                  <a:spcPts val="0"/>
                </a:spcBef>
                <a:spcAft>
                  <a:spcPts val="0"/>
                </a:spcAft>
                <a:buClr>
                  <a:schemeClr val="lt1"/>
                </a:buClr>
                <a:buSzPts val="2000"/>
                <a:buFont typeface="Arial"/>
                <a:buNone/>
              </a:pPr>
              <a:endParaRPr sz="2000" b="0" i="0" u="none" strike="noStrike" cap="none">
                <a:solidFill>
                  <a:srgbClr val="FFFFFF"/>
                </a:solidFill>
                <a:latin typeface="Quattrocento Sans"/>
                <a:ea typeface="Quattrocento Sans"/>
                <a:cs typeface="Quattrocento Sans"/>
                <a:sym typeface="Quattrocento Sans"/>
              </a:endParaRPr>
            </a:p>
          </p:txBody>
        </p:sp>
      </p:grpSp>
      <p:grpSp>
        <p:nvGrpSpPr>
          <p:cNvPr id="786" name="Google Shape;786;g23a98ecaaee_0_144"/>
          <p:cNvGrpSpPr/>
          <p:nvPr/>
        </p:nvGrpSpPr>
        <p:grpSpPr>
          <a:xfrm>
            <a:off x="7214160" y="6301685"/>
            <a:ext cx="392263" cy="335480"/>
            <a:chOff x="8058210" y="4944318"/>
            <a:chExt cx="395386" cy="362603"/>
          </a:xfrm>
        </p:grpSpPr>
        <p:sp>
          <p:nvSpPr>
            <p:cNvPr id="787" name="Google Shape;787;g23a98ecaaee_0_144"/>
            <p:cNvSpPr/>
            <p:nvPr/>
          </p:nvSpPr>
          <p:spPr>
            <a:xfrm>
              <a:off x="8306131" y="5128287"/>
              <a:ext cx="147465" cy="73732"/>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4BB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88" name="Google Shape;788;g23a98ecaaee_0_144"/>
            <p:cNvSpPr/>
            <p:nvPr/>
          </p:nvSpPr>
          <p:spPr>
            <a:xfrm>
              <a:off x="8338239" y="5027164"/>
              <a:ext cx="81925" cy="81924"/>
            </a:xfrm>
            <a:custGeom>
              <a:avLst/>
              <a:gdLst/>
              <a:ahLst/>
              <a:cxnLst/>
              <a:rect l="l" t="t" r="r" b="b"/>
              <a:pathLst>
                <a:path w="101142" h="101141" extrusionOk="0">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4BB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89" name="Google Shape;789;g23a98ecaaee_0_144"/>
            <p:cNvSpPr/>
            <p:nvPr/>
          </p:nvSpPr>
          <p:spPr>
            <a:xfrm>
              <a:off x="8181822" y="5045410"/>
              <a:ext cx="147465" cy="73732"/>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4BB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0" name="Google Shape;790;g23a98ecaaee_0_144"/>
            <p:cNvSpPr/>
            <p:nvPr/>
          </p:nvSpPr>
          <p:spPr>
            <a:xfrm>
              <a:off x="8213938" y="4944318"/>
              <a:ext cx="81925" cy="81924"/>
            </a:xfrm>
            <a:custGeom>
              <a:avLst/>
              <a:gdLst/>
              <a:ahLst/>
              <a:cxnLst/>
              <a:rect l="l" t="t" r="r" b="b"/>
              <a:pathLst>
                <a:path w="101142" h="101141" extrusionOk="0">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4BB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1" name="Google Shape;791;g23a98ecaaee_0_144"/>
            <p:cNvSpPr/>
            <p:nvPr/>
          </p:nvSpPr>
          <p:spPr>
            <a:xfrm>
              <a:off x="8181822" y="5233189"/>
              <a:ext cx="147465" cy="73732"/>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4BB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2" name="Google Shape;792;g23a98ecaaee_0_144"/>
            <p:cNvSpPr/>
            <p:nvPr/>
          </p:nvSpPr>
          <p:spPr>
            <a:xfrm>
              <a:off x="8213938" y="5132128"/>
              <a:ext cx="81925" cy="81924"/>
            </a:xfrm>
            <a:custGeom>
              <a:avLst/>
              <a:gdLst/>
              <a:ahLst/>
              <a:cxnLst/>
              <a:rect l="l" t="t" r="r" b="b"/>
              <a:pathLst>
                <a:path w="101142" h="101141" extrusionOk="0">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4BB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3" name="Google Shape;793;g23a98ecaaee_0_144"/>
            <p:cNvSpPr/>
            <p:nvPr/>
          </p:nvSpPr>
          <p:spPr>
            <a:xfrm>
              <a:off x="8058210" y="5128287"/>
              <a:ext cx="147465" cy="73732"/>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4BB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794" name="Google Shape;794;g23a98ecaaee_0_144"/>
            <p:cNvSpPr/>
            <p:nvPr/>
          </p:nvSpPr>
          <p:spPr>
            <a:xfrm>
              <a:off x="8090326" y="5027164"/>
              <a:ext cx="81925" cy="81924"/>
            </a:xfrm>
            <a:custGeom>
              <a:avLst/>
              <a:gdLst/>
              <a:ahLst/>
              <a:cxnLst/>
              <a:rect l="l" t="t" r="r" b="b"/>
              <a:pathLst>
                <a:path w="101142" h="101141" extrusionOk="0">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4BB0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765"/>
                <a:buFont typeface="Arial"/>
                <a:buNone/>
              </a:pPr>
              <a:endParaRPr sz="1765" b="0" i="0" u="none" strike="noStrike" cap="none">
                <a:solidFill>
                  <a:srgbClr val="000000"/>
                </a:solidFill>
                <a:latin typeface="Quattrocento Sans"/>
                <a:ea typeface="Quattrocento Sans"/>
                <a:cs typeface="Quattrocento Sans"/>
                <a:sym typeface="Quattrocento Sans"/>
              </a:endParaRPr>
            </a:p>
          </p:txBody>
        </p:sp>
      </p:grpSp>
      <p:pic>
        <p:nvPicPr>
          <p:cNvPr id="795" name="Google Shape;795;g23a98ecaaee_0_144"/>
          <p:cNvPicPr preferRelativeResize="0"/>
          <p:nvPr/>
        </p:nvPicPr>
        <p:blipFill rotWithShape="1">
          <a:blip r:embed="rId4">
            <a:alphaModFix/>
          </a:blip>
          <a:srcRect/>
          <a:stretch/>
        </p:blipFill>
        <p:spPr>
          <a:xfrm>
            <a:off x="8474614" y="6294664"/>
            <a:ext cx="348331" cy="274694"/>
          </a:xfrm>
          <a:prstGeom prst="rect">
            <a:avLst/>
          </a:prstGeom>
          <a:noFill/>
          <a:ln>
            <a:noFill/>
          </a:ln>
        </p:spPr>
      </p:pic>
      <p:sp>
        <p:nvSpPr>
          <p:cNvPr id="796" name="Google Shape;796;g23a98ecaaee_0_144"/>
          <p:cNvSpPr txBox="1"/>
          <p:nvPr/>
        </p:nvSpPr>
        <p:spPr>
          <a:xfrm>
            <a:off x="8511251" y="6630428"/>
            <a:ext cx="275100" cy="1230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Redis</a:t>
            </a:r>
            <a:endParaRPr sz="1400" b="0" i="0" u="none" strike="noStrike" cap="none">
              <a:solidFill>
                <a:srgbClr val="000000"/>
              </a:solidFill>
              <a:latin typeface="Arial"/>
              <a:ea typeface="Arial"/>
              <a:cs typeface="Arial"/>
              <a:sym typeface="Arial"/>
            </a:endParaRPr>
          </a:p>
        </p:txBody>
      </p:sp>
      <p:pic>
        <p:nvPicPr>
          <p:cNvPr id="797" name="Google Shape;797;g23a98ecaaee_0_144"/>
          <p:cNvPicPr preferRelativeResize="0"/>
          <p:nvPr/>
        </p:nvPicPr>
        <p:blipFill rotWithShape="1">
          <a:blip r:embed="rId28">
            <a:alphaModFix/>
          </a:blip>
          <a:srcRect/>
          <a:stretch/>
        </p:blipFill>
        <p:spPr>
          <a:xfrm>
            <a:off x="9650573" y="6181698"/>
            <a:ext cx="318320" cy="324777"/>
          </a:xfrm>
          <a:prstGeom prst="rect">
            <a:avLst/>
          </a:prstGeom>
          <a:noFill/>
          <a:ln>
            <a:noFill/>
          </a:ln>
        </p:spPr>
      </p:pic>
      <p:sp>
        <p:nvSpPr>
          <p:cNvPr id="798" name="Google Shape;798;g23a98ecaaee_0_144"/>
          <p:cNvSpPr txBox="1"/>
          <p:nvPr/>
        </p:nvSpPr>
        <p:spPr>
          <a:xfrm>
            <a:off x="9586151" y="6548052"/>
            <a:ext cx="485100" cy="246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Azure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CosmosDB</a:t>
            </a:r>
            <a:endParaRPr sz="1400" b="0" i="0" u="none" strike="noStrike" cap="none">
              <a:solidFill>
                <a:srgbClr val="000000"/>
              </a:solidFill>
              <a:latin typeface="Arial"/>
              <a:ea typeface="Arial"/>
              <a:cs typeface="Arial"/>
              <a:sym typeface="Arial"/>
            </a:endParaRPr>
          </a:p>
        </p:txBody>
      </p:sp>
      <p:pic>
        <p:nvPicPr>
          <p:cNvPr id="799" name="Google Shape;799;g23a98ecaaee_0_144"/>
          <p:cNvPicPr preferRelativeResize="0"/>
          <p:nvPr/>
        </p:nvPicPr>
        <p:blipFill rotWithShape="1">
          <a:blip r:embed="rId29">
            <a:alphaModFix/>
          </a:blip>
          <a:srcRect/>
          <a:stretch/>
        </p:blipFill>
        <p:spPr>
          <a:xfrm>
            <a:off x="9067456" y="6259402"/>
            <a:ext cx="320482" cy="266111"/>
          </a:xfrm>
          <a:prstGeom prst="rect">
            <a:avLst/>
          </a:prstGeom>
          <a:noFill/>
          <a:ln>
            <a:noFill/>
          </a:ln>
        </p:spPr>
      </p:pic>
      <p:sp>
        <p:nvSpPr>
          <p:cNvPr id="800" name="Google Shape;800;g23a98ecaaee_0_144"/>
          <p:cNvSpPr txBox="1"/>
          <p:nvPr/>
        </p:nvSpPr>
        <p:spPr>
          <a:xfrm>
            <a:off x="8973250" y="6577960"/>
            <a:ext cx="508500" cy="246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AWS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DynamoDB</a:t>
            </a:r>
            <a:endParaRPr sz="1400" b="0" i="0" u="none" strike="noStrike" cap="none">
              <a:solidFill>
                <a:srgbClr val="000000"/>
              </a:solidFill>
              <a:latin typeface="Arial"/>
              <a:ea typeface="Arial"/>
              <a:cs typeface="Arial"/>
              <a:sym typeface="Arial"/>
            </a:endParaRPr>
          </a:p>
        </p:txBody>
      </p:sp>
      <p:pic>
        <p:nvPicPr>
          <p:cNvPr id="801" name="Google Shape;801;g23a98ecaaee_0_144" descr="Pricing - App Configuration | Microsoft Azure"/>
          <p:cNvPicPr preferRelativeResize="0"/>
          <p:nvPr/>
        </p:nvPicPr>
        <p:blipFill rotWithShape="1">
          <a:blip r:embed="rId33">
            <a:alphaModFix/>
          </a:blip>
          <a:srcRect/>
          <a:stretch/>
        </p:blipFill>
        <p:spPr>
          <a:xfrm>
            <a:off x="9872763" y="3956089"/>
            <a:ext cx="591376" cy="311435"/>
          </a:xfrm>
          <a:prstGeom prst="rect">
            <a:avLst/>
          </a:prstGeom>
          <a:noFill/>
          <a:ln>
            <a:noFill/>
          </a:ln>
        </p:spPr>
      </p:pic>
      <p:sp>
        <p:nvSpPr>
          <p:cNvPr id="802" name="Google Shape;802;g23a98ecaaee_0_144"/>
          <p:cNvSpPr txBox="1"/>
          <p:nvPr/>
        </p:nvSpPr>
        <p:spPr>
          <a:xfrm>
            <a:off x="9917950" y="4257134"/>
            <a:ext cx="501000" cy="2463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Azure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App Config</a:t>
            </a:r>
            <a:endParaRPr sz="1400" b="0" i="0" u="none" strike="noStrike" cap="none">
              <a:solidFill>
                <a:srgbClr val="000000"/>
              </a:solidFill>
              <a:latin typeface="Arial"/>
              <a:ea typeface="Arial"/>
              <a:cs typeface="Arial"/>
              <a:sym typeface="Arial"/>
            </a:endParaRPr>
          </a:p>
        </p:txBody>
      </p:sp>
      <p:sp>
        <p:nvSpPr>
          <p:cNvPr id="803" name="Google Shape;803;g23a98ecaaee_0_144"/>
          <p:cNvSpPr txBox="1"/>
          <p:nvPr/>
        </p:nvSpPr>
        <p:spPr>
          <a:xfrm>
            <a:off x="10146976" y="6601570"/>
            <a:ext cx="485100" cy="1230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MongoDB</a:t>
            </a:r>
            <a:endParaRPr sz="1400" b="0" i="0" u="none" strike="noStrike" cap="none">
              <a:solidFill>
                <a:srgbClr val="000000"/>
              </a:solidFill>
              <a:latin typeface="Arial"/>
              <a:ea typeface="Arial"/>
              <a:cs typeface="Arial"/>
              <a:sym typeface="Arial"/>
            </a:endParaRPr>
          </a:p>
        </p:txBody>
      </p:sp>
      <p:pic>
        <p:nvPicPr>
          <p:cNvPr id="804" name="Google Shape;804;g23a98ecaaee_0_144" descr="MongoDB logo and symbol, meaning, history, PNG"/>
          <p:cNvPicPr preferRelativeResize="0"/>
          <p:nvPr/>
        </p:nvPicPr>
        <p:blipFill rotWithShape="1">
          <a:blip r:embed="rId34">
            <a:alphaModFix/>
          </a:blip>
          <a:srcRect/>
          <a:stretch/>
        </p:blipFill>
        <p:spPr>
          <a:xfrm>
            <a:off x="10084849" y="6225426"/>
            <a:ext cx="508431" cy="318753"/>
          </a:xfrm>
          <a:prstGeom prst="rect">
            <a:avLst/>
          </a:prstGeom>
          <a:noFill/>
          <a:ln>
            <a:noFill/>
          </a:ln>
        </p:spPr>
      </p:pic>
      <p:pic>
        <p:nvPicPr>
          <p:cNvPr id="805" name="Google Shape;805;g23a98ecaaee_0_144" descr="PostgreSQL - Wikipedia"/>
          <p:cNvPicPr preferRelativeResize="0"/>
          <p:nvPr/>
        </p:nvPicPr>
        <p:blipFill rotWithShape="1">
          <a:blip r:embed="rId35">
            <a:alphaModFix/>
          </a:blip>
          <a:srcRect/>
          <a:stretch/>
        </p:blipFill>
        <p:spPr>
          <a:xfrm>
            <a:off x="10811488" y="6241700"/>
            <a:ext cx="349797" cy="362025"/>
          </a:xfrm>
          <a:prstGeom prst="rect">
            <a:avLst/>
          </a:prstGeom>
          <a:noFill/>
          <a:ln>
            <a:noFill/>
          </a:ln>
        </p:spPr>
      </p:pic>
      <p:sp>
        <p:nvSpPr>
          <p:cNvPr id="806" name="Google Shape;806;g23a98ecaaee_0_144"/>
          <p:cNvSpPr txBox="1"/>
          <p:nvPr/>
        </p:nvSpPr>
        <p:spPr>
          <a:xfrm>
            <a:off x="10787327" y="6635066"/>
            <a:ext cx="565500" cy="1230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PostgreSQL</a:t>
            </a:r>
            <a:endParaRPr sz="1400" b="0" i="0" u="none" strike="noStrike" cap="none">
              <a:solidFill>
                <a:srgbClr val="000000"/>
              </a:solidFill>
              <a:latin typeface="Arial"/>
              <a:ea typeface="Arial"/>
              <a:cs typeface="Arial"/>
              <a:sym typeface="Arial"/>
            </a:endParaRPr>
          </a:p>
        </p:txBody>
      </p:sp>
      <p:pic>
        <p:nvPicPr>
          <p:cNvPr id="807" name="Google Shape;807;g23a98ecaaee_0_144" descr="PostgreSQL - Wikipedia"/>
          <p:cNvPicPr preferRelativeResize="0"/>
          <p:nvPr/>
        </p:nvPicPr>
        <p:blipFill rotWithShape="1">
          <a:blip r:embed="rId35">
            <a:alphaModFix/>
          </a:blip>
          <a:srcRect/>
          <a:stretch/>
        </p:blipFill>
        <p:spPr>
          <a:xfrm>
            <a:off x="10700107" y="3940363"/>
            <a:ext cx="349797" cy="362025"/>
          </a:xfrm>
          <a:prstGeom prst="rect">
            <a:avLst/>
          </a:prstGeom>
          <a:noFill/>
          <a:ln>
            <a:noFill/>
          </a:ln>
        </p:spPr>
      </p:pic>
      <p:sp>
        <p:nvSpPr>
          <p:cNvPr id="808" name="Google Shape;808;g23a98ecaaee_0_144"/>
          <p:cNvSpPr txBox="1"/>
          <p:nvPr/>
        </p:nvSpPr>
        <p:spPr>
          <a:xfrm>
            <a:off x="10675946" y="4333729"/>
            <a:ext cx="565500" cy="1230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PostgreSQL</a:t>
            </a:r>
            <a:endParaRPr sz="1400" b="0" i="0" u="none" strike="noStrike" cap="none">
              <a:solidFill>
                <a:srgbClr val="000000"/>
              </a:solidFill>
              <a:latin typeface="Arial"/>
              <a:ea typeface="Arial"/>
              <a:cs typeface="Arial"/>
              <a:sym typeface="Arial"/>
            </a:endParaRPr>
          </a:p>
        </p:txBody>
      </p:sp>
      <p:pic>
        <p:nvPicPr>
          <p:cNvPr id="809" name="Google Shape;809;g23a98ecaaee_0_144"/>
          <p:cNvPicPr preferRelativeResize="0"/>
          <p:nvPr/>
        </p:nvPicPr>
        <p:blipFill rotWithShape="1">
          <a:blip r:embed="rId4">
            <a:alphaModFix/>
          </a:blip>
          <a:srcRect/>
          <a:stretch/>
        </p:blipFill>
        <p:spPr>
          <a:xfrm>
            <a:off x="8918811" y="4715083"/>
            <a:ext cx="348331" cy="274694"/>
          </a:xfrm>
          <a:prstGeom prst="rect">
            <a:avLst/>
          </a:prstGeom>
          <a:noFill/>
          <a:ln>
            <a:noFill/>
          </a:ln>
        </p:spPr>
      </p:pic>
      <p:sp>
        <p:nvSpPr>
          <p:cNvPr id="810" name="Google Shape;810;g23a98ecaaee_0_144"/>
          <p:cNvSpPr txBox="1"/>
          <p:nvPr/>
        </p:nvSpPr>
        <p:spPr>
          <a:xfrm>
            <a:off x="8955447" y="5050846"/>
            <a:ext cx="275100" cy="1230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Quattrocento Sans"/>
                <a:ea typeface="Quattrocento Sans"/>
                <a:cs typeface="Quattrocento Sans"/>
                <a:sym typeface="Quattrocento Sans"/>
              </a:rPr>
              <a:t>Redis</a:t>
            </a:r>
            <a:endParaRPr sz="1400" b="0" i="0" u="none" strike="noStrike" cap="none">
              <a:solidFill>
                <a:srgbClr val="000000"/>
              </a:solidFill>
              <a:latin typeface="Arial"/>
              <a:ea typeface="Arial"/>
              <a:cs typeface="Arial"/>
              <a:sym typeface="Arial"/>
            </a:endParaRPr>
          </a:p>
        </p:txBody>
      </p:sp>
      <p:sp>
        <p:nvSpPr>
          <p:cNvPr id="811" name="Google Shape;811;g23a98ecaaee_0_144"/>
          <p:cNvSpPr txBox="1"/>
          <p:nvPr/>
        </p:nvSpPr>
        <p:spPr>
          <a:xfrm>
            <a:off x="771472" y="4805932"/>
            <a:ext cx="41766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Quattrocento Sans"/>
                <a:ea typeface="Quattrocento Sans"/>
                <a:cs typeface="Quattrocento Sans"/>
                <a:sym typeface="Quattrocento Sans"/>
              </a:rPr>
              <a:t>Over 1</a:t>
            </a:r>
            <a:r>
              <a:rPr lang="en-US" sz="2000">
                <a:latin typeface="Quattrocento Sans"/>
                <a:ea typeface="Quattrocento Sans"/>
                <a:cs typeface="Quattrocento Sans"/>
                <a:sym typeface="Quattrocento Sans"/>
              </a:rPr>
              <a:t>15</a:t>
            </a:r>
            <a:r>
              <a:rPr lang="en-US" sz="2000" b="0" i="0" u="none" strike="noStrike" cap="none">
                <a:solidFill>
                  <a:srgbClr val="000000"/>
                </a:solidFill>
                <a:latin typeface="Quattrocento Sans"/>
                <a:ea typeface="Quattrocento Sans"/>
                <a:cs typeface="Quattrocento Sans"/>
                <a:sym typeface="Quattrocento Sans"/>
              </a:rPr>
              <a:t> components available</a:t>
            </a:r>
            <a:endParaRPr/>
          </a:p>
        </p:txBody>
      </p:sp>
      <p:sp>
        <p:nvSpPr>
          <p:cNvPr id="812" name="Google Shape;812;g23a98ecaaee_0_144"/>
          <p:cNvSpPr txBox="1">
            <a:spLocks noGrp="1"/>
          </p:cNvSpPr>
          <p:nvPr>
            <p:ph type="title"/>
          </p:nvPr>
        </p:nvSpPr>
        <p:spPr>
          <a:xfrm>
            <a:off x="588263" y="457200"/>
            <a:ext cx="46485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a:latin typeface="Quattrocento Sans"/>
                <a:ea typeface="Quattrocento Sans"/>
                <a:cs typeface="Quattrocento Sans"/>
                <a:sym typeface="Quattrocento Sans"/>
              </a:rPr>
              <a:t>Dapr components</a:t>
            </a:r>
            <a:endParaRPr/>
          </a:p>
        </p:txBody>
      </p:sp>
      <p:pic>
        <p:nvPicPr>
          <p:cNvPr id="813" name="Google Shape;813;g23a98ecaaee_0_144" descr="Solace PubSub+ Standard - Docker Hub"/>
          <p:cNvPicPr preferRelativeResize="0"/>
          <p:nvPr/>
        </p:nvPicPr>
        <p:blipFill rotWithShape="1">
          <a:blip r:embed="rId36">
            <a:alphaModFix/>
          </a:blip>
          <a:srcRect/>
          <a:stretch/>
        </p:blipFill>
        <p:spPr>
          <a:xfrm>
            <a:off x="11163346" y="913279"/>
            <a:ext cx="704931" cy="51074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4"/>
                                        </p:tgtEl>
                                        <p:attrNameLst>
                                          <p:attrName>style.visibility</p:attrName>
                                        </p:attrNameLst>
                                      </p:cBhvr>
                                      <p:to>
                                        <p:strVal val="visible"/>
                                      </p:to>
                                    </p:set>
                                    <p:animEffect transition="in" filter="fade">
                                      <p:cBhvr>
                                        <p:cTn id="7" dur="500"/>
                                        <p:tgtEl>
                                          <p:spTgt spid="6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11"/>
                                        </p:tgtEl>
                                        <p:attrNameLst>
                                          <p:attrName>style.visibility</p:attrName>
                                        </p:attrNameLst>
                                      </p:cBhvr>
                                      <p:to>
                                        <p:strVal val="visible"/>
                                      </p:to>
                                    </p:set>
                                    <p:animEffect transition="in" filter="fade">
                                      <p:cBhvr>
                                        <p:cTn id="11" dur="500"/>
                                        <p:tgtEl>
                                          <p:spTgt spid="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2" name="Google Shape;1322;p17"/>
          <p:cNvSpPr/>
          <p:nvPr/>
        </p:nvSpPr>
        <p:spPr>
          <a:xfrm>
            <a:off x="269663" y="434510"/>
            <a:ext cx="8159745" cy="498598"/>
          </a:xfrm>
          <a:custGeom>
            <a:avLst/>
            <a:gdLst/>
            <a:ahLst/>
            <a:cxnLst/>
            <a:rect l="l" t="t" r="r" b="b"/>
            <a:pathLst>
              <a:path w="4732020" h="1164569" extrusionOk="0">
                <a:moveTo>
                  <a:pt x="0" y="0"/>
                </a:moveTo>
                <a:lnTo>
                  <a:pt x="4732020" y="0"/>
                </a:lnTo>
                <a:lnTo>
                  <a:pt x="4732020" y="1164569"/>
                </a:lnTo>
                <a:lnTo>
                  <a:pt x="0" y="1164569"/>
                </a:lnTo>
                <a:lnTo>
                  <a:pt x="0" y="0"/>
                </a:lnTo>
                <a:close/>
              </a:path>
            </a:pathLst>
          </a:cu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a:solidFill>
                  <a:srgbClr val="000000"/>
                </a:solidFill>
                <a:latin typeface="Quattrocento Sans"/>
                <a:ea typeface="Quattrocento Sans"/>
                <a:cs typeface="Quattrocento Sans"/>
                <a:sym typeface="Quattrocento Sans"/>
              </a:rPr>
              <a:t>Pluggable components</a:t>
            </a:r>
            <a:endParaRPr sz="3600" b="0" i="0" u="none" strike="noStrike" cap="none">
              <a:solidFill>
                <a:srgbClr val="000000"/>
              </a:solidFill>
              <a:latin typeface="Quattrocento Sans"/>
              <a:ea typeface="Quattrocento Sans"/>
              <a:cs typeface="Quattrocento Sans"/>
              <a:sym typeface="Quattrocento Sans"/>
            </a:endParaRPr>
          </a:p>
        </p:txBody>
      </p:sp>
      <p:grpSp>
        <p:nvGrpSpPr>
          <p:cNvPr id="39" name="Google Shape;1884;g221395d8efc_0_5087">
            <a:extLst>
              <a:ext uri="{FF2B5EF4-FFF2-40B4-BE49-F238E27FC236}">
                <a16:creationId xmlns:a16="http://schemas.microsoft.com/office/drawing/2014/main" id="{49F6C005-D18B-CB87-B0F6-72F827F94AC6}"/>
              </a:ext>
            </a:extLst>
          </p:cNvPr>
          <p:cNvGrpSpPr/>
          <p:nvPr/>
        </p:nvGrpSpPr>
        <p:grpSpPr>
          <a:xfrm>
            <a:off x="8675580" y="2926025"/>
            <a:ext cx="902904" cy="1053389"/>
            <a:chOff x="5709754" y="3748820"/>
            <a:chExt cx="902904" cy="1053389"/>
          </a:xfrm>
        </p:grpSpPr>
        <p:pic>
          <p:nvPicPr>
            <p:cNvPr id="40" name="Google Shape;1885;g221395d8efc_0_5087">
              <a:extLst>
                <a:ext uri="{FF2B5EF4-FFF2-40B4-BE49-F238E27FC236}">
                  <a16:creationId xmlns:a16="http://schemas.microsoft.com/office/drawing/2014/main" id="{B0588C79-58FC-ED51-4A29-7CA8A75FEC01}"/>
                </a:ext>
              </a:extLst>
            </p:cNvPr>
            <p:cNvPicPr preferRelativeResize="0"/>
            <p:nvPr/>
          </p:nvPicPr>
          <p:blipFill rotWithShape="1">
            <a:blip r:embed="rId3">
              <a:alphaModFix/>
            </a:blip>
            <a:srcRect/>
            <a:stretch/>
          </p:blipFill>
          <p:spPr>
            <a:xfrm>
              <a:off x="5709754" y="3748820"/>
              <a:ext cx="902904" cy="1053389"/>
            </a:xfrm>
            <a:prstGeom prst="rect">
              <a:avLst/>
            </a:prstGeom>
            <a:noFill/>
            <a:ln>
              <a:noFill/>
            </a:ln>
          </p:spPr>
        </p:pic>
        <p:sp>
          <p:nvSpPr>
            <p:cNvPr id="41" name="Google Shape;1886;g221395d8efc_0_5087">
              <a:extLst>
                <a:ext uri="{FF2B5EF4-FFF2-40B4-BE49-F238E27FC236}">
                  <a16:creationId xmlns:a16="http://schemas.microsoft.com/office/drawing/2014/main" id="{EC7D64F2-FB0E-9B48-D38E-647DB00E18F3}"/>
                </a:ext>
              </a:extLst>
            </p:cNvPr>
            <p:cNvSpPr txBox="1"/>
            <p:nvPr/>
          </p:nvSpPr>
          <p:spPr>
            <a:xfrm>
              <a:off x="5941082" y="4038330"/>
              <a:ext cx="390600" cy="18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1200">
                <a:solidFill>
                  <a:srgbClr val="000000"/>
                </a:solidFill>
                <a:ea typeface="Open Sans"/>
                <a:cs typeface="Open Sans"/>
                <a:sym typeface="Open Sans"/>
              </a:endParaRPr>
            </a:p>
          </p:txBody>
        </p:sp>
      </p:grpSp>
      <p:cxnSp>
        <p:nvCxnSpPr>
          <p:cNvPr id="42" name="Google Shape;1887;g221395d8efc_0_5087">
            <a:extLst>
              <a:ext uri="{FF2B5EF4-FFF2-40B4-BE49-F238E27FC236}">
                <a16:creationId xmlns:a16="http://schemas.microsoft.com/office/drawing/2014/main" id="{7FC0141B-D73F-EB5F-3DE6-ADE9F8BDF1AA}"/>
              </a:ext>
            </a:extLst>
          </p:cNvPr>
          <p:cNvCxnSpPr/>
          <p:nvPr/>
        </p:nvCxnSpPr>
        <p:spPr>
          <a:xfrm rot="10800000">
            <a:off x="4098475" y="2684275"/>
            <a:ext cx="0" cy="999600"/>
          </a:xfrm>
          <a:prstGeom prst="straightConnector1">
            <a:avLst/>
          </a:prstGeom>
          <a:noFill/>
          <a:ln w="28575" cap="flat" cmpd="sng">
            <a:solidFill>
              <a:srgbClr val="202192"/>
            </a:solidFill>
            <a:prstDash val="solid"/>
            <a:round/>
            <a:headEnd type="triangle" w="lg" len="lg"/>
            <a:tailEnd type="none" w="lg" len="lg"/>
          </a:ln>
        </p:spPr>
      </p:cxnSp>
      <p:cxnSp>
        <p:nvCxnSpPr>
          <p:cNvPr id="43" name="Google Shape;1888;g221395d8efc_0_5087">
            <a:extLst>
              <a:ext uri="{FF2B5EF4-FFF2-40B4-BE49-F238E27FC236}">
                <a16:creationId xmlns:a16="http://schemas.microsoft.com/office/drawing/2014/main" id="{5E0AC595-7CD0-E673-B836-9FB5E790A1BB}"/>
              </a:ext>
            </a:extLst>
          </p:cNvPr>
          <p:cNvCxnSpPr>
            <a:endCxn id="52" idx="1"/>
          </p:cNvCxnSpPr>
          <p:nvPr/>
        </p:nvCxnSpPr>
        <p:spPr>
          <a:xfrm rot="10800000" flipH="1">
            <a:off x="6861450" y="1868600"/>
            <a:ext cx="1709400" cy="462300"/>
          </a:xfrm>
          <a:prstGeom prst="bentConnector3">
            <a:avLst>
              <a:gd name="adj1" fmla="val 50000"/>
            </a:avLst>
          </a:prstGeom>
          <a:noFill/>
          <a:ln w="28575" cap="flat" cmpd="sng">
            <a:solidFill>
              <a:srgbClr val="202192"/>
            </a:solidFill>
            <a:prstDash val="solid"/>
            <a:round/>
            <a:headEnd type="none" w="lg" len="lg"/>
            <a:tailEnd type="triangle" w="lg" len="lg"/>
          </a:ln>
        </p:spPr>
      </p:cxnSp>
      <p:cxnSp>
        <p:nvCxnSpPr>
          <p:cNvPr id="44" name="Google Shape;1891;g221395d8efc_0_5087">
            <a:extLst>
              <a:ext uri="{FF2B5EF4-FFF2-40B4-BE49-F238E27FC236}">
                <a16:creationId xmlns:a16="http://schemas.microsoft.com/office/drawing/2014/main" id="{845A02B2-820D-6CBC-1BFA-74D763BA55BD}"/>
              </a:ext>
            </a:extLst>
          </p:cNvPr>
          <p:cNvCxnSpPr>
            <a:endCxn id="53" idx="1"/>
          </p:cNvCxnSpPr>
          <p:nvPr/>
        </p:nvCxnSpPr>
        <p:spPr>
          <a:xfrm>
            <a:off x="6861450" y="2331075"/>
            <a:ext cx="1709400" cy="1348800"/>
          </a:xfrm>
          <a:prstGeom prst="bentConnector3">
            <a:avLst>
              <a:gd name="adj1" fmla="val 50000"/>
            </a:avLst>
          </a:prstGeom>
          <a:noFill/>
          <a:ln w="28575" cap="flat" cmpd="sng">
            <a:solidFill>
              <a:srgbClr val="202192"/>
            </a:solidFill>
            <a:prstDash val="solid"/>
            <a:round/>
            <a:headEnd type="none" w="lg" len="lg"/>
            <a:tailEnd type="triangle" w="lg" len="lg"/>
          </a:ln>
        </p:spPr>
      </p:cxnSp>
      <p:pic>
        <p:nvPicPr>
          <p:cNvPr id="45" name="Google Shape;1893;g221395d8efc_0_5087">
            <a:extLst>
              <a:ext uri="{FF2B5EF4-FFF2-40B4-BE49-F238E27FC236}">
                <a16:creationId xmlns:a16="http://schemas.microsoft.com/office/drawing/2014/main" id="{457B9544-6185-74F4-666A-74FD40985032}"/>
              </a:ext>
            </a:extLst>
          </p:cNvPr>
          <p:cNvPicPr preferRelativeResize="0"/>
          <p:nvPr/>
        </p:nvPicPr>
        <p:blipFill rotWithShape="1">
          <a:blip r:embed="rId4">
            <a:alphaModFix/>
          </a:blip>
          <a:srcRect/>
          <a:stretch/>
        </p:blipFill>
        <p:spPr>
          <a:xfrm>
            <a:off x="8675580" y="1106264"/>
            <a:ext cx="902904" cy="1053389"/>
          </a:xfrm>
          <a:prstGeom prst="rect">
            <a:avLst/>
          </a:prstGeom>
          <a:noFill/>
          <a:ln>
            <a:noFill/>
          </a:ln>
        </p:spPr>
      </p:pic>
      <p:pic>
        <p:nvPicPr>
          <p:cNvPr id="46" name="Google Shape;1894;g221395d8efc_0_5087">
            <a:extLst>
              <a:ext uri="{FF2B5EF4-FFF2-40B4-BE49-F238E27FC236}">
                <a16:creationId xmlns:a16="http://schemas.microsoft.com/office/drawing/2014/main" id="{EB237C59-A675-B633-7CDC-B99C6E76CBDB}"/>
              </a:ext>
            </a:extLst>
          </p:cNvPr>
          <p:cNvPicPr preferRelativeResize="0"/>
          <p:nvPr/>
        </p:nvPicPr>
        <p:blipFill rotWithShape="1">
          <a:blip r:embed="rId5">
            <a:alphaModFix/>
          </a:blip>
          <a:srcRect/>
          <a:stretch/>
        </p:blipFill>
        <p:spPr>
          <a:xfrm>
            <a:off x="3287018" y="1507979"/>
            <a:ext cx="902904" cy="1053389"/>
          </a:xfrm>
          <a:prstGeom prst="rect">
            <a:avLst/>
          </a:prstGeom>
          <a:noFill/>
          <a:ln>
            <a:noFill/>
          </a:ln>
        </p:spPr>
      </p:pic>
      <p:pic>
        <p:nvPicPr>
          <p:cNvPr id="47" name="Google Shape;1895;g221395d8efc_0_5087">
            <a:extLst>
              <a:ext uri="{FF2B5EF4-FFF2-40B4-BE49-F238E27FC236}">
                <a16:creationId xmlns:a16="http://schemas.microsoft.com/office/drawing/2014/main" id="{0ADA7520-815D-B5DA-2651-80AD30234986}"/>
              </a:ext>
            </a:extLst>
          </p:cNvPr>
          <p:cNvPicPr preferRelativeResize="0"/>
          <p:nvPr/>
        </p:nvPicPr>
        <p:blipFill rotWithShape="1">
          <a:blip r:embed="rId6">
            <a:alphaModFix/>
          </a:blip>
          <a:srcRect/>
          <a:stretch/>
        </p:blipFill>
        <p:spPr>
          <a:xfrm>
            <a:off x="3817650" y="2031375"/>
            <a:ext cx="513520" cy="599100"/>
          </a:xfrm>
          <a:prstGeom prst="rect">
            <a:avLst/>
          </a:prstGeom>
          <a:noFill/>
          <a:ln>
            <a:noFill/>
          </a:ln>
        </p:spPr>
      </p:pic>
      <p:cxnSp>
        <p:nvCxnSpPr>
          <p:cNvPr id="48" name="Google Shape;1896;g221395d8efc_0_5087">
            <a:extLst>
              <a:ext uri="{FF2B5EF4-FFF2-40B4-BE49-F238E27FC236}">
                <a16:creationId xmlns:a16="http://schemas.microsoft.com/office/drawing/2014/main" id="{613387F6-18B3-6863-81F5-EE8BD36F4669}"/>
              </a:ext>
            </a:extLst>
          </p:cNvPr>
          <p:cNvCxnSpPr/>
          <p:nvPr/>
        </p:nvCxnSpPr>
        <p:spPr>
          <a:xfrm rot="10800000">
            <a:off x="4447175" y="2329275"/>
            <a:ext cx="964800" cy="3300"/>
          </a:xfrm>
          <a:prstGeom prst="straightConnector1">
            <a:avLst/>
          </a:prstGeom>
          <a:noFill/>
          <a:ln w="28575" cap="flat" cmpd="sng">
            <a:solidFill>
              <a:srgbClr val="202192"/>
            </a:solidFill>
            <a:prstDash val="solid"/>
            <a:round/>
            <a:headEnd type="triangle" w="lg" len="lg"/>
            <a:tailEnd type="none" w="lg" len="lg"/>
          </a:ln>
        </p:spPr>
      </p:cxnSp>
      <p:pic>
        <p:nvPicPr>
          <p:cNvPr id="49" name="Google Shape;1897;g221395d8efc_0_5087">
            <a:extLst>
              <a:ext uri="{FF2B5EF4-FFF2-40B4-BE49-F238E27FC236}">
                <a16:creationId xmlns:a16="http://schemas.microsoft.com/office/drawing/2014/main" id="{3E8017DB-B923-D8B8-E799-8465A7026239}"/>
              </a:ext>
            </a:extLst>
          </p:cNvPr>
          <p:cNvPicPr preferRelativeResize="0"/>
          <p:nvPr/>
        </p:nvPicPr>
        <p:blipFill rotWithShape="1">
          <a:blip r:embed="rId7">
            <a:alphaModFix/>
          </a:blip>
          <a:srcRect/>
          <a:stretch/>
        </p:blipFill>
        <p:spPr>
          <a:xfrm>
            <a:off x="5701141" y="2125441"/>
            <a:ext cx="801969" cy="407668"/>
          </a:xfrm>
          <a:prstGeom prst="rect">
            <a:avLst/>
          </a:prstGeom>
          <a:noFill/>
          <a:ln>
            <a:noFill/>
          </a:ln>
        </p:spPr>
      </p:pic>
      <p:sp>
        <p:nvSpPr>
          <p:cNvPr id="50" name="Google Shape;1898;g221395d8efc_0_5087">
            <a:extLst>
              <a:ext uri="{FF2B5EF4-FFF2-40B4-BE49-F238E27FC236}">
                <a16:creationId xmlns:a16="http://schemas.microsoft.com/office/drawing/2014/main" id="{098839A0-425C-B052-F8DD-9B8E0FB61717}"/>
              </a:ext>
            </a:extLst>
          </p:cNvPr>
          <p:cNvSpPr txBox="1"/>
          <p:nvPr/>
        </p:nvSpPr>
        <p:spPr>
          <a:xfrm>
            <a:off x="5359349" y="1723575"/>
            <a:ext cx="14733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400" b="0" i="0" u="none" strike="noStrike" cap="none">
                <a:solidFill>
                  <a:srgbClr val="000000"/>
                </a:solidFill>
                <a:ea typeface="Quattrocento Sans"/>
                <a:cs typeface="Quattrocento Sans"/>
                <a:sym typeface="Quattrocento Sans"/>
              </a:rPr>
              <a:t>Pub/sub</a:t>
            </a:r>
            <a:r>
              <a:rPr lang="en-US" sz="1200" b="0" i="0" u="none" strike="noStrike" cap="none">
                <a:solidFill>
                  <a:srgbClr val="000000"/>
                </a:solidFill>
                <a:ea typeface="Arial"/>
                <a:cs typeface="Arial"/>
                <a:sym typeface="Arial"/>
              </a:rPr>
              <a:t> </a:t>
            </a:r>
            <a:r>
              <a:rPr lang="en-US" sz="1400" b="0" i="0" u="none" strike="noStrike" cap="none">
                <a:solidFill>
                  <a:srgbClr val="000000"/>
                </a:solidFill>
                <a:ea typeface="Quattrocento Sans"/>
                <a:cs typeface="Quattrocento Sans"/>
                <a:sym typeface="Quattrocento Sans"/>
              </a:rPr>
              <a:t>broker</a:t>
            </a:r>
            <a:endParaRPr lang="en-US" sz="1200" b="0" i="0" u="none" strike="noStrike" cap="none">
              <a:solidFill>
                <a:srgbClr val="000000"/>
              </a:solidFill>
              <a:ea typeface="Arial"/>
              <a:cs typeface="Arial"/>
              <a:sym typeface="Arial"/>
            </a:endParaRPr>
          </a:p>
        </p:txBody>
      </p:sp>
      <p:cxnSp>
        <p:nvCxnSpPr>
          <p:cNvPr id="51" name="Google Shape;1899;g221395d8efc_0_5087">
            <a:extLst>
              <a:ext uri="{FF2B5EF4-FFF2-40B4-BE49-F238E27FC236}">
                <a16:creationId xmlns:a16="http://schemas.microsoft.com/office/drawing/2014/main" id="{51410131-5B10-8F42-690B-297428D65E48}"/>
              </a:ext>
            </a:extLst>
          </p:cNvPr>
          <p:cNvCxnSpPr/>
          <p:nvPr/>
        </p:nvCxnSpPr>
        <p:spPr>
          <a:xfrm rot="10800000">
            <a:off x="8827613" y="4103325"/>
            <a:ext cx="0" cy="999600"/>
          </a:xfrm>
          <a:prstGeom prst="straightConnector1">
            <a:avLst/>
          </a:prstGeom>
          <a:noFill/>
          <a:ln w="28575" cap="flat" cmpd="sng">
            <a:solidFill>
              <a:srgbClr val="202192"/>
            </a:solidFill>
            <a:prstDash val="solid"/>
            <a:round/>
            <a:headEnd type="triangle" w="lg" len="lg"/>
            <a:tailEnd type="none" w="lg" len="lg"/>
          </a:ln>
        </p:spPr>
      </p:cxnSp>
      <p:pic>
        <p:nvPicPr>
          <p:cNvPr id="52" name="Google Shape;1890;g221395d8efc_0_5087">
            <a:extLst>
              <a:ext uri="{FF2B5EF4-FFF2-40B4-BE49-F238E27FC236}">
                <a16:creationId xmlns:a16="http://schemas.microsoft.com/office/drawing/2014/main" id="{9055CFA7-2E70-5467-4FA5-90DFFF5F0337}"/>
              </a:ext>
            </a:extLst>
          </p:cNvPr>
          <p:cNvPicPr preferRelativeResize="0"/>
          <p:nvPr/>
        </p:nvPicPr>
        <p:blipFill rotWithShape="1">
          <a:blip r:embed="rId6">
            <a:alphaModFix/>
          </a:blip>
          <a:srcRect/>
          <a:stretch/>
        </p:blipFill>
        <p:spPr>
          <a:xfrm>
            <a:off x="8570850" y="1569050"/>
            <a:ext cx="513520" cy="599100"/>
          </a:xfrm>
          <a:prstGeom prst="rect">
            <a:avLst/>
          </a:prstGeom>
          <a:noFill/>
          <a:ln>
            <a:noFill/>
          </a:ln>
        </p:spPr>
      </p:pic>
      <p:pic>
        <p:nvPicPr>
          <p:cNvPr id="53" name="Google Shape;1892;g221395d8efc_0_5087">
            <a:extLst>
              <a:ext uri="{FF2B5EF4-FFF2-40B4-BE49-F238E27FC236}">
                <a16:creationId xmlns:a16="http://schemas.microsoft.com/office/drawing/2014/main" id="{6396EC1A-B8FB-47E5-0F7A-A0915CA49FDF}"/>
              </a:ext>
            </a:extLst>
          </p:cNvPr>
          <p:cNvPicPr preferRelativeResize="0"/>
          <p:nvPr/>
        </p:nvPicPr>
        <p:blipFill rotWithShape="1">
          <a:blip r:embed="rId6">
            <a:alphaModFix/>
          </a:blip>
          <a:srcRect/>
          <a:stretch/>
        </p:blipFill>
        <p:spPr>
          <a:xfrm>
            <a:off x="8570850" y="3380325"/>
            <a:ext cx="513520" cy="599100"/>
          </a:xfrm>
          <a:prstGeom prst="rect">
            <a:avLst/>
          </a:prstGeom>
          <a:noFill/>
          <a:ln>
            <a:noFill/>
          </a:ln>
        </p:spPr>
      </p:pic>
      <p:pic>
        <p:nvPicPr>
          <p:cNvPr id="54" name="Google Shape;1900;g221395d8efc_0_5087">
            <a:extLst>
              <a:ext uri="{FF2B5EF4-FFF2-40B4-BE49-F238E27FC236}">
                <a16:creationId xmlns:a16="http://schemas.microsoft.com/office/drawing/2014/main" id="{58D4686E-8F61-4CA1-215C-FFB7129359FD}"/>
              </a:ext>
            </a:extLst>
          </p:cNvPr>
          <p:cNvPicPr preferRelativeResize="0"/>
          <p:nvPr/>
        </p:nvPicPr>
        <p:blipFill rotWithShape="1">
          <a:blip r:embed="rId8">
            <a:alphaModFix/>
          </a:blip>
          <a:srcRect/>
          <a:stretch/>
        </p:blipFill>
        <p:spPr>
          <a:xfrm>
            <a:off x="8642950" y="5148571"/>
            <a:ext cx="369319" cy="604527"/>
          </a:xfrm>
          <a:prstGeom prst="rect">
            <a:avLst/>
          </a:prstGeom>
          <a:noFill/>
          <a:ln>
            <a:noFill/>
          </a:ln>
        </p:spPr>
      </p:pic>
      <p:pic>
        <p:nvPicPr>
          <p:cNvPr id="55" name="Google Shape;1902;g221395d8efc_0_5087">
            <a:extLst>
              <a:ext uri="{FF2B5EF4-FFF2-40B4-BE49-F238E27FC236}">
                <a16:creationId xmlns:a16="http://schemas.microsoft.com/office/drawing/2014/main" id="{A85FEC2B-38DF-F673-F0BE-80DF06953A3D}"/>
              </a:ext>
            </a:extLst>
          </p:cNvPr>
          <p:cNvPicPr preferRelativeResize="0"/>
          <p:nvPr/>
        </p:nvPicPr>
        <p:blipFill rotWithShape="1">
          <a:blip r:embed="rId9">
            <a:alphaModFix/>
          </a:blip>
          <a:srcRect/>
          <a:stretch/>
        </p:blipFill>
        <p:spPr>
          <a:xfrm>
            <a:off x="3866290" y="3833259"/>
            <a:ext cx="464367" cy="588490"/>
          </a:xfrm>
          <a:prstGeom prst="rect">
            <a:avLst/>
          </a:prstGeom>
          <a:noFill/>
          <a:ln>
            <a:noFill/>
          </a:ln>
        </p:spPr>
      </p:pic>
      <p:sp>
        <p:nvSpPr>
          <p:cNvPr id="56" name="Google Shape;1903;g221395d8efc_0_5087">
            <a:extLst>
              <a:ext uri="{FF2B5EF4-FFF2-40B4-BE49-F238E27FC236}">
                <a16:creationId xmlns:a16="http://schemas.microsoft.com/office/drawing/2014/main" id="{A5EF55C0-4E33-3344-9CCE-191B0F50F097}"/>
              </a:ext>
            </a:extLst>
          </p:cNvPr>
          <p:cNvSpPr txBox="1"/>
          <p:nvPr/>
        </p:nvSpPr>
        <p:spPr>
          <a:xfrm>
            <a:off x="3516473" y="4512305"/>
            <a:ext cx="1164000" cy="21540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ea typeface="Quattrocento Sans"/>
                <a:cs typeface="Quattrocento Sans"/>
                <a:sym typeface="Quattrocento Sans"/>
              </a:rPr>
              <a:t>Secret store</a:t>
            </a:r>
            <a:endParaRPr lang="en-US" sz="1400" b="0" i="0" u="none" strike="noStrike" cap="none">
              <a:solidFill>
                <a:srgbClr val="000000"/>
              </a:solidFill>
              <a:ea typeface="Arial"/>
              <a:cs typeface="Arial"/>
              <a:sym typeface="Aria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2" name="Google Shape;1322;p17"/>
          <p:cNvSpPr/>
          <p:nvPr/>
        </p:nvSpPr>
        <p:spPr>
          <a:xfrm>
            <a:off x="269663" y="434510"/>
            <a:ext cx="8159745" cy="498598"/>
          </a:xfrm>
          <a:custGeom>
            <a:avLst/>
            <a:gdLst/>
            <a:ahLst/>
            <a:cxnLst/>
            <a:rect l="l" t="t" r="r" b="b"/>
            <a:pathLst>
              <a:path w="4732020" h="1164569" extrusionOk="0">
                <a:moveTo>
                  <a:pt x="0" y="0"/>
                </a:moveTo>
                <a:lnTo>
                  <a:pt x="4732020" y="0"/>
                </a:lnTo>
                <a:lnTo>
                  <a:pt x="4732020" y="1164569"/>
                </a:lnTo>
                <a:lnTo>
                  <a:pt x="0" y="1164569"/>
                </a:lnTo>
                <a:lnTo>
                  <a:pt x="0" y="0"/>
                </a:lnTo>
                <a:close/>
              </a:path>
            </a:pathLst>
          </a:cu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a:solidFill>
                  <a:srgbClr val="000000"/>
                </a:solidFill>
                <a:latin typeface="Quattrocento Sans"/>
                <a:ea typeface="Quattrocento Sans"/>
                <a:cs typeface="Quattrocento Sans"/>
                <a:sym typeface="Quattrocento Sans"/>
              </a:rPr>
              <a:t>Pluggable components</a:t>
            </a:r>
            <a:endParaRPr sz="3600" b="0" i="0" u="none" strike="noStrike" cap="none">
              <a:solidFill>
                <a:srgbClr val="000000"/>
              </a:solidFill>
              <a:latin typeface="Quattrocento Sans"/>
              <a:ea typeface="Quattrocento Sans"/>
              <a:cs typeface="Quattrocento Sans"/>
              <a:sym typeface="Quattrocento Sans"/>
            </a:endParaRPr>
          </a:p>
        </p:txBody>
      </p:sp>
      <p:grpSp>
        <p:nvGrpSpPr>
          <p:cNvPr id="20" name="Google Shape;1908;g221395d8efc_0_5029">
            <a:extLst>
              <a:ext uri="{FF2B5EF4-FFF2-40B4-BE49-F238E27FC236}">
                <a16:creationId xmlns:a16="http://schemas.microsoft.com/office/drawing/2014/main" id="{6209DE99-F9E3-0127-E5B3-97CC9D7A3993}"/>
              </a:ext>
            </a:extLst>
          </p:cNvPr>
          <p:cNvGrpSpPr/>
          <p:nvPr/>
        </p:nvGrpSpPr>
        <p:grpSpPr>
          <a:xfrm>
            <a:off x="8675580" y="2926025"/>
            <a:ext cx="902904" cy="1053389"/>
            <a:chOff x="5709754" y="3748820"/>
            <a:chExt cx="902904" cy="1053389"/>
          </a:xfrm>
        </p:grpSpPr>
        <p:pic>
          <p:nvPicPr>
            <p:cNvPr id="21" name="Google Shape;1909;g221395d8efc_0_5029">
              <a:extLst>
                <a:ext uri="{FF2B5EF4-FFF2-40B4-BE49-F238E27FC236}">
                  <a16:creationId xmlns:a16="http://schemas.microsoft.com/office/drawing/2014/main" id="{4F5D3FFC-651A-5095-A438-2FF03B5D6732}"/>
                </a:ext>
              </a:extLst>
            </p:cNvPr>
            <p:cNvPicPr preferRelativeResize="0"/>
            <p:nvPr/>
          </p:nvPicPr>
          <p:blipFill rotWithShape="1">
            <a:blip r:embed="rId3">
              <a:alphaModFix/>
            </a:blip>
            <a:srcRect/>
            <a:stretch/>
          </p:blipFill>
          <p:spPr>
            <a:xfrm>
              <a:off x="5709754" y="3748820"/>
              <a:ext cx="902904" cy="1053389"/>
            </a:xfrm>
            <a:prstGeom prst="rect">
              <a:avLst/>
            </a:prstGeom>
            <a:noFill/>
            <a:ln>
              <a:noFill/>
            </a:ln>
          </p:spPr>
        </p:pic>
        <p:sp>
          <p:nvSpPr>
            <p:cNvPr id="22" name="Google Shape;1910;g221395d8efc_0_5029">
              <a:extLst>
                <a:ext uri="{FF2B5EF4-FFF2-40B4-BE49-F238E27FC236}">
                  <a16:creationId xmlns:a16="http://schemas.microsoft.com/office/drawing/2014/main" id="{2ED3EEBA-DBDE-E4A9-7BE3-84FB34390233}"/>
                </a:ext>
              </a:extLst>
            </p:cNvPr>
            <p:cNvSpPr txBox="1"/>
            <p:nvPr/>
          </p:nvSpPr>
          <p:spPr>
            <a:xfrm>
              <a:off x="5941082" y="4038330"/>
              <a:ext cx="390600" cy="18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1200">
                <a:solidFill>
                  <a:srgbClr val="000000"/>
                </a:solidFill>
                <a:latin typeface="Open Sans"/>
                <a:ea typeface="Open Sans"/>
                <a:cs typeface="Open Sans"/>
                <a:sym typeface="Open Sans"/>
              </a:endParaRPr>
            </a:p>
          </p:txBody>
        </p:sp>
      </p:grpSp>
      <p:cxnSp>
        <p:nvCxnSpPr>
          <p:cNvPr id="23" name="Google Shape;1911;g221395d8efc_0_5029">
            <a:extLst>
              <a:ext uri="{FF2B5EF4-FFF2-40B4-BE49-F238E27FC236}">
                <a16:creationId xmlns:a16="http://schemas.microsoft.com/office/drawing/2014/main" id="{85878DD8-30C2-D157-793B-F48DD36A80D8}"/>
              </a:ext>
            </a:extLst>
          </p:cNvPr>
          <p:cNvCxnSpPr/>
          <p:nvPr/>
        </p:nvCxnSpPr>
        <p:spPr>
          <a:xfrm rot="10800000">
            <a:off x="4098475" y="2684275"/>
            <a:ext cx="0" cy="999600"/>
          </a:xfrm>
          <a:prstGeom prst="straightConnector1">
            <a:avLst/>
          </a:prstGeom>
          <a:noFill/>
          <a:ln w="28575" cap="flat" cmpd="sng">
            <a:solidFill>
              <a:srgbClr val="202192"/>
            </a:solidFill>
            <a:prstDash val="solid"/>
            <a:round/>
            <a:headEnd type="triangle" w="lg" len="lg"/>
            <a:tailEnd type="none" w="lg" len="lg"/>
          </a:ln>
        </p:spPr>
      </p:cxnSp>
      <p:cxnSp>
        <p:nvCxnSpPr>
          <p:cNvPr id="24" name="Google Shape;1912;g221395d8efc_0_5029">
            <a:extLst>
              <a:ext uri="{FF2B5EF4-FFF2-40B4-BE49-F238E27FC236}">
                <a16:creationId xmlns:a16="http://schemas.microsoft.com/office/drawing/2014/main" id="{5ABCF9D3-CE99-B57F-9C49-2BC5A931A7D4}"/>
              </a:ext>
            </a:extLst>
          </p:cNvPr>
          <p:cNvCxnSpPr>
            <a:stCxn id="31" idx="3"/>
            <a:endCxn id="33" idx="1"/>
          </p:cNvCxnSpPr>
          <p:nvPr/>
        </p:nvCxnSpPr>
        <p:spPr>
          <a:xfrm rot="10800000" flipH="1">
            <a:off x="6861525" y="1868625"/>
            <a:ext cx="1709400" cy="462300"/>
          </a:xfrm>
          <a:prstGeom prst="bentConnector3">
            <a:avLst>
              <a:gd name="adj1" fmla="val 49998"/>
            </a:avLst>
          </a:prstGeom>
          <a:noFill/>
          <a:ln w="28575" cap="flat" cmpd="sng">
            <a:solidFill>
              <a:srgbClr val="202192"/>
            </a:solidFill>
            <a:prstDash val="solid"/>
            <a:round/>
            <a:headEnd type="none" w="lg" len="lg"/>
            <a:tailEnd type="triangle" w="lg" len="lg"/>
          </a:ln>
        </p:spPr>
      </p:cxnSp>
      <p:cxnSp>
        <p:nvCxnSpPr>
          <p:cNvPr id="25" name="Google Shape;1915;g221395d8efc_0_5029">
            <a:extLst>
              <a:ext uri="{FF2B5EF4-FFF2-40B4-BE49-F238E27FC236}">
                <a16:creationId xmlns:a16="http://schemas.microsoft.com/office/drawing/2014/main" id="{2C7BDE4B-5E65-A741-3D86-75D7483C9876}"/>
              </a:ext>
            </a:extLst>
          </p:cNvPr>
          <p:cNvCxnSpPr>
            <a:stCxn id="31" idx="3"/>
            <a:endCxn id="34" idx="1"/>
          </p:cNvCxnSpPr>
          <p:nvPr/>
        </p:nvCxnSpPr>
        <p:spPr>
          <a:xfrm>
            <a:off x="6861525" y="2330925"/>
            <a:ext cx="1709400" cy="1348800"/>
          </a:xfrm>
          <a:prstGeom prst="bentConnector3">
            <a:avLst>
              <a:gd name="adj1" fmla="val 49998"/>
            </a:avLst>
          </a:prstGeom>
          <a:noFill/>
          <a:ln w="28575" cap="flat" cmpd="sng">
            <a:solidFill>
              <a:srgbClr val="202192"/>
            </a:solidFill>
            <a:prstDash val="solid"/>
            <a:round/>
            <a:headEnd type="none" w="lg" len="lg"/>
            <a:tailEnd type="triangle" w="lg" len="lg"/>
          </a:ln>
        </p:spPr>
      </p:cxnSp>
      <p:pic>
        <p:nvPicPr>
          <p:cNvPr id="26" name="Google Shape;1917;g221395d8efc_0_5029">
            <a:extLst>
              <a:ext uri="{FF2B5EF4-FFF2-40B4-BE49-F238E27FC236}">
                <a16:creationId xmlns:a16="http://schemas.microsoft.com/office/drawing/2014/main" id="{7A42CC36-1B24-4F71-C146-0614DC4E27A8}"/>
              </a:ext>
            </a:extLst>
          </p:cNvPr>
          <p:cNvPicPr preferRelativeResize="0"/>
          <p:nvPr/>
        </p:nvPicPr>
        <p:blipFill rotWithShape="1">
          <a:blip r:embed="rId4">
            <a:alphaModFix/>
          </a:blip>
          <a:srcRect/>
          <a:stretch/>
        </p:blipFill>
        <p:spPr>
          <a:xfrm>
            <a:off x="8675580" y="1106264"/>
            <a:ext cx="902904" cy="1053389"/>
          </a:xfrm>
          <a:prstGeom prst="rect">
            <a:avLst/>
          </a:prstGeom>
          <a:noFill/>
          <a:ln>
            <a:noFill/>
          </a:ln>
        </p:spPr>
      </p:pic>
      <p:pic>
        <p:nvPicPr>
          <p:cNvPr id="27" name="Google Shape;1918;g221395d8efc_0_5029">
            <a:extLst>
              <a:ext uri="{FF2B5EF4-FFF2-40B4-BE49-F238E27FC236}">
                <a16:creationId xmlns:a16="http://schemas.microsoft.com/office/drawing/2014/main" id="{5FDE639A-06FE-C63D-465C-90BEA95FDA66}"/>
              </a:ext>
            </a:extLst>
          </p:cNvPr>
          <p:cNvPicPr preferRelativeResize="0"/>
          <p:nvPr/>
        </p:nvPicPr>
        <p:blipFill rotWithShape="1">
          <a:blip r:embed="rId5">
            <a:alphaModFix/>
          </a:blip>
          <a:srcRect/>
          <a:stretch/>
        </p:blipFill>
        <p:spPr>
          <a:xfrm>
            <a:off x="3287018" y="1507979"/>
            <a:ext cx="902904" cy="1053389"/>
          </a:xfrm>
          <a:prstGeom prst="rect">
            <a:avLst/>
          </a:prstGeom>
          <a:noFill/>
          <a:ln>
            <a:noFill/>
          </a:ln>
        </p:spPr>
      </p:pic>
      <p:pic>
        <p:nvPicPr>
          <p:cNvPr id="28" name="Google Shape;1919;g221395d8efc_0_5029">
            <a:extLst>
              <a:ext uri="{FF2B5EF4-FFF2-40B4-BE49-F238E27FC236}">
                <a16:creationId xmlns:a16="http://schemas.microsoft.com/office/drawing/2014/main" id="{200C710D-AD59-EC8F-AF88-85F24217116E}"/>
              </a:ext>
            </a:extLst>
          </p:cNvPr>
          <p:cNvPicPr preferRelativeResize="0"/>
          <p:nvPr/>
        </p:nvPicPr>
        <p:blipFill rotWithShape="1">
          <a:blip r:embed="rId6">
            <a:alphaModFix/>
          </a:blip>
          <a:srcRect/>
          <a:stretch/>
        </p:blipFill>
        <p:spPr>
          <a:xfrm>
            <a:off x="3817650" y="2031375"/>
            <a:ext cx="513520" cy="599100"/>
          </a:xfrm>
          <a:prstGeom prst="rect">
            <a:avLst/>
          </a:prstGeom>
          <a:noFill/>
          <a:ln>
            <a:noFill/>
          </a:ln>
        </p:spPr>
      </p:pic>
      <p:pic>
        <p:nvPicPr>
          <p:cNvPr id="29" name="Google Shape;1920;g221395d8efc_0_5029">
            <a:extLst>
              <a:ext uri="{FF2B5EF4-FFF2-40B4-BE49-F238E27FC236}">
                <a16:creationId xmlns:a16="http://schemas.microsoft.com/office/drawing/2014/main" id="{AFF256C5-DE0B-E8A8-1DE4-7EACCAC62BC1}"/>
              </a:ext>
            </a:extLst>
          </p:cNvPr>
          <p:cNvPicPr preferRelativeResize="0"/>
          <p:nvPr/>
        </p:nvPicPr>
        <p:blipFill>
          <a:blip r:embed="rId7">
            <a:alphaModFix/>
          </a:blip>
          <a:stretch>
            <a:fillRect/>
          </a:stretch>
        </p:blipFill>
        <p:spPr>
          <a:xfrm>
            <a:off x="3646326" y="3737675"/>
            <a:ext cx="952500" cy="1365241"/>
          </a:xfrm>
          <a:prstGeom prst="rect">
            <a:avLst/>
          </a:prstGeom>
          <a:noFill/>
          <a:ln>
            <a:noFill/>
          </a:ln>
        </p:spPr>
      </p:pic>
      <p:cxnSp>
        <p:nvCxnSpPr>
          <p:cNvPr id="30" name="Google Shape;1921;g221395d8efc_0_5029">
            <a:extLst>
              <a:ext uri="{FF2B5EF4-FFF2-40B4-BE49-F238E27FC236}">
                <a16:creationId xmlns:a16="http://schemas.microsoft.com/office/drawing/2014/main" id="{9D00E18F-0FC9-59E5-EAB8-7951F6452DE1}"/>
              </a:ext>
            </a:extLst>
          </p:cNvPr>
          <p:cNvCxnSpPr/>
          <p:nvPr/>
        </p:nvCxnSpPr>
        <p:spPr>
          <a:xfrm rot="10800000">
            <a:off x="4447175" y="2329275"/>
            <a:ext cx="964800" cy="3300"/>
          </a:xfrm>
          <a:prstGeom prst="straightConnector1">
            <a:avLst/>
          </a:prstGeom>
          <a:noFill/>
          <a:ln w="28575" cap="flat" cmpd="sng">
            <a:solidFill>
              <a:srgbClr val="202192"/>
            </a:solidFill>
            <a:prstDash val="solid"/>
            <a:round/>
            <a:headEnd type="triangle" w="lg" len="lg"/>
            <a:tailEnd type="none" w="lg" len="lg"/>
          </a:ln>
        </p:spPr>
      </p:cxnSp>
      <p:pic>
        <p:nvPicPr>
          <p:cNvPr id="31" name="Google Shape;1913;g221395d8efc_0_5029">
            <a:extLst>
              <a:ext uri="{FF2B5EF4-FFF2-40B4-BE49-F238E27FC236}">
                <a16:creationId xmlns:a16="http://schemas.microsoft.com/office/drawing/2014/main" id="{E10D03DC-F533-70A1-1D7F-2021494F0B4A}"/>
              </a:ext>
            </a:extLst>
          </p:cNvPr>
          <p:cNvPicPr preferRelativeResize="0"/>
          <p:nvPr/>
        </p:nvPicPr>
        <p:blipFill>
          <a:blip r:embed="rId8">
            <a:alphaModFix/>
          </a:blip>
          <a:stretch>
            <a:fillRect/>
          </a:stretch>
        </p:blipFill>
        <p:spPr>
          <a:xfrm>
            <a:off x="5527974" y="1997538"/>
            <a:ext cx="1333551" cy="666776"/>
          </a:xfrm>
          <a:prstGeom prst="rect">
            <a:avLst/>
          </a:prstGeom>
          <a:noFill/>
          <a:ln>
            <a:noFill/>
          </a:ln>
        </p:spPr>
      </p:pic>
      <p:cxnSp>
        <p:nvCxnSpPr>
          <p:cNvPr id="32" name="Google Shape;1922;g221395d8efc_0_5029">
            <a:extLst>
              <a:ext uri="{FF2B5EF4-FFF2-40B4-BE49-F238E27FC236}">
                <a16:creationId xmlns:a16="http://schemas.microsoft.com/office/drawing/2014/main" id="{A3B09871-6A4B-D1F2-AC70-3C289EC5F672}"/>
              </a:ext>
            </a:extLst>
          </p:cNvPr>
          <p:cNvCxnSpPr/>
          <p:nvPr/>
        </p:nvCxnSpPr>
        <p:spPr>
          <a:xfrm rot="10800000">
            <a:off x="8827613" y="4103325"/>
            <a:ext cx="0" cy="999600"/>
          </a:xfrm>
          <a:prstGeom prst="straightConnector1">
            <a:avLst/>
          </a:prstGeom>
          <a:noFill/>
          <a:ln w="28575" cap="flat" cmpd="sng">
            <a:solidFill>
              <a:srgbClr val="202192"/>
            </a:solidFill>
            <a:prstDash val="solid"/>
            <a:round/>
            <a:headEnd type="triangle" w="lg" len="lg"/>
            <a:tailEnd type="none" w="lg" len="lg"/>
          </a:ln>
        </p:spPr>
      </p:cxnSp>
      <p:pic>
        <p:nvPicPr>
          <p:cNvPr id="33" name="Google Shape;1914;g221395d8efc_0_5029">
            <a:extLst>
              <a:ext uri="{FF2B5EF4-FFF2-40B4-BE49-F238E27FC236}">
                <a16:creationId xmlns:a16="http://schemas.microsoft.com/office/drawing/2014/main" id="{B95FA678-CBFB-678B-7243-EE003913E5FA}"/>
              </a:ext>
            </a:extLst>
          </p:cNvPr>
          <p:cNvPicPr preferRelativeResize="0"/>
          <p:nvPr/>
        </p:nvPicPr>
        <p:blipFill rotWithShape="1">
          <a:blip r:embed="rId6">
            <a:alphaModFix/>
          </a:blip>
          <a:srcRect/>
          <a:stretch/>
        </p:blipFill>
        <p:spPr>
          <a:xfrm>
            <a:off x="8570850" y="1569050"/>
            <a:ext cx="513520" cy="599100"/>
          </a:xfrm>
          <a:prstGeom prst="rect">
            <a:avLst/>
          </a:prstGeom>
          <a:noFill/>
          <a:ln>
            <a:noFill/>
          </a:ln>
        </p:spPr>
      </p:pic>
      <p:pic>
        <p:nvPicPr>
          <p:cNvPr id="34" name="Google Shape;1916;g221395d8efc_0_5029">
            <a:extLst>
              <a:ext uri="{FF2B5EF4-FFF2-40B4-BE49-F238E27FC236}">
                <a16:creationId xmlns:a16="http://schemas.microsoft.com/office/drawing/2014/main" id="{73EB2E5C-66C3-1E37-910D-68D19A393FBD}"/>
              </a:ext>
            </a:extLst>
          </p:cNvPr>
          <p:cNvPicPr preferRelativeResize="0"/>
          <p:nvPr/>
        </p:nvPicPr>
        <p:blipFill rotWithShape="1">
          <a:blip r:embed="rId6">
            <a:alphaModFix/>
          </a:blip>
          <a:srcRect/>
          <a:stretch/>
        </p:blipFill>
        <p:spPr>
          <a:xfrm>
            <a:off x="8570850" y="3380325"/>
            <a:ext cx="513520" cy="599100"/>
          </a:xfrm>
          <a:prstGeom prst="rect">
            <a:avLst/>
          </a:prstGeom>
          <a:noFill/>
          <a:ln>
            <a:noFill/>
          </a:ln>
        </p:spPr>
      </p:pic>
      <p:pic>
        <p:nvPicPr>
          <p:cNvPr id="35" name="Google Shape;1923;g221395d8efc_0_5029">
            <a:extLst>
              <a:ext uri="{FF2B5EF4-FFF2-40B4-BE49-F238E27FC236}">
                <a16:creationId xmlns:a16="http://schemas.microsoft.com/office/drawing/2014/main" id="{604958F6-EDCE-BFA8-9993-EEB3DBCDA072}"/>
              </a:ext>
            </a:extLst>
          </p:cNvPr>
          <p:cNvPicPr preferRelativeResize="0"/>
          <p:nvPr/>
        </p:nvPicPr>
        <p:blipFill>
          <a:blip r:embed="rId9">
            <a:alphaModFix/>
          </a:blip>
          <a:stretch>
            <a:fillRect/>
          </a:stretch>
        </p:blipFill>
        <p:spPr>
          <a:xfrm>
            <a:off x="8348330" y="5226825"/>
            <a:ext cx="958572" cy="599101"/>
          </a:xfrm>
          <a:prstGeom prst="rect">
            <a:avLst/>
          </a:prstGeom>
          <a:noFill/>
          <a:ln>
            <a:noFill/>
          </a:ln>
        </p:spPr>
      </p:pic>
      <p:pic>
        <p:nvPicPr>
          <p:cNvPr id="36" name="Google Shape;1949;g221395d8efc_0_5141">
            <a:extLst>
              <a:ext uri="{FF2B5EF4-FFF2-40B4-BE49-F238E27FC236}">
                <a16:creationId xmlns:a16="http://schemas.microsoft.com/office/drawing/2014/main" id="{0C4C13D7-A2B3-BC24-87F5-87ECC848E962}"/>
              </a:ext>
            </a:extLst>
          </p:cNvPr>
          <p:cNvPicPr preferRelativeResize="0"/>
          <p:nvPr/>
        </p:nvPicPr>
        <p:blipFill rotWithShape="1">
          <a:blip r:embed="rId10">
            <a:alphaModFix/>
          </a:blip>
          <a:srcRect l="9328" t="18330" r="9337" b="18330"/>
          <a:stretch/>
        </p:blipFill>
        <p:spPr>
          <a:xfrm>
            <a:off x="4936575" y="2976687"/>
            <a:ext cx="902899" cy="703186"/>
          </a:xfrm>
          <a:prstGeom prst="rect">
            <a:avLst/>
          </a:prstGeom>
          <a:noFill/>
          <a:ln>
            <a:noFill/>
          </a:ln>
        </p:spPr>
      </p:pic>
      <p:sp>
        <p:nvSpPr>
          <p:cNvPr id="37" name="Google Shape;1950;g221395d8efc_0_5141">
            <a:extLst>
              <a:ext uri="{FF2B5EF4-FFF2-40B4-BE49-F238E27FC236}">
                <a16:creationId xmlns:a16="http://schemas.microsoft.com/office/drawing/2014/main" id="{80037FC9-F265-3BD7-CA38-1CFB509CA6D6}"/>
              </a:ext>
            </a:extLst>
          </p:cNvPr>
          <p:cNvSpPr txBox="1"/>
          <p:nvPr/>
        </p:nvSpPr>
        <p:spPr>
          <a:xfrm>
            <a:off x="5899925" y="3112713"/>
            <a:ext cx="28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a:t>
            </a:r>
            <a:endParaRPr sz="1600"/>
          </a:p>
        </p:txBody>
      </p:sp>
      <p:sp>
        <p:nvSpPr>
          <p:cNvPr id="38" name="TextBox 37">
            <a:extLst>
              <a:ext uri="{FF2B5EF4-FFF2-40B4-BE49-F238E27FC236}">
                <a16:creationId xmlns:a16="http://schemas.microsoft.com/office/drawing/2014/main" id="{B77B2250-EC20-9445-40E2-F9BE4507C33D}"/>
              </a:ext>
            </a:extLst>
          </p:cNvPr>
          <p:cNvSpPr txBox="1"/>
          <p:nvPr/>
        </p:nvSpPr>
        <p:spPr>
          <a:xfrm>
            <a:off x="6285980" y="3183905"/>
            <a:ext cx="1035348" cy="307777"/>
          </a:xfrm>
          <a:prstGeom prst="rect">
            <a:avLst/>
          </a:prstGeom>
          <a:noFill/>
        </p:spPr>
        <p:txBody>
          <a:bodyPr wrap="none" lIns="0" tIns="0" rIns="0" bIns="0" rtlCol="0">
            <a:spAutoFit/>
          </a:bodyPr>
          <a:lstStyle/>
          <a:p>
            <a:pPr algn="l"/>
            <a:r>
              <a:rPr lang="en-US" sz="2000"/>
              <a:t>On-prem</a:t>
            </a:r>
          </a:p>
        </p:txBody>
      </p:sp>
    </p:spTree>
    <p:extLst>
      <p:ext uri="{BB962C8B-B14F-4D97-AF65-F5344CB8AC3E}">
        <p14:creationId xmlns:p14="http://schemas.microsoft.com/office/powerpoint/2010/main" val="225803891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48" name="Google Shape;1348;p18"/>
          <p:cNvSpPr/>
          <p:nvPr/>
        </p:nvSpPr>
        <p:spPr>
          <a:xfrm>
            <a:off x="269663" y="434510"/>
            <a:ext cx="8159745" cy="498598"/>
          </a:xfrm>
          <a:custGeom>
            <a:avLst/>
            <a:gdLst/>
            <a:ahLst/>
            <a:cxnLst/>
            <a:rect l="l" t="t" r="r" b="b"/>
            <a:pathLst>
              <a:path w="4732020" h="1164569" extrusionOk="0">
                <a:moveTo>
                  <a:pt x="0" y="0"/>
                </a:moveTo>
                <a:lnTo>
                  <a:pt x="4732020" y="0"/>
                </a:lnTo>
                <a:lnTo>
                  <a:pt x="4732020" y="1164569"/>
                </a:lnTo>
                <a:lnTo>
                  <a:pt x="0" y="1164569"/>
                </a:lnTo>
                <a:lnTo>
                  <a:pt x="0" y="0"/>
                </a:lnTo>
                <a:close/>
              </a:path>
            </a:pathLst>
          </a:cu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a:solidFill>
                  <a:srgbClr val="000000"/>
                </a:solidFill>
                <a:latin typeface="Quattrocento Sans"/>
                <a:ea typeface="Quattrocento Sans"/>
                <a:cs typeface="Quattrocento Sans"/>
                <a:sym typeface="Quattrocento Sans"/>
              </a:rPr>
              <a:t>Pluggable components</a:t>
            </a:r>
            <a:endParaRPr sz="3600" b="0" i="0" u="none" strike="noStrike" cap="none">
              <a:solidFill>
                <a:srgbClr val="000000"/>
              </a:solidFill>
              <a:latin typeface="Quattrocento Sans"/>
              <a:ea typeface="Quattrocento Sans"/>
              <a:cs typeface="Quattrocento Sans"/>
              <a:sym typeface="Quattrocento Sans"/>
            </a:endParaRPr>
          </a:p>
        </p:txBody>
      </p:sp>
      <p:grpSp>
        <p:nvGrpSpPr>
          <p:cNvPr id="2" name="Google Shape;1928;g221395d8efc_0_5141">
            <a:extLst>
              <a:ext uri="{FF2B5EF4-FFF2-40B4-BE49-F238E27FC236}">
                <a16:creationId xmlns:a16="http://schemas.microsoft.com/office/drawing/2014/main" id="{43C87588-3476-BDA6-C17E-284B5FB3607F}"/>
              </a:ext>
            </a:extLst>
          </p:cNvPr>
          <p:cNvGrpSpPr/>
          <p:nvPr/>
        </p:nvGrpSpPr>
        <p:grpSpPr>
          <a:xfrm>
            <a:off x="8675580" y="2926025"/>
            <a:ext cx="902904" cy="1053389"/>
            <a:chOff x="5709754" y="3748820"/>
            <a:chExt cx="902904" cy="1053389"/>
          </a:xfrm>
        </p:grpSpPr>
        <p:pic>
          <p:nvPicPr>
            <p:cNvPr id="3" name="Google Shape;1929;g221395d8efc_0_5141">
              <a:extLst>
                <a:ext uri="{FF2B5EF4-FFF2-40B4-BE49-F238E27FC236}">
                  <a16:creationId xmlns:a16="http://schemas.microsoft.com/office/drawing/2014/main" id="{1B4AFCDC-763A-4F18-AA21-61ABC86C2ECC}"/>
                </a:ext>
              </a:extLst>
            </p:cNvPr>
            <p:cNvPicPr preferRelativeResize="0"/>
            <p:nvPr/>
          </p:nvPicPr>
          <p:blipFill rotWithShape="1">
            <a:blip r:embed="rId3">
              <a:alphaModFix/>
            </a:blip>
            <a:srcRect/>
            <a:stretch/>
          </p:blipFill>
          <p:spPr>
            <a:xfrm>
              <a:off x="5709754" y="3748820"/>
              <a:ext cx="902904" cy="1053389"/>
            </a:xfrm>
            <a:prstGeom prst="rect">
              <a:avLst/>
            </a:prstGeom>
            <a:noFill/>
            <a:ln>
              <a:noFill/>
            </a:ln>
          </p:spPr>
        </p:pic>
        <p:sp>
          <p:nvSpPr>
            <p:cNvPr id="4" name="Google Shape;1930;g221395d8efc_0_5141">
              <a:extLst>
                <a:ext uri="{FF2B5EF4-FFF2-40B4-BE49-F238E27FC236}">
                  <a16:creationId xmlns:a16="http://schemas.microsoft.com/office/drawing/2014/main" id="{9D848D96-F036-8F75-471A-AA54DFF512AA}"/>
                </a:ext>
              </a:extLst>
            </p:cNvPr>
            <p:cNvSpPr txBox="1"/>
            <p:nvPr/>
          </p:nvSpPr>
          <p:spPr>
            <a:xfrm>
              <a:off x="5941082" y="4038330"/>
              <a:ext cx="390600" cy="18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1200">
                <a:solidFill>
                  <a:srgbClr val="000000"/>
                </a:solidFill>
                <a:latin typeface="Open Sans"/>
                <a:ea typeface="Open Sans"/>
                <a:cs typeface="Open Sans"/>
                <a:sym typeface="Open Sans"/>
              </a:endParaRPr>
            </a:p>
          </p:txBody>
        </p:sp>
      </p:grpSp>
      <p:cxnSp>
        <p:nvCxnSpPr>
          <p:cNvPr id="5" name="Google Shape;1931;g221395d8efc_0_5141">
            <a:extLst>
              <a:ext uri="{FF2B5EF4-FFF2-40B4-BE49-F238E27FC236}">
                <a16:creationId xmlns:a16="http://schemas.microsoft.com/office/drawing/2014/main" id="{F9AF70C9-3246-3BEE-E2C4-0159C1360B62}"/>
              </a:ext>
            </a:extLst>
          </p:cNvPr>
          <p:cNvCxnSpPr/>
          <p:nvPr/>
        </p:nvCxnSpPr>
        <p:spPr>
          <a:xfrm rot="10800000">
            <a:off x="4098475" y="2684275"/>
            <a:ext cx="0" cy="999600"/>
          </a:xfrm>
          <a:prstGeom prst="straightConnector1">
            <a:avLst/>
          </a:prstGeom>
          <a:noFill/>
          <a:ln w="28575" cap="flat" cmpd="sng">
            <a:solidFill>
              <a:srgbClr val="202192"/>
            </a:solidFill>
            <a:prstDash val="solid"/>
            <a:round/>
            <a:headEnd type="triangle" w="lg" len="lg"/>
            <a:tailEnd type="none" w="lg" len="lg"/>
          </a:ln>
        </p:spPr>
      </p:cxnSp>
      <p:cxnSp>
        <p:nvCxnSpPr>
          <p:cNvPr id="6" name="Google Shape;1932;g221395d8efc_0_5141">
            <a:extLst>
              <a:ext uri="{FF2B5EF4-FFF2-40B4-BE49-F238E27FC236}">
                <a16:creationId xmlns:a16="http://schemas.microsoft.com/office/drawing/2014/main" id="{9B83F4BD-C444-53D2-5A7F-A00F11F4AF79}"/>
              </a:ext>
            </a:extLst>
          </p:cNvPr>
          <p:cNvCxnSpPr>
            <a:endCxn id="13" idx="1"/>
          </p:cNvCxnSpPr>
          <p:nvPr/>
        </p:nvCxnSpPr>
        <p:spPr>
          <a:xfrm rot="10800000" flipH="1">
            <a:off x="6861450" y="1868600"/>
            <a:ext cx="1709400" cy="462300"/>
          </a:xfrm>
          <a:prstGeom prst="bentConnector3">
            <a:avLst>
              <a:gd name="adj1" fmla="val 50000"/>
            </a:avLst>
          </a:prstGeom>
          <a:noFill/>
          <a:ln w="28575" cap="flat" cmpd="sng">
            <a:solidFill>
              <a:srgbClr val="202192"/>
            </a:solidFill>
            <a:prstDash val="solid"/>
            <a:round/>
            <a:headEnd type="none" w="lg" len="lg"/>
            <a:tailEnd type="triangle" w="lg" len="lg"/>
          </a:ln>
        </p:spPr>
      </p:cxnSp>
      <p:cxnSp>
        <p:nvCxnSpPr>
          <p:cNvPr id="7" name="Google Shape;1935;g221395d8efc_0_5141">
            <a:extLst>
              <a:ext uri="{FF2B5EF4-FFF2-40B4-BE49-F238E27FC236}">
                <a16:creationId xmlns:a16="http://schemas.microsoft.com/office/drawing/2014/main" id="{B0804530-1552-038C-00FE-95D02EC3958A}"/>
              </a:ext>
            </a:extLst>
          </p:cNvPr>
          <p:cNvCxnSpPr>
            <a:endCxn id="14" idx="1"/>
          </p:cNvCxnSpPr>
          <p:nvPr/>
        </p:nvCxnSpPr>
        <p:spPr>
          <a:xfrm>
            <a:off x="6861450" y="2331075"/>
            <a:ext cx="1709400" cy="1348800"/>
          </a:xfrm>
          <a:prstGeom prst="bentConnector3">
            <a:avLst>
              <a:gd name="adj1" fmla="val 50000"/>
            </a:avLst>
          </a:prstGeom>
          <a:noFill/>
          <a:ln w="28575" cap="flat" cmpd="sng">
            <a:solidFill>
              <a:srgbClr val="202192"/>
            </a:solidFill>
            <a:prstDash val="solid"/>
            <a:round/>
            <a:headEnd type="none" w="lg" len="lg"/>
            <a:tailEnd type="triangle" w="lg" len="lg"/>
          </a:ln>
        </p:spPr>
      </p:cxnSp>
      <p:pic>
        <p:nvPicPr>
          <p:cNvPr id="8" name="Google Shape;1937;g221395d8efc_0_5141">
            <a:extLst>
              <a:ext uri="{FF2B5EF4-FFF2-40B4-BE49-F238E27FC236}">
                <a16:creationId xmlns:a16="http://schemas.microsoft.com/office/drawing/2014/main" id="{6F7BE0A1-5A22-0D78-6002-96FED7CEE259}"/>
              </a:ext>
            </a:extLst>
          </p:cNvPr>
          <p:cNvPicPr preferRelativeResize="0"/>
          <p:nvPr/>
        </p:nvPicPr>
        <p:blipFill rotWithShape="1">
          <a:blip r:embed="rId4">
            <a:alphaModFix/>
          </a:blip>
          <a:srcRect/>
          <a:stretch/>
        </p:blipFill>
        <p:spPr>
          <a:xfrm>
            <a:off x="8675580" y="1106264"/>
            <a:ext cx="902904" cy="1053389"/>
          </a:xfrm>
          <a:prstGeom prst="rect">
            <a:avLst/>
          </a:prstGeom>
          <a:noFill/>
          <a:ln>
            <a:noFill/>
          </a:ln>
        </p:spPr>
      </p:pic>
      <p:pic>
        <p:nvPicPr>
          <p:cNvPr id="9" name="Google Shape;1938;g221395d8efc_0_5141">
            <a:extLst>
              <a:ext uri="{FF2B5EF4-FFF2-40B4-BE49-F238E27FC236}">
                <a16:creationId xmlns:a16="http://schemas.microsoft.com/office/drawing/2014/main" id="{43038E37-5BC3-B0B2-F8A2-379AEF6868E2}"/>
              </a:ext>
            </a:extLst>
          </p:cNvPr>
          <p:cNvPicPr preferRelativeResize="0"/>
          <p:nvPr/>
        </p:nvPicPr>
        <p:blipFill rotWithShape="1">
          <a:blip r:embed="rId5">
            <a:alphaModFix/>
          </a:blip>
          <a:srcRect/>
          <a:stretch/>
        </p:blipFill>
        <p:spPr>
          <a:xfrm>
            <a:off x="3287018" y="1507979"/>
            <a:ext cx="902904" cy="1053389"/>
          </a:xfrm>
          <a:prstGeom prst="rect">
            <a:avLst/>
          </a:prstGeom>
          <a:noFill/>
          <a:ln>
            <a:noFill/>
          </a:ln>
        </p:spPr>
      </p:pic>
      <p:pic>
        <p:nvPicPr>
          <p:cNvPr id="10" name="Google Shape;1939;g221395d8efc_0_5141">
            <a:extLst>
              <a:ext uri="{FF2B5EF4-FFF2-40B4-BE49-F238E27FC236}">
                <a16:creationId xmlns:a16="http://schemas.microsoft.com/office/drawing/2014/main" id="{9E98BC3A-6EA2-AAD9-5EE7-229514E33EFA}"/>
              </a:ext>
            </a:extLst>
          </p:cNvPr>
          <p:cNvPicPr preferRelativeResize="0"/>
          <p:nvPr/>
        </p:nvPicPr>
        <p:blipFill rotWithShape="1">
          <a:blip r:embed="rId6">
            <a:alphaModFix/>
          </a:blip>
          <a:srcRect/>
          <a:stretch/>
        </p:blipFill>
        <p:spPr>
          <a:xfrm>
            <a:off x="3817650" y="2031375"/>
            <a:ext cx="513520" cy="599100"/>
          </a:xfrm>
          <a:prstGeom prst="rect">
            <a:avLst/>
          </a:prstGeom>
          <a:noFill/>
          <a:ln>
            <a:noFill/>
          </a:ln>
        </p:spPr>
      </p:pic>
      <p:cxnSp>
        <p:nvCxnSpPr>
          <p:cNvPr id="11" name="Google Shape;1940;g221395d8efc_0_5141">
            <a:extLst>
              <a:ext uri="{FF2B5EF4-FFF2-40B4-BE49-F238E27FC236}">
                <a16:creationId xmlns:a16="http://schemas.microsoft.com/office/drawing/2014/main" id="{B3B2586D-BC62-6E77-063D-FA334590606D}"/>
              </a:ext>
            </a:extLst>
          </p:cNvPr>
          <p:cNvCxnSpPr/>
          <p:nvPr/>
        </p:nvCxnSpPr>
        <p:spPr>
          <a:xfrm rot="10800000">
            <a:off x="4447175" y="2329275"/>
            <a:ext cx="964800" cy="3300"/>
          </a:xfrm>
          <a:prstGeom prst="straightConnector1">
            <a:avLst/>
          </a:prstGeom>
          <a:noFill/>
          <a:ln w="28575" cap="flat" cmpd="sng">
            <a:solidFill>
              <a:srgbClr val="202192"/>
            </a:solidFill>
            <a:prstDash val="solid"/>
            <a:round/>
            <a:headEnd type="triangle" w="lg" len="lg"/>
            <a:tailEnd type="none" w="lg" len="lg"/>
          </a:ln>
        </p:spPr>
      </p:cxnSp>
      <p:cxnSp>
        <p:nvCxnSpPr>
          <p:cNvPr id="12" name="Google Shape;1941;g221395d8efc_0_5141">
            <a:extLst>
              <a:ext uri="{FF2B5EF4-FFF2-40B4-BE49-F238E27FC236}">
                <a16:creationId xmlns:a16="http://schemas.microsoft.com/office/drawing/2014/main" id="{D73FB46B-1F90-F7B8-F6DF-838B217D7512}"/>
              </a:ext>
            </a:extLst>
          </p:cNvPr>
          <p:cNvCxnSpPr/>
          <p:nvPr/>
        </p:nvCxnSpPr>
        <p:spPr>
          <a:xfrm rot="10800000">
            <a:off x="8827613" y="4103325"/>
            <a:ext cx="0" cy="999600"/>
          </a:xfrm>
          <a:prstGeom prst="straightConnector1">
            <a:avLst/>
          </a:prstGeom>
          <a:noFill/>
          <a:ln w="28575" cap="flat" cmpd="sng">
            <a:solidFill>
              <a:srgbClr val="202192"/>
            </a:solidFill>
            <a:prstDash val="solid"/>
            <a:round/>
            <a:headEnd type="triangle" w="lg" len="lg"/>
            <a:tailEnd type="none" w="lg" len="lg"/>
          </a:ln>
        </p:spPr>
      </p:cxnSp>
      <p:pic>
        <p:nvPicPr>
          <p:cNvPr id="13" name="Google Shape;1934;g221395d8efc_0_5141">
            <a:extLst>
              <a:ext uri="{FF2B5EF4-FFF2-40B4-BE49-F238E27FC236}">
                <a16:creationId xmlns:a16="http://schemas.microsoft.com/office/drawing/2014/main" id="{B2C2ED11-3D39-E65A-D9CA-5D7A0C0B1F20}"/>
              </a:ext>
            </a:extLst>
          </p:cNvPr>
          <p:cNvPicPr preferRelativeResize="0"/>
          <p:nvPr/>
        </p:nvPicPr>
        <p:blipFill rotWithShape="1">
          <a:blip r:embed="rId6">
            <a:alphaModFix/>
          </a:blip>
          <a:srcRect/>
          <a:stretch/>
        </p:blipFill>
        <p:spPr>
          <a:xfrm>
            <a:off x="8570850" y="1569050"/>
            <a:ext cx="513520" cy="599100"/>
          </a:xfrm>
          <a:prstGeom prst="rect">
            <a:avLst/>
          </a:prstGeom>
          <a:noFill/>
          <a:ln>
            <a:noFill/>
          </a:ln>
        </p:spPr>
      </p:pic>
      <p:pic>
        <p:nvPicPr>
          <p:cNvPr id="14" name="Google Shape;1936;g221395d8efc_0_5141">
            <a:extLst>
              <a:ext uri="{FF2B5EF4-FFF2-40B4-BE49-F238E27FC236}">
                <a16:creationId xmlns:a16="http://schemas.microsoft.com/office/drawing/2014/main" id="{A7934EB8-A5FE-C720-508A-8A4D6715607D}"/>
              </a:ext>
            </a:extLst>
          </p:cNvPr>
          <p:cNvPicPr preferRelativeResize="0"/>
          <p:nvPr/>
        </p:nvPicPr>
        <p:blipFill rotWithShape="1">
          <a:blip r:embed="rId6">
            <a:alphaModFix/>
          </a:blip>
          <a:srcRect/>
          <a:stretch/>
        </p:blipFill>
        <p:spPr>
          <a:xfrm>
            <a:off x="8570850" y="3380325"/>
            <a:ext cx="513520" cy="599100"/>
          </a:xfrm>
          <a:prstGeom prst="rect">
            <a:avLst/>
          </a:prstGeom>
          <a:noFill/>
          <a:ln>
            <a:noFill/>
          </a:ln>
        </p:spPr>
      </p:pic>
      <p:pic>
        <p:nvPicPr>
          <p:cNvPr id="15" name="Google Shape;1942;g221395d8efc_0_5141" descr="Shape&#10;&#10;Description automatically generated with low confidence">
            <a:extLst>
              <a:ext uri="{FF2B5EF4-FFF2-40B4-BE49-F238E27FC236}">
                <a16:creationId xmlns:a16="http://schemas.microsoft.com/office/drawing/2014/main" id="{90231900-2D1F-8220-EC46-FD346BBB6AC1}"/>
              </a:ext>
            </a:extLst>
          </p:cNvPr>
          <p:cNvPicPr preferRelativeResize="0"/>
          <p:nvPr/>
        </p:nvPicPr>
        <p:blipFill rotWithShape="1">
          <a:blip r:embed="rId7">
            <a:alphaModFix/>
          </a:blip>
          <a:srcRect/>
          <a:stretch/>
        </p:blipFill>
        <p:spPr>
          <a:xfrm>
            <a:off x="3698050" y="3806775"/>
            <a:ext cx="800850" cy="800871"/>
          </a:xfrm>
          <a:prstGeom prst="rect">
            <a:avLst/>
          </a:prstGeom>
          <a:noFill/>
          <a:ln>
            <a:noFill/>
          </a:ln>
        </p:spPr>
      </p:pic>
      <p:sp>
        <p:nvSpPr>
          <p:cNvPr id="16" name="Google Shape;1943;g221395d8efc_0_5141">
            <a:extLst>
              <a:ext uri="{FF2B5EF4-FFF2-40B4-BE49-F238E27FC236}">
                <a16:creationId xmlns:a16="http://schemas.microsoft.com/office/drawing/2014/main" id="{CE09B160-8868-3310-927C-3E170F17D6E8}"/>
              </a:ext>
            </a:extLst>
          </p:cNvPr>
          <p:cNvSpPr txBox="1"/>
          <p:nvPr/>
        </p:nvSpPr>
        <p:spPr>
          <a:xfrm>
            <a:off x="3120525" y="4675850"/>
            <a:ext cx="2131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t>Key Management Service (KMS)</a:t>
            </a:r>
            <a:endParaRPr sz="1000" b="1"/>
          </a:p>
        </p:txBody>
      </p:sp>
      <p:pic>
        <p:nvPicPr>
          <p:cNvPr id="17" name="Google Shape;1944;g221395d8efc_0_5141">
            <a:extLst>
              <a:ext uri="{FF2B5EF4-FFF2-40B4-BE49-F238E27FC236}">
                <a16:creationId xmlns:a16="http://schemas.microsoft.com/office/drawing/2014/main" id="{CF30EB2D-DA85-D562-CA55-DEFFAAFEC6E7}"/>
              </a:ext>
            </a:extLst>
          </p:cNvPr>
          <p:cNvPicPr preferRelativeResize="0"/>
          <p:nvPr/>
        </p:nvPicPr>
        <p:blipFill>
          <a:blip r:embed="rId8">
            <a:alphaModFix/>
          </a:blip>
          <a:stretch>
            <a:fillRect/>
          </a:stretch>
        </p:blipFill>
        <p:spPr>
          <a:xfrm>
            <a:off x="6329525" y="3100913"/>
            <a:ext cx="759875" cy="454719"/>
          </a:xfrm>
          <a:prstGeom prst="rect">
            <a:avLst/>
          </a:prstGeom>
          <a:noFill/>
          <a:ln>
            <a:noFill/>
          </a:ln>
        </p:spPr>
      </p:pic>
      <p:pic>
        <p:nvPicPr>
          <p:cNvPr id="18" name="Google Shape;1945;g221395d8efc_0_5141">
            <a:extLst>
              <a:ext uri="{FF2B5EF4-FFF2-40B4-BE49-F238E27FC236}">
                <a16:creationId xmlns:a16="http://schemas.microsoft.com/office/drawing/2014/main" id="{7B49663E-8366-5126-7C7F-AB92E388E11E}"/>
              </a:ext>
            </a:extLst>
          </p:cNvPr>
          <p:cNvPicPr preferRelativeResize="0"/>
          <p:nvPr/>
        </p:nvPicPr>
        <p:blipFill>
          <a:blip r:embed="rId9">
            <a:alphaModFix/>
          </a:blip>
          <a:stretch>
            <a:fillRect/>
          </a:stretch>
        </p:blipFill>
        <p:spPr>
          <a:xfrm>
            <a:off x="5756773" y="1868602"/>
            <a:ext cx="759875" cy="759875"/>
          </a:xfrm>
          <a:prstGeom prst="rect">
            <a:avLst/>
          </a:prstGeom>
          <a:noFill/>
          <a:ln>
            <a:noFill/>
          </a:ln>
        </p:spPr>
      </p:pic>
      <p:sp>
        <p:nvSpPr>
          <p:cNvPr id="19" name="Google Shape;1946;g221395d8efc_0_5141">
            <a:extLst>
              <a:ext uri="{FF2B5EF4-FFF2-40B4-BE49-F238E27FC236}">
                <a16:creationId xmlns:a16="http://schemas.microsoft.com/office/drawing/2014/main" id="{08DD97CF-81A9-0124-0B05-95A3A9E2FE8E}"/>
              </a:ext>
            </a:extLst>
          </p:cNvPr>
          <p:cNvSpPr txBox="1"/>
          <p:nvPr/>
        </p:nvSpPr>
        <p:spPr>
          <a:xfrm>
            <a:off x="5024688" y="1463613"/>
            <a:ext cx="271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t>Simple Notification Service (SNS)</a:t>
            </a:r>
            <a:endParaRPr sz="1000" b="1"/>
          </a:p>
        </p:txBody>
      </p:sp>
      <p:pic>
        <p:nvPicPr>
          <p:cNvPr id="20" name="Google Shape;1947;g221395d8efc_0_5141" descr="Icon&#10;&#10;Description automatically generated">
            <a:extLst>
              <a:ext uri="{FF2B5EF4-FFF2-40B4-BE49-F238E27FC236}">
                <a16:creationId xmlns:a16="http://schemas.microsoft.com/office/drawing/2014/main" id="{D1EFCB66-E220-67C5-E5FE-670B84DFF4DF}"/>
              </a:ext>
            </a:extLst>
          </p:cNvPr>
          <p:cNvPicPr preferRelativeResize="0"/>
          <p:nvPr/>
        </p:nvPicPr>
        <p:blipFill rotWithShape="1">
          <a:blip r:embed="rId10">
            <a:alphaModFix/>
          </a:blip>
          <a:srcRect/>
          <a:stretch/>
        </p:blipFill>
        <p:spPr>
          <a:xfrm>
            <a:off x="8500338" y="5141700"/>
            <a:ext cx="680675" cy="616775"/>
          </a:xfrm>
          <a:prstGeom prst="rect">
            <a:avLst/>
          </a:prstGeom>
          <a:noFill/>
          <a:ln>
            <a:noFill/>
          </a:ln>
        </p:spPr>
      </p:pic>
      <p:sp>
        <p:nvSpPr>
          <p:cNvPr id="21" name="Google Shape;1948;g221395d8efc_0_5141">
            <a:extLst>
              <a:ext uri="{FF2B5EF4-FFF2-40B4-BE49-F238E27FC236}">
                <a16:creationId xmlns:a16="http://schemas.microsoft.com/office/drawing/2014/main" id="{FB3C3654-D20C-B7D8-9A01-7AC97873F2A4}"/>
              </a:ext>
            </a:extLst>
          </p:cNvPr>
          <p:cNvSpPr txBox="1"/>
          <p:nvPr/>
        </p:nvSpPr>
        <p:spPr>
          <a:xfrm>
            <a:off x="8358275" y="5797250"/>
            <a:ext cx="964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t>DynamoDB</a:t>
            </a:r>
            <a:endParaRPr sz="1000" b="1"/>
          </a:p>
        </p:txBody>
      </p:sp>
      <p:pic>
        <p:nvPicPr>
          <p:cNvPr id="22" name="Google Shape;1949;g221395d8efc_0_5141">
            <a:extLst>
              <a:ext uri="{FF2B5EF4-FFF2-40B4-BE49-F238E27FC236}">
                <a16:creationId xmlns:a16="http://schemas.microsoft.com/office/drawing/2014/main" id="{8418485B-B9C1-BA34-3085-811D64ACAE13}"/>
              </a:ext>
            </a:extLst>
          </p:cNvPr>
          <p:cNvPicPr preferRelativeResize="0"/>
          <p:nvPr/>
        </p:nvPicPr>
        <p:blipFill rotWithShape="1">
          <a:blip r:embed="rId11">
            <a:alphaModFix/>
          </a:blip>
          <a:srcRect l="9328" t="18330" r="9337" b="18330"/>
          <a:stretch/>
        </p:blipFill>
        <p:spPr>
          <a:xfrm>
            <a:off x="4936575" y="2976687"/>
            <a:ext cx="902899" cy="703186"/>
          </a:xfrm>
          <a:prstGeom prst="rect">
            <a:avLst/>
          </a:prstGeom>
          <a:noFill/>
          <a:ln>
            <a:noFill/>
          </a:ln>
        </p:spPr>
      </p:pic>
      <p:sp>
        <p:nvSpPr>
          <p:cNvPr id="23" name="Google Shape;1950;g221395d8efc_0_5141">
            <a:extLst>
              <a:ext uri="{FF2B5EF4-FFF2-40B4-BE49-F238E27FC236}">
                <a16:creationId xmlns:a16="http://schemas.microsoft.com/office/drawing/2014/main" id="{C3731B97-4C05-FAE1-0DA6-D5D902729D00}"/>
              </a:ext>
            </a:extLst>
          </p:cNvPr>
          <p:cNvSpPr txBox="1"/>
          <p:nvPr/>
        </p:nvSpPr>
        <p:spPr>
          <a:xfrm>
            <a:off x="5899925" y="3112713"/>
            <a:ext cx="28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74" name="Google Shape;1374;p19"/>
          <p:cNvSpPr/>
          <p:nvPr/>
        </p:nvSpPr>
        <p:spPr>
          <a:xfrm>
            <a:off x="269663" y="434510"/>
            <a:ext cx="8159745" cy="498598"/>
          </a:xfrm>
          <a:custGeom>
            <a:avLst/>
            <a:gdLst/>
            <a:ahLst/>
            <a:cxnLst/>
            <a:rect l="l" t="t" r="r" b="b"/>
            <a:pathLst>
              <a:path w="4732020" h="1164569" extrusionOk="0">
                <a:moveTo>
                  <a:pt x="0" y="0"/>
                </a:moveTo>
                <a:lnTo>
                  <a:pt x="4732020" y="0"/>
                </a:lnTo>
                <a:lnTo>
                  <a:pt x="4732020" y="1164569"/>
                </a:lnTo>
                <a:lnTo>
                  <a:pt x="0" y="1164569"/>
                </a:lnTo>
                <a:lnTo>
                  <a:pt x="0" y="0"/>
                </a:lnTo>
                <a:close/>
              </a:path>
            </a:pathLst>
          </a:cu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3600">
                <a:solidFill>
                  <a:srgbClr val="000000"/>
                </a:solidFill>
                <a:latin typeface="Quattrocento Sans"/>
                <a:ea typeface="Quattrocento Sans"/>
                <a:cs typeface="Quattrocento Sans"/>
                <a:sym typeface="Quattrocento Sans"/>
              </a:rPr>
              <a:t>Pluggable components</a:t>
            </a:r>
            <a:endParaRPr sz="3600" b="0" i="0" u="none" strike="noStrike" cap="none">
              <a:solidFill>
                <a:srgbClr val="000000"/>
              </a:solidFill>
              <a:latin typeface="Quattrocento Sans"/>
              <a:ea typeface="Quattrocento Sans"/>
              <a:cs typeface="Quattrocento Sans"/>
              <a:sym typeface="Quattrocento Sans"/>
            </a:endParaRPr>
          </a:p>
        </p:txBody>
      </p:sp>
      <p:grpSp>
        <p:nvGrpSpPr>
          <p:cNvPr id="2" name="Google Shape;1955;g221395d8efc_0_5169">
            <a:extLst>
              <a:ext uri="{FF2B5EF4-FFF2-40B4-BE49-F238E27FC236}">
                <a16:creationId xmlns:a16="http://schemas.microsoft.com/office/drawing/2014/main" id="{EA7861B7-6141-857C-3E33-BD0DC1FBA537}"/>
              </a:ext>
            </a:extLst>
          </p:cNvPr>
          <p:cNvGrpSpPr/>
          <p:nvPr/>
        </p:nvGrpSpPr>
        <p:grpSpPr>
          <a:xfrm>
            <a:off x="8675580" y="2926025"/>
            <a:ext cx="902904" cy="1053389"/>
            <a:chOff x="5709754" y="3748820"/>
            <a:chExt cx="902904" cy="1053389"/>
          </a:xfrm>
        </p:grpSpPr>
        <p:pic>
          <p:nvPicPr>
            <p:cNvPr id="3" name="Google Shape;1956;g221395d8efc_0_5169">
              <a:extLst>
                <a:ext uri="{FF2B5EF4-FFF2-40B4-BE49-F238E27FC236}">
                  <a16:creationId xmlns:a16="http://schemas.microsoft.com/office/drawing/2014/main" id="{63E5D740-5603-6AD4-E5C8-BD9B26F1E114}"/>
                </a:ext>
              </a:extLst>
            </p:cNvPr>
            <p:cNvPicPr preferRelativeResize="0"/>
            <p:nvPr/>
          </p:nvPicPr>
          <p:blipFill rotWithShape="1">
            <a:blip r:embed="rId3">
              <a:alphaModFix/>
            </a:blip>
            <a:srcRect/>
            <a:stretch/>
          </p:blipFill>
          <p:spPr>
            <a:xfrm>
              <a:off x="5709754" y="3748820"/>
              <a:ext cx="902904" cy="1053389"/>
            </a:xfrm>
            <a:prstGeom prst="rect">
              <a:avLst/>
            </a:prstGeom>
            <a:noFill/>
            <a:ln>
              <a:noFill/>
            </a:ln>
          </p:spPr>
        </p:pic>
        <p:sp>
          <p:nvSpPr>
            <p:cNvPr id="4" name="Google Shape;1957;g221395d8efc_0_5169">
              <a:extLst>
                <a:ext uri="{FF2B5EF4-FFF2-40B4-BE49-F238E27FC236}">
                  <a16:creationId xmlns:a16="http://schemas.microsoft.com/office/drawing/2014/main" id="{637685E5-2D96-D4D5-3ECD-2B47FF7DC74E}"/>
                </a:ext>
              </a:extLst>
            </p:cNvPr>
            <p:cNvSpPr txBox="1"/>
            <p:nvPr/>
          </p:nvSpPr>
          <p:spPr>
            <a:xfrm>
              <a:off x="5941082" y="4038330"/>
              <a:ext cx="390600" cy="1848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1200">
                <a:solidFill>
                  <a:srgbClr val="000000"/>
                </a:solidFill>
                <a:latin typeface="Open Sans"/>
                <a:ea typeface="Open Sans"/>
                <a:cs typeface="Open Sans"/>
                <a:sym typeface="Open Sans"/>
              </a:endParaRPr>
            </a:p>
          </p:txBody>
        </p:sp>
      </p:grpSp>
      <p:cxnSp>
        <p:nvCxnSpPr>
          <p:cNvPr id="5" name="Google Shape;1958;g221395d8efc_0_5169">
            <a:extLst>
              <a:ext uri="{FF2B5EF4-FFF2-40B4-BE49-F238E27FC236}">
                <a16:creationId xmlns:a16="http://schemas.microsoft.com/office/drawing/2014/main" id="{F42A770F-2162-FF6F-B958-7231C6044B48}"/>
              </a:ext>
            </a:extLst>
          </p:cNvPr>
          <p:cNvCxnSpPr/>
          <p:nvPr/>
        </p:nvCxnSpPr>
        <p:spPr>
          <a:xfrm rot="10800000">
            <a:off x="4098475" y="2684275"/>
            <a:ext cx="0" cy="999600"/>
          </a:xfrm>
          <a:prstGeom prst="straightConnector1">
            <a:avLst/>
          </a:prstGeom>
          <a:noFill/>
          <a:ln w="28575" cap="flat" cmpd="sng">
            <a:solidFill>
              <a:srgbClr val="202192"/>
            </a:solidFill>
            <a:prstDash val="solid"/>
            <a:round/>
            <a:headEnd type="triangle" w="lg" len="lg"/>
            <a:tailEnd type="none" w="lg" len="lg"/>
          </a:ln>
        </p:spPr>
      </p:cxnSp>
      <p:cxnSp>
        <p:nvCxnSpPr>
          <p:cNvPr id="6" name="Google Shape;1959;g221395d8efc_0_5169">
            <a:extLst>
              <a:ext uri="{FF2B5EF4-FFF2-40B4-BE49-F238E27FC236}">
                <a16:creationId xmlns:a16="http://schemas.microsoft.com/office/drawing/2014/main" id="{1F120170-E2A2-8BA3-0D9E-29FBBB9B7888}"/>
              </a:ext>
            </a:extLst>
          </p:cNvPr>
          <p:cNvCxnSpPr>
            <a:endCxn id="13" idx="1"/>
          </p:cNvCxnSpPr>
          <p:nvPr/>
        </p:nvCxnSpPr>
        <p:spPr>
          <a:xfrm rot="10800000" flipH="1">
            <a:off x="6861450" y="1868600"/>
            <a:ext cx="1709400" cy="462300"/>
          </a:xfrm>
          <a:prstGeom prst="bentConnector3">
            <a:avLst>
              <a:gd name="adj1" fmla="val 50000"/>
            </a:avLst>
          </a:prstGeom>
          <a:noFill/>
          <a:ln w="28575" cap="flat" cmpd="sng">
            <a:solidFill>
              <a:srgbClr val="202192"/>
            </a:solidFill>
            <a:prstDash val="solid"/>
            <a:round/>
            <a:headEnd type="none" w="lg" len="lg"/>
            <a:tailEnd type="triangle" w="lg" len="lg"/>
          </a:ln>
        </p:spPr>
      </p:cxnSp>
      <p:cxnSp>
        <p:nvCxnSpPr>
          <p:cNvPr id="7" name="Google Shape;1962;g221395d8efc_0_5169">
            <a:extLst>
              <a:ext uri="{FF2B5EF4-FFF2-40B4-BE49-F238E27FC236}">
                <a16:creationId xmlns:a16="http://schemas.microsoft.com/office/drawing/2014/main" id="{25F440D8-50B1-EF9B-8677-CC7F565F7909}"/>
              </a:ext>
            </a:extLst>
          </p:cNvPr>
          <p:cNvCxnSpPr>
            <a:endCxn id="14" idx="1"/>
          </p:cNvCxnSpPr>
          <p:nvPr/>
        </p:nvCxnSpPr>
        <p:spPr>
          <a:xfrm>
            <a:off x="6861450" y="2331075"/>
            <a:ext cx="1709400" cy="1348800"/>
          </a:xfrm>
          <a:prstGeom prst="bentConnector3">
            <a:avLst>
              <a:gd name="adj1" fmla="val 50000"/>
            </a:avLst>
          </a:prstGeom>
          <a:noFill/>
          <a:ln w="28575" cap="flat" cmpd="sng">
            <a:solidFill>
              <a:srgbClr val="202192"/>
            </a:solidFill>
            <a:prstDash val="solid"/>
            <a:round/>
            <a:headEnd type="none" w="lg" len="lg"/>
            <a:tailEnd type="triangle" w="lg" len="lg"/>
          </a:ln>
        </p:spPr>
      </p:cxnSp>
      <p:pic>
        <p:nvPicPr>
          <p:cNvPr id="8" name="Google Shape;1964;g221395d8efc_0_5169">
            <a:extLst>
              <a:ext uri="{FF2B5EF4-FFF2-40B4-BE49-F238E27FC236}">
                <a16:creationId xmlns:a16="http://schemas.microsoft.com/office/drawing/2014/main" id="{6D5433C0-2239-E854-4C29-CD312EFB1E05}"/>
              </a:ext>
            </a:extLst>
          </p:cNvPr>
          <p:cNvPicPr preferRelativeResize="0"/>
          <p:nvPr/>
        </p:nvPicPr>
        <p:blipFill rotWithShape="1">
          <a:blip r:embed="rId4">
            <a:alphaModFix/>
          </a:blip>
          <a:srcRect/>
          <a:stretch/>
        </p:blipFill>
        <p:spPr>
          <a:xfrm>
            <a:off x="8675580" y="1106264"/>
            <a:ext cx="902904" cy="1053389"/>
          </a:xfrm>
          <a:prstGeom prst="rect">
            <a:avLst/>
          </a:prstGeom>
          <a:noFill/>
          <a:ln>
            <a:noFill/>
          </a:ln>
        </p:spPr>
      </p:pic>
      <p:pic>
        <p:nvPicPr>
          <p:cNvPr id="9" name="Google Shape;1965;g221395d8efc_0_5169">
            <a:extLst>
              <a:ext uri="{FF2B5EF4-FFF2-40B4-BE49-F238E27FC236}">
                <a16:creationId xmlns:a16="http://schemas.microsoft.com/office/drawing/2014/main" id="{977E0831-2B22-8554-5E1E-4E27C3D7E653}"/>
              </a:ext>
            </a:extLst>
          </p:cNvPr>
          <p:cNvPicPr preferRelativeResize="0"/>
          <p:nvPr/>
        </p:nvPicPr>
        <p:blipFill rotWithShape="1">
          <a:blip r:embed="rId5">
            <a:alphaModFix/>
          </a:blip>
          <a:srcRect/>
          <a:stretch/>
        </p:blipFill>
        <p:spPr>
          <a:xfrm>
            <a:off x="3287018" y="1507979"/>
            <a:ext cx="902904" cy="1053389"/>
          </a:xfrm>
          <a:prstGeom prst="rect">
            <a:avLst/>
          </a:prstGeom>
          <a:noFill/>
          <a:ln>
            <a:noFill/>
          </a:ln>
        </p:spPr>
      </p:pic>
      <p:pic>
        <p:nvPicPr>
          <p:cNvPr id="10" name="Google Shape;1966;g221395d8efc_0_5169">
            <a:extLst>
              <a:ext uri="{FF2B5EF4-FFF2-40B4-BE49-F238E27FC236}">
                <a16:creationId xmlns:a16="http://schemas.microsoft.com/office/drawing/2014/main" id="{9985F862-E85F-0723-8476-0E1BE121F1CB}"/>
              </a:ext>
            </a:extLst>
          </p:cNvPr>
          <p:cNvPicPr preferRelativeResize="0"/>
          <p:nvPr/>
        </p:nvPicPr>
        <p:blipFill rotWithShape="1">
          <a:blip r:embed="rId6">
            <a:alphaModFix/>
          </a:blip>
          <a:srcRect/>
          <a:stretch/>
        </p:blipFill>
        <p:spPr>
          <a:xfrm>
            <a:off x="3817650" y="2031375"/>
            <a:ext cx="513520" cy="599100"/>
          </a:xfrm>
          <a:prstGeom prst="rect">
            <a:avLst/>
          </a:prstGeom>
          <a:noFill/>
          <a:ln>
            <a:noFill/>
          </a:ln>
        </p:spPr>
      </p:pic>
      <p:cxnSp>
        <p:nvCxnSpPr>
          <p:cNvPr id="11" name="Google Shape;1967;g221395d8efc_0_5169">
            <a:extLst>
              <a:ext uri="{FF2B5EF4-FFF2-40B4-BE49-F238E27FC236}">
                <a16:creationId xmlns:a16="http://schemas.microsoft.com/office/drawing/2014/main" id="{21C97C5A-CE1C-45E7-8971-342834453D2D}"/>
              </a:ext>
            </a:extLst>
          </p:cNvPr>
          <p:cNvCxnSpPr/>
          <p:nvPr/>
        </p:nvCxnSpPr>
        <p:spPr>
          <a:xfrm rot="10800000">
            <a:off x="4447175" y="2329275"/>
            <a:ext cx="964800" cy="3300"/>
          </a:xfrm>
          <a:prstGeom prst="straightConnector1">
            <a:avLst/>
          </a:prstGeom>
          <a:noFill/>
          <a:ln w="28575" cap="flat" cmpd="sng">
            <a:solidFill>
              <a:srgbClr val="202192"/>
            </a:solidFill>
            <a:prstDash val="solid"/>
            <a:round/>
            <a:headEnd type="triangle" w="lg" len="lg"/>
            <a:tailEnd type="none" w="lg" len="lg"/>
          </a:ln>
        </p:spPr>
      </p:cxnSp>
      <p:cxnSp>
        <p:nvCxnSpPr>
          <p:cNvPr id="12" name="Google Shape;1968;g221395d8efc_0_5169">
            <a:extLst>
              <a:ext uri="{FF2B5EF4-FFF2-40B4-BE49-F238E27FC236}">
                <a16:creationId xmlns:a16="http://schemas.microsoft.com/office/drawing/2014/main" id="{046FB7E1-7817-3524-83B3-EFEC628F1E52}"/>
              </a:ext>
            </a:extLst>
          </p:cNvPr>
          <p:cNvCxnSpPr/>
          <p:nvPr/>
        </p:nvCxnSpPr>
        <p:spPr>
          <a:xfrm rot="10800000">
            <a:off x="8827613" y="4103325"/>
            <a:ext cx="0" cy="999600"/>
          </a:xfrm>
          <a:prstGeom prst="straightConnector1">
            <a:avLst/>
          </a:prstGeom>
          <a:noFill/>
          <a:ln w="28575" cap="flat" cmpd="sng">
            <a:solidFill>
              <a:srgbClr val="202192"/>
            </a:solidFill>
            <a:prstDash val="solid"/>
            <a:round/>
            <a:headEnd type="triangle" w="lg" len="lg"/>
            <a:tailEnd type="none" w="lg" len="lg"/>
          </a:ln>
        </p:spPr>
      </p:cxnSp>
      <p:pic>
        <p:nvPicPr>
          <p:cNvPr id="13" name="Google Shape;1961;g221395d8efc_0_5169">
            <a:extLst>
              <a:ext uri="{FF2B5EF4-FFF2-40B4-BE49-F238E27FC236}">
                <a16:creationId xmlns:a16="http://schemas.microsoft.com/office/drawing/2014/main" id="{C68E044E-A3CC-BB9C-FE41-BA79BBEC34C4}"/>
              </a:ext>
            </a:extLst>
          </p:cNvPr>
          <p:cNvPicPr preferRelativeResize="0"/>
          <p:nvPr/>
        </p:nvPicPr>
        <p:blipFill rotWithShape="1">
          <a:blip r:embed="rId6">
            <a:alphaModFix/>
          </a:blip>
          <a:srcRect/>
          <a:stretch/>
        </p:blipFill>
        <p:spPr>
          <a:xfrm>
            <a:off x="8570850" y="1569050"/>
            <a:ext cx="513520" cy="599100"/>
          </a:xfrm>
          <a:prstGeom prst="rect">
            <a:avLst/>
          </a:prstGeom>
          <a:noFill/>
          <a:ln>
            <a:noFill/>
          </a:ln>
        </p:spPr>
      </p:pic>
      <p:pic>
        <p:nvPicPr>
          <p:cNvPr id="14" name="Google Shape;1963;g221395d8efc_0_5169">
            <a:extLst>
              <a:ext uri="{FF2B5EF4-FFF2-40B4-BE49-F238E27FC236}">
                <a16:creationId xmlns:a16="http://schemas.microsoft.com/office/drawing/2014/main" id="{C7C98F7A-BB8F-DF31-7CA4-82D0C316261B}"/>
              </a:ext>
            </a:extLst>
          </p:cNvPr>
          <p:cNvPicPr preferRelativeResize="0"/>
          <p:nvPr/>
        </p:nvPicPr>
        <p:blipFill rotWithShape="1">
          <a:blip r:embed="rId6">
            <a:alphaModFix/>
          </a:blip>
          <a:srcRect/>
          <a:stretch/>
        </p:blipFill>
        <p:spPr>
          <a:xfrm>
            <a:off x="8570850" y="3380325"/>
            <a:ext cx="513520" cy="599100"/>
          </a:xfrm>
          <a:prstGeom prst="rect">
            <a:avLst/>
          </a:prstGeom>
          <a:noFill/>
          <a:ln>
            <a:noFill/>
          </a:ln>
        </p:spPr>
      </p:pic>
      <p:sp>
        <p:nvSpPr>
          <p:cNvPr id="15" name="Google Shape;1969;g221395d8efc_0_5169">
            <a:extLst>
              <a:ext uri="{FF2B5EF4-FFF2-40B4-BE49-F238E27FC236}">
                <a16:creationId xmlns:a16="http://schemas.microsoft.com/office/drawing/2014/main" id="{8F4122E4-3A46-4BDB-D950-D7490F118389}"/>
              </a:ext>
            </a:extLst>
          </p:cNvPr>
          <p:cNvSpPr txBox="1"/>
          <p:nvPr/>
        </p:nvSpPr>
        <p:spPr>
          <a:xfrm>
            <a:off x="3503698" y="4528775"/>
            <a:ext cx="1521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t>Azure Key Vault</a:t>
            </a:r>
            <a:endParaRPr sz="1000" b="1"/>
          </a:p>
        </p:txBody>
      </p:sp>
      <p:sp>
        <p:nvSpPr>
          <p:cNvPr id="16" name="Google Shape;1970;g221395d8efc_0_5169">
            <a:extLst>
              <a:ext uri="{FF2B5EF4-FFF2-40B4-BE49-F238E27FC236}">
                <a16:creationId xmlns:a16="http://schemas.microsoft.com/office/drawing/2014/main" id="{EDC06C3C-9F5A-7C94-CF17-570A30CB608D}"/>
              </a:ext>
            </a:extLst>
          </p:cNvPr>
          <p:cNvSpPr txBox="1"/>
          <p:nvPr/>
        </p:nvSpPr>
        <p:spPr>
          <a:xfrm>
            <a:off x="5024688" y="1463613"/>
            <a:ext cx="2711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b="1"/>
          </a:p>
        </p:txBody>
      </p:sp>
      <p:sp>
        <p:nvSpPr>
          <p:cNvPr id="17" name="Google Shape;1971;g221395d8efc_0_5169">
            <a:extLst>
              <a:ext uri="{FF2B5EF4-FFF2-40B4-BE49-F238E27FC236}">
                <a16:creationId xmlns:a16="http://schemas.microsoft.com/office/drawing/2014/main" id="{584CC30B-B0B6-CF30-EE0A-0FEAFCA4E762}"/>
              </a:ext>
            </a:extLst>
          </p:cNvPr>
          <p:cNvSpPr txBox="1"/>
          <p:nvPr/>
        </p:nvSpPr>
        <p:spPr>
          <a:xfrm>
            <a:off x="8198775" y="5739650"/>
            <a:ext cx="137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t>Azure Cosmos DB</a:t>
            </a:r>
            <a:endParaRPr sz="1000" b="1"/>
          </a:p>
        </p:txBody>
      </p:sp>
      <p:pic>
        <p:nvPicPr>
          <p:cNvPr id="18" name="Google Shape;1972;g221395d8efc_0_5169">
            <a:extLst>
              <a:ext uri="{FF2B5EF4-FFF2-40B4-BE49-F238E27FC236}">
                <a16:creationId xmlns:a16="http://schemas.microsoft.com/office/drawing/2014/main" id="{4E35D123-CFCD-D345-8E91-3D51DB2BD403}"/>
              </a:ext>
            </a:extLst>
          </p:cNvPr>
          <p:cNvPicPr preferRelativeResize="0"/>
          <p:nvPr/>
        </p:nvPicPr>
        <p:blipFill rotWithShape="1">
          <a:blip r:embed="rId7">
            <a:alphaModFix/>
          </a:blip>
          <a:srcRect l="9328" t="18330" r="9337" b="18330"/>
          <a:stretch/>
        </p:blipFill>
        <p:spPr>
          <a:xfrm>
            <a:off x="4936575" y="2976687"/>
            <a:ext cx="902899" cy="703186"/>
          </a:xfrm>
          <a:prstGeom prst="rect">
            <a:avLst/>
          </a:prstGeom>
          <a:noFill/>
          <a:ln>
            <a:noFill/>
          </a:ln>
        </p:spPr>
      </p:pic>
      <p:sp>
        <p:nvSpPr>
          <p:cNvPr id="19" name="Google Shape;1973;g221395d8efc_0_5169">
            <a:extLst>
              <a:ext uri="{FF2B5EF4-FFF2-40B4-BE49-F238E27FC236}">
                <a16:creationId xmlns:a16="http://schemas.microsoft.com/office/drawing/2014/main" id="{885E08DC-2DB2-78FF-29D0-DE93C46B18DA}"/>
              </a:ext>
            </a:extLst>
          </p:cNvPr>
          <p:cNvSpPr txBox="1"/>
          <p:nvPr/>
        </p:nvSpPr>
        <p:spPr>
          <a:xfrm>
            <a:off x="5899925" y="3112713"/>
            <a:ext cx="2814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t>+</a:t>
            </a:r>
            <a:endParaRPr sz="1600"/>
          </a:p>
        </p:txBody>
      </p:sp>
      <p:pic>
        <p:nvPicPr>
          <p:cNvPr id="20" name="Google Shape;1974;g221395d8efc_0_5169" descr="Logo&#10;&#10;Description automatically generated with medium confidence">
            <a:extLst>
              <a:ext uri="{FF2B5EF4-FFF2-40B4-BE49-F238E27FC236}">
                <a16:creationId xmlns:a16="http://schemas.microsoft.com/office/drawing/2014/main" id="{42A2E424-0F72-C706-5D2B-1AFD8418CEA0}"/>
              </a:ext>
            </a:extLst>
          </p:cNvPr>
          <p:cNvPicPr preferRelativeResize="0"/>
          <p:nvPr/>
        </p:nvPicPr>
        <p:blipFill rotWithShape="1">
          <a:blip r:embed="rId8">
            <a:alphaModFix/>
          </a:blip>
          <a:srcRect/>
          <a:stretch/>
        </p:blipFill>
        <p:spPr>
          <a:xfrm>
            <a:off x="6053425" y="2926025"/>
            <a:ext cx="1438598" cy="759875"/>
          </a:xfrm>
          <a:prstGeom prst="rect">
            <a:avLst/>
          </a:prstGeom>
          <a:noFill/>
          <a:ln>
            <a:noFill/>
          </a:ln>
        </p:spPr>
      </p:pic>
      <p:pic>
        <p:nvPicPr>
          <p:cNvPr id="21" name="Google Shape;1975;g221395d8efc_0_5169">
            <a:extLst>
              <a:ext uri="{FF2B5EF4-FFF2-40B4-BE49-F238E27FC236}">
                <a16:creationId xmlns:a16="http://schemas.microsoft.com/office/drawing/2014/main" id="{4CE34C9F-D2FC-9B73-1392-4975E40A21D4}"/>
              </a:ext>
            </a:extLst>
          </p:cNvPr>
          <p:cNvPicPr preferRelativeResize="0"/>
          <p:nvPr/>
        </p:nvPicPr>
        <p:blipFill>
          <a:blip r:embed="rId9">
            <a:alphaModFix/>
          </a:blip>
          <a:stretch>
            <a:fillRect/>
          </a:stretch>
        </p:blipFill>
        <p:spPr>
          <a:xfrm>
            <a:off x="3527900" y="3806775"/>
            <a:ext cx="1141139" cy="599100"/>
          </a:xfrm>
          <a:prstGeom prst="rect">
            <a:avLst/>
          </a:prstGeom>
          <a:noFill/>
          <a:ln>
            <a:noFill/>
          </a:ln>
        </p:spPr>
      </p:pic>
      <p:sp>
        <p:nvSpPr>
          <p:cNvPr id="22" name="Google Shape;1976;g221395d8efc_0_5169">
            <a:extLst>
              <a:ext uri="{FF2B5EF4-FFF2-40B4-BE49-F238E27FC236}">
                <a16:creationId xmlns:a16="http://schemas.microsoft.com/office/drawing/2014/main" id="{546240EA-0175-46C4-F983-5C5BE94A3699}"/>
              </a:ext>
            </a:extLst>
          </p:cNvPr>
          <p:cNvSpPr txBox="1"/>
          <p:nvPr/>
        </p:nvSpPr>
        <p:spPr>
          <a:xfrm>
            <a:off x="5422950" y="1569050"/>
            <a:ext cx="143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b="1"/>
              <a:t>Azure Service Bus</a:t>
            </a:r>
            <a:endParaRPr sz="1000" b="1"/>
          </a:p>
        </p:txBody>
      </p:sp>
      <p:pic>
        <p:nvPicPr>
          <p:cNvPr id="23" name="Google Shape;1977;g221395d8efc_0_5169">
            <a:extLst>
              <a:ext uri="{FF2B5EF4-FFF2-40B4-BE49-F238E27FC236}">
                <a16:creationId xmlns:a16="http://schemas.microsoft.com/office/drawing/2014/main" id="{78727AF5-1AA1-6164-7F37-5C7E86388BF0}"/>
              </a:ext>
            </a:extLst>
          </p:cNvPr>
          <p:cNvPicPr preferRelativeResize="0"/>
          <p:nvPr/>
        </p:nvPicPr>
        <p:blipFill>
          <a:blip r:embed="rId10">
            <a:alphaModFix/>
          </a:blip>
          <a:stretch>
            <a:fillRect/>
          </a:stretch>
        </p:blipFill>
        <p:spPr>
          <a:xfrm>
            <a:off x="5796450" y="1962275"/>
            <a:ext cx="599100" cy="599100"/>
          </a:xfrm>
          <a:prstGeom prst="rect">
            <a:avLst/>
          </a:prstGeom>
          <a:noFill/>
          <a:ln>
            <a:noFill/>
          </a:ln>
        </p:spPr>
      </p:pic>
      <p:pic>
        <p:nvPicPr>
          <p:cNvPr id="24" name="Google Shape;1978;g221395d8efc_0_5169">
            <a:extLst>
              <a:ext uri="{FF2B5EF4-FFF2-40B4-BE49-F238E27FC236}">
                <a16:creationId xmlns:a16="http://schemas.microsoft.com/office/drawing/2014/main" id="{85212D40-ACC3-14D6-F54B-70DF0EE8F7B1}"/>
              </a:ext>
            </a:extLst>
          </p:cNvPr>
          <p:cNvPicPr preferRelativeResize="0"/>
          <p:nvPr/>
        </p:nvPicPr>
        <p:blipFill>
          <a:blip r:embed="rId11">
            <a:alphaModFix/>
          </a:blip>
          <a:stretch>
            <a:fillRect/>
          </a:stretch>
        </p:blipFill>
        <p:spPr>
          <a:xfrm>
            <a:off x="8376175" y="5175350"/>
            <a:ext cx="902901" cy="5642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g23a98ecaaee_0_361"/>
          <p:cNvSpPr/>
          <p:nvPr/>
        </p:nvSpPr>
        <p:spPr>
          <a:xfrm>
            <a:off x="358719" y="1369257"/>
            <a:ext cx="1680000" cy="14520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4000" b="1" i="0" u="none" strike="noStrike" cap="none">
                <a:solidFill>
                  <a:schemeClr val="accent1"/>
                </a:solidFill>
                <a:latin typeface="Quattrocento Sans"/>
                <a:ea typeface="Quattrocento Sans"/>
                <a:cs typeface="Quattrocento Sans"/>
                <a:sym typeface="Quattrocento Sans"/>
              </a:rPr>
              <a:t>21.5k</a:t>
            </a:r>
            <a:endParaRPr sz="4000" b="1" i="0" u="none" strike="noStrike" cap="none">
              <a:solidFill>
                <a:schemeClr val="accent1"/>
              </a:solidFill>
              <a:latin typeface="Quattrocento Sans"/>
              <a:ea typeface="Quattrocento Sans"/>
              <a:cs typeface="Quattrocento Sans"/>
              <a:sym typeface="Quattrocento Sans"/>
            </a:endParaRPr>
          </a:p>
          <a:p>
            <a:pPr marL="0" marR="0" lvl="0" indent="0" algn="ctr" rtl="0">
              <a:lnSpc>
                <a:spcPct val="100000"/>
              </a:lnSpc>
              <a:spcBef>
                <a:spcPts val="1200"/>
              </a:spcBef>
              <a:spcAft>
                <a:spcPts val="0"/>
              </a:spcAft>
              <a:buNone/>
            </a:pPr>
            <a:r>
              <a:rPr lang="en-US" sz="2000" b="0" i="0" u="none" strike="noStrike" cap="none">
                <a:solidFill>
                  <a:schemeClr val="dk1"/>
                </a:solidFill>
                <a:latin typeface="Quattrocento Sans"/>
                <a:ea typeface="Quattrocento Sans"/>
                <a:cs typeface="Quattrocento Sans"/>
                <a:sym typeface="Quattrocento Sans"/>
              </a:rPr>
              <a:t>GitHub stars</a:t>
            </a:r>
            <a:endParaRPr sz="1467" b="0" i="0" u="none" strike="noStrike" cap="none">
              <a:solidFill>
                <a:srgbClr val="000000"/>
              </a:solidFill>
              <a:latin typeface="Arial"/>
              <a:ea typeface="Arial"/>
              <a:cs typeface="Arial"/>
              <a:sym typeface="Arial"/>
            </a:endParaRPr>
          </a:p>
        </p:txBody>
      </p:sp>
      <p:sp>
        <p:nvSpPr>
          <p:cNvPr id="819" name="Google Shape;819;g23a98ecaaee_0_361"/>
          <p:cNvSpPr/>
          <p:nvPr/>
        </p:nvSpPr>
        <p:spPr>
          <a:xfrm>
            <a:off x="2285199" y="3087791"/>
            <a:ext cx="1680000" cy="14520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91425" rIns="182850" bIns="91425" anchor="ctr" anchorCtr="0">
            <a:noAutofit/>
          </a:bodyPr>
          <a:lstStyle/>
          <a:p>
            <a:pPr marL="0" marR="0" lvl="0" indent="0" algn="ctr" rtl="0">
              <a:lnSpc>
                <a:spcPct val="100000"/>
              </a:lnSpc>
              <a:spcBef>
                <a:spcPts val="0"/>
              </a:spcBef>
              <a:spcAft>
                <a:spcPts val="0"/>
              </a:spcAft>
              <a:buNone/>
            </a:pPr>
            <a:r>
              <a:rPr lang="en-US" sz="4000" b="1">
                <a:solidFill>
                  <a:schemeClr val="accent1"/>
                </a:solidFill>
                <a:latin typeface="Quattrocento Sans"/>
                <a:ea typeface="Quattrocento Sans"/>
                <a:cs typeface="Quattrocento Sans"/>
                <a:sym typeface="Quattrocento Sans"/>
              </a:rPr>
              <a:t>6</a:t>
            </a:r>
            <a:r>
              <a:rPr lang="en-US" sz="4000" b="1" i="0" u="none" strike="noStrike" cap="none">
                <a:solidFill>
                  <a:schemeClr val="accent1"/>
                </a:solidFill>
                <a:latin typeface="Quattrocento Sans"/>
                <a:ea typeface="Quattrocento Sans"/>
                <a:cs typeface="Quattrocento Sans"/>
                <a:sym typeface="Quattrocento Sans"/>
              </a:rPr>
              <a:t>k</a:t>
            </a:r>
            <a:endParaRPr sz="4000" b="1" i="0" u="none" strike="noStrike" cap="none">
              <a:solidFill>
                <a:schemeClr val="accent1"/>
              </a:solidFill>
              <a:latin typeface="Quattrocento Sans"/>
              <a:ea typeface="Quattrocento Sans"/>
              <a:cs typeface="Quattrocento Sans"/>
              <a:sym typeface="Quattrocento Sans"/>
            </a:endParaRPr>
          </a:p>
          <a:p>
            <a:pPr marL="0" marR="0" lvl="0" indent="0" algn="ctr" rtl="0">
              <a:lnSpc>
                <a:spcPct val="100000"/>
              </a:lnSpc>
              <a:spcBef>
                <a:spcPts val="667"/>
              </a:spcBef>
              <a:spcAft>
                <a:spcPts val="0"/>
              </a:spcAft>
              <a:buNone/>
            </a:pPr>
            <a:r>
              <a:rPr lang="en-US" sz="1867" b="0" i="0" u="none" strike="noStrike" cap="none">
                <a:solidFill>
                  <a:schemeClr val="dk1"/>
                </a:solidFill>
                <a:latin typeface="Quattrocento Sans"/>
                <a:ea typeface="Quattrocento Sans"/>
                <a:cs typeface="Quattrocento Sans"/>
                <a:sym typeface="Quattrocento Sans"/>
              </a:rPr>
              <a:t>Discord members</a:t>
            </a:r>
            <a:endParaRPr sz="1467" b="0" i="0" u="none" strike="noStrike" cap="none">
              <a:solidFill>
                <a:srgbClr val="000000"/>
              </a:solidFill>
              <a:latin typeface="Arial"/>
              <a:ea typeface="Arial"/>
              <a:cs typeface="Arial"/>
              <a:sym typeface="Arial"/>
            </a:endParaRPr>
          </a:p>
        </p:txBody>
      </p:sp>
      <p:sp>
        <p:nvSpPr>
          <p:cNvPr id="820" name="Google Shape;820;g23a98ecaaee_0_361"/>
          <p:cNvSpPr txBox="1"/>
          <p:nvPr/>
        </p:nvSpPr>
        <p:spPr>
          <a:xfrm>
            <a:off x="6624725" y="534965"/>
            <a:ext cx="48921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2000" b="0" i="0" u="none" strike="noStrike" cap="none">
                <a:solidFill>
                  <a:schemeClr val="dk1"/>
                </a:solidFill>
                <a:latin typeface="Quattrocento Sans"/>
                <a:ea typeface="Quattrocento Sans"/>
                <a:cs typeface="Quattrocento Sans"/>
                <a:sym typeface="Quattrocento Sans"/>
              </a:rPr>
              <a:t>Contributing organizations include:</a:t>
            </a:r>
            <a:endParaRPr sz="1467" b="0" i="0" u="none" strike="noStrike" cap="none">
              <a:solidFill>
                <a:srgbClr val="000000"/>
              </a:solidFill>
              <a:latin typeface="Arial"/>
              <a:ea typeface="Arial"/>
              <a:cs typeface="Arial"/>
              <a:sym typeface="Arial"/>
            </a:endParaRPr>
          </a:p>
        </p:txBody>
      </p:sp>
      <p:pic>
        <p:nvPicPr>
          <p:cNvPr id="821" name="Google Shape;821;g23a98ecaaee_0_361"/>
          <p:cNvPicPr preferRelativeResize="0"/>
          <p:nvPr/>
        </p:nvPicPr>
        <p:blipFill rotWithShape="1">
          <a:blip r:embed="rId3">
            <a:alphaModFix/>
          </a:blip>
          <a:srcRect/>
          <a:stretch/>
        </p:blipFill>
        <p:spPr>
          <a:xfrm>
            <a:off x="10345043" y="1178534"/>
            <a:ext cx="1222944" cy="238375"/>
          </a:xfrm>
          <a:prstGeom prst="rect">
            <a:avLst/>
          </a:prstGeom>
          <a:noFill/>
          <a:ln>
            <a:noFill/>
          </a:ln>
        </p:spPr>
      </p:pic>
      <p:pic>
        <p:nvPicPr>
          <p:cNvPr id="822" name="Google Shape;822;g23a98ecaaee_0_361" descr="Media Assets | New Relic"/>
          <p:cNvPicPr preferRelativeResize="0"/>
          <p:nvPr/>
        </p:nvPicPr>
        <p:blipFill rotWithShape="1">
          <a:blip r:embed="rId4">
            <a:alphaModFix/>
          </a:blip>
          <a:srcRect/>
          <a:stretch/>
        </p:blipFill>
        <p:spPr>
          <a:xfrm>
            <a:off x="8489031" y="2702352"/>
            <a:ext cx="792267" cy="618433"/>
          </a:xfrm>
          <a:prstGeom prst="rect">
            <a:avLst/>
          </a:prstGeom>
          <a:noFill/>
          <a:ln>
            <a:noFill/>
          </a:ln>
        </p:spPr>
      </p:pic>
      <p:pic>
        <p:nvPicPr>
          <p:cNvPr id="823" name="Google Shape;823;g23a98ecaaee_0_361" descr="Logo&#10;&#10;Description automatically generated"/>
          <p:cNvPicPr preferRelativeResize="0"/>
          <p:nvPr/>
        </p:nvPicPr>
        <p:blipFill rotWithShape="1">
          <a:blip r:embed="rId5">
            <a:alphaModFix/>
          </a:blip>
          <a:srcRect/>
          <a:stretch/>
        </p:blipFill>
        <p:spPr>
          <a:xfrm>
            <a:off x="6127857" y="1368130"/>
            <a:ext cx="1336300" cy="1336300"/>
          </a:xfrm>
          <a:prstGeom prst="rect">
            <a:avLst/>
          </a:prstGeom>
          <a:noFill/>
          <a:ln>
            <a:noFill/>
          </a:ln>
        </p:spPr>
      </p:pic>
      <p:pic>
        <p:nvPicPr>
          <p:cNvPr id="824" name="Google Shape;824;g23a98ecaaee_0_361" descr="Bosch logo and symbol, meaning, history, PNG"/>
          <p:cNvPicPr preferRelativeResize="0"/>
          <p:nvPr/>
        </p:nvPicPr>
        <p:blipFill rotWithShape="1">
          <a:blip r:embed="rId6">
            <a:alphaModFix/>
          </a:blip>
          <a:srcRect/>
          <a:stretch/>
        </p:blipFill>
        <p:spPr>
          <a:xfrm>
            <a:off x="10345045" y="2541935"/>
            <a:ext cx="1637320" cy="820514"/>
          </a:xfrm>
          <a:prstGeom prst="rect">
            <a:avLst/>
          </a:prstGeom>
          <a:noFill/>
          <a:ln>
            <a:noFill/>
          </a:ln>
        </p:spPr>
      </p:pic>
      <p:pic>
        <p:nvPicPr>
          <p:cNvPr id="825" name="Google Shape;825;g23a98ecaaee_0_361"/>
          <p:cNvPicPr preferRelativeResize="0"/>
          <p:nvPr/>
        </p:nvPicPr>
        <p:blipFill rotWithShape="1">
          <a:blip r:embed="rId7">
            <a:alphaModFix/>
          </a:blip>
          <a:srcRect/>
          <a:stretch/>
        </p:blipFill>
        <p:spPr>
          <a:xfrm>
            <a:off x="9113477" y="961673"/>
            <a:ext cx="940951" cy="672091"/>
          </a:xfrm>
          <a:prstGeom prst="rect">
            <a:avLst/>
          </a:prstGeom>
          <a:noFill/>
          <a:ln>
            <a:noFill/>
          </a:ln>
        </p:spPr>
      </p:pic>
      <p:sp>
        <p:nvSpPr>
          <p:cNvPr id="826" name="Google Shape;826;g23a98ecaaee_0_361"/>
          <p:cNvSpPr/>
          <p:nvPr/>
        </p:nvSpPr>
        <p:spPr>
          <a:xfrm>
            <a:off x="358719" y="3087791"/>
            <a:ext cx="1680000" cy="14520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sz="3600" b="1" i="0" u="none" strike="noStrike" cap="none">
                <a:solidFill>
                  <a:schemeClr val="accent1"/>
                </a:solidFill>
                <a:latin typeface="Quattrocento Sans"/>
                <a:ea typeface="Quattrocento Sans"/>
                <a:cs typeface="Quattrocento Sans"/>
                <a:sym typeface="Quattrocento Sans"/>
              </a:rPr>
              <a:t>  1.0M+</a:t>
            </a:r>
            <a:endParaRPr sz="14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867">
                <a:solidFill>
                  <a:schemeClr val="dk1"/>
                </a:solidFill>
                <a:latin typeface="Quattrocento Sans"/>
                <a:ea typeface="Quattrocento Sans"/>
                <a:cs typeface="Quattrocento Sans"/>
                <a:sym typeface="Quattrocento Sans"/>
              </a:rPr>
              <a:t>M</a:t>
            </a:r>
            <a:r>
              <a:rPr lang="en-US" sz="1867" b="0" i="0" u="none" strike="noStrike" cap="none">
                <a:solidFill>
                  <a:schemeClr val="dk1"/>
                </a:solidFill>
                <a:latin typeface="Quattrocento Sans"/>
                <a:ea typeface="Quattrocento Sans"/>
                <a:cs typeface="Quattrocento Sans"/>
                <a:sym typeface="Quattrocento Sans"/>
              </a:rPr>
              <a:t>onthly image pulls</a:t>
            </a:r>
            <a:endParaRPr sz="1467" b="0" i="0" u="none" strike="noStrike" cap="none">
              <a:solidFill>
                <a:srgbClr val="000000"/>
              </a:solidFill>
              <a:latin typeface="Arial"/>
              <a:ea typeface="Arial"/>
              <a:cs typeface="Arial"/>
              <a:sym typeface="Arial"/>
            </a:endParaRPr>
          </a:p>
        </p:txBody>
      </p:sp>
      <p:sp>
        <p:nvSpPr>
          <p:cNvPr id="827" name="Google Shape;827;g23a98ecaaee_0_361"/>
          <p:cNvSpPr/>
          <p:nvPr/>
        </p:nvSpPr>
        <p:spPr>
          <a:xfrm>
            <a:off x="2285199" y="1369257"/>
            <a:ext cx="1680000" cy="14520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4000" b="1" i="0" u="none" strike="noStrike" cap="none">
                <a:solidFill>
                  <a:schemeClr val="accent1"/>
                </a:solidFill>
                <a:latin typeface="Quattrocento Sans"/>
                <a:ea typeface="Quattrocento Sans"/>
                <a:cs typeface="Quattrocento Sans"/>
                <a:sym typeface="Quattrocento Sans"/>
              </a:rPr>
              <a:t>2.</a:t>
            </a:r>
            <a:r>
              <a:rPr lang="en-US" sz="4000" b="1">
                <a:solidFill>
                  <a:schemeClr val="accent1"/>
                </a:solidFill>
                <a:latin typeface="Quattrocento Sans"/>
                <a:ea typeface="Quattrocento Sans"/>
                <a:cs typeface="Quattrocento Sans"/>
                <a:sym typeface="Quattrocento Sans"/>
              </a:rPr>
              <a:t>8</a:t>
            </a:r>
            <a:r>
              <a:rPr lang="en-US" sz="4000" b="1" i="0" u="none" strike="noStrike" cap="none">
                <a:solidFill>
                  <a:schemeClr val="accent1"/>
                </a:solidFill>
                <a:latin typeface="Quattrocento Sans"/>
                <a:ea typeface="Quattrocento Sans"/>
                <a:cs typeface="Quattrocento Sans"/>
                <a:sym typeface="Quattrocento Sans"/>
              </a:rPr>
              <a:t>k</a:t>
            </a:r>
            <a:endParaRPr sz="4000" b="1" i="0" u="none" strike="noStrike" cap="none">
              <a:solidFill>
                <a:schemeClr val="accent1"/>
              </a:solidFill>
              <a:latin typeface="Quattrocento Sans"/>
              <a:ea typeface="Quattrocento Sans"/>
              <a:cs typeface="Quattrocento Sans"/>
              <a:sym typeface="Quattrocento Sans"/>
            </a:endParaRPr>
          </a:p>
          <a:p>
            <a:pPr marL="0" marR="0" lvl="0" indent="0" algn="ctr" rtl="0">
              <a:lnSpc>
                <a:spcPct val="100000"/>
              </a:lnSpc>
              <a:spcBef>
                <a:spcPts val="1200"/>
              </a:spcBef>
              <a:spcAft>
                <a:spcPts val="0"/>
              </a:spcAft>
              <a:buNone/>
            </a:pPr>
            <a:r>
              <a:rPr lang="en-US" sz="2000" b="0" i="0" u="none" strike="noStrike" cap="none">
                <a:solidFill>
                  <a:schemeClr val="dk1"/>
                </a:solidFill>
                <a:latin typeface="Quattrocento Sans"/>
                <a:ea typeface="Quattrocento Sans"/>
                <a:cs typeface="Quattrocento Sans"/>
                <a:sym typeface="Quattrocento Sans"/>
              </a:rPr>
              <a:t>Contributors</a:t>
            </a:r>
            <a:endParaRPr sz="1467" b="0" i="0" u="none" strike="noStrike" cap="none">
              <a:solidFill>
                <a:srgbClr val="000000"/>
              </a:solidFill>
              <a:latin typeface="Arial"/>
              <a:ea typeface="Arial"/>
              <a:cs typeface="Arial"/>
              <a:sym typeface="Arial"/>
            </a:endParaRPr>
          </a:p>
        </p:txBody>
      </p:sp>
      <p:sp>
        <p:nvSpPr>
          <p:cNvPr id="828" name="Google Shape;828;g23a98ecaaee_0_361"/>
          <p:cNvSpPr/>
          <p:nvPr/>
        </p:nvSpPr>
        <p:spPr>
          <a:xfrm>
            <a:off x="4206527" y="3087791"/>
            <a:ext cx="1680000" cy="14520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91425" rIns="182850" bIns="9142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accent1"/>
                </a:solidFill>
                <a:latin typeface="Quattrocento Sans"/>
                <a:ea typeface="Quattrocento Sans"/>
                <a:cs typeface="Quattrocento Sans"/>
                <a:sym typeface="Quattrocento Sans"/>
              </a:rPr>
              <a:t>304k</a:t>
            </a:r>
            <a:endParaRPr sz="3600" b="1" i="0" u="none" strike="noStrike" cap="none">
              <a:solidFill>
                <a:schemeClr val="accent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1867" b="0" i="0" u="none" strike="noStrike" cap="none">
                <a:solidFill>
                  <a:schemeClr val="dk1"/>
                </a:solidFill>
                <a:latin typeface="Quattrocento Sans"/>
                <a:ea typeface="Quattrocento Sans"/>
                <a:cs typeface="Quattrocento Sans"/>
                <a:sym typeface="Quattrocento Sans"/>
              </a:rPr>
              <a:t>Unique docs views/mo</a:t>
            </a:r>
            <a:endParaRPr sz="1467" b="0" i="0" u="none" strike="noStrike" cap="none">
              <a:solidFill>
                <a:srgbClr val="000000"/>
              </a:solidFill>
              <a:latin typeface="Arial"/>
              <a:ea typeface="Arial"/>
              <a:cs typeface="Arial"/>
              <a:sym typeface="Arial"/>
            </a:endParaRPr>
          </a:p>
        </p:txBody>
      </p:sp>
      <p:pic>
        <p:nvPicPr>
          <p:cNvPr id="829" name="Google Shape;829;g23a98ecaaee_0_361" descr="Huawei"/>
          <p:cNvPicPr preferRelativeResize="0"/>
          <p:nvPr/>
        </p:nvPicPr>
        <p:blipFill rotWithShape="1">
          <a:blip r:embed="rId8">
            <a:alphaModFix/>
          </a:blip>
          <a:srcRect/>
          <a:stretch/>
        </p:blipFill>
        <p:spPr>
          <a:xfrm>
            <a:off x="9503454" y="2481713"/>
            <a:ext cx="940953" cy="940953"/>
          </a:xfrm>
          <a:prstGeom prst="rect">
            <a:avLst/>
          </a:prstGeom>
          <a:noFill/>
          <a:ln>
            <a:noFill/>
          </a:ln>
        </p:spPr>
      </p:pic>
      <p:pic>
        <p:nvPicPr>
          <p:cNvPr id="830" name="Google Shape;830;g23a98ecaaee_0_361"/>
          <p:cNvPicPr preferRelativeResize="0"/>
          <p:nvPr/>
        </p:nvPicPr>
        <p:blipFill rotWithShape="1">
          <a:blip r:embed="rId9">
            <a:alphaModFix/>
          </a:blip>
          <a:srcRect/>
          <a:stretch/>
        </p:blipFill>
        <p:spPr>
          <a:xfrm>
            <a:off x="7464165" y="1467286"/>
            <a:ext cx="1088500" cy="1086901"/>
          </a:xfrm>
          <a:prstGeom prst="rect">
            <a:avLst/>
          </a:prstGeom>
          <a:noFill/>
          <a:ln>
            <a:noFill/>
          </a:ln>
        </p:spPr>
      </p:pic>
      <p:pic>
        <p:nvPicPr>
          <p:cNvPr id="831" name="Google Shape;831;g23a98ecaaee_0_361"/>
          <p:cNvPicPr preferRelativeResize="0"/>
          <p:nvPr/>
        </p:nvPicPr>
        <p:blipFill rotWithShape="1">
          <a:blip r:embed="rId10">
            <a:alphaModFix/>
          </a:blip>
          <a:srcRect/>
          <a:stretch/>
        </p:blipFill>
        <p:spPr>
          <a:xfrm>
            <a:off x="6196343" y="916668"/>
            <a:ext cx="1674317" cy="615600"/>
          </a:xfrm>
          <a:prstGeom prst="rect">
            <a:avLst/>
          </a:prstGeom>
          <a:noFill/>
          <a:ln>
            <a:noFill/>
          </a:ln>
        </p:spPr>
      </p:pic>
      <p:pic>
        <p:nvPicPr>
          <p:cNvPr id="832" name="Google Shape;832;g23a98ecaaee_0_361"/>
          <p:cNvPicPr preferRelativeResize="0"/>
          <p:nvPr/>
        </p:nvPicPr>
        <p:blipFill rotWithShape="1">
          <a:blip r:embed="rId11">
            <a:alphaModFix/>
          </a:blip>
          <a:srcRect/>
          <a:stretch/>
        </p:blipFill>
        <p:spPr>
          <a:xfrm>
            <a:off x="7860381" y="1055668"/>
            <a:ext cx="1151473" cy="484082"/>
          </a:xfrm>
          <a:prstGeom prst="rect">
            <a:avLst/>
          </a:prstGeom>
          <a:noFill/>
          <a:ln>
            <a:noFill/>
          </a:ln>
        </p:spPr>
      </p:pic>
      <p:sp>
        <p:nvSpPr>
          <p:cNvPr id="833" name="Google Shape;833;g23a98ecaaee_0_361"/>
          <p:cNvSpPr txBox="1"/>
          <p:nvPr/>
        </p:nvSpPr>
        <p:spPr>
          <a:xfrm>
            <a:off x="1969715" y="4958740"/>
            <a:ext cx="40692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endParaRPr sz="2000" b="0" i="0" u="none" strike="noStrike" cap="none">
              <a:solidFill>
                <a:srgbClr val="C9D1D9"/>
              </a:solidFill>
              <a:latin typeface="Arial"/>
              <a:ea typeface="Arial"/>
              <a:cs typeface="Arial"/>
              <a:sym typeface="Arial"/>
            </a:endParaRPr>
          </a:p>
        </p:txBody>
      </p:sp>
      <p:sp>
        <p:nvSpPr>
          <p:cNvPr id="834" name="Google Shape;834;g23a98ecaaee_0_361"/>
          <p:cNvSpPr/>
          <p:nvPr/>
        </p:nvSpPr>
        <p:spPr>
          <a:xfrm>
            <a:off x="4206527" y="1369257"/>
            <a:ext cx="1680000" cy="14520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4000" b="1" i="0" u="none" strike="noStrike" cap="none">
                <a:solidFill>
                  <a:schemeClr val="accent1"/>
                </a:solidFill>
                <a:latin typeface="Quattrocento Sans"/>
                <a:ea typeface="Quattrocento Sans"/>
                <a:cs typeface="Quattrocento Sans"/>
                <a:sym typeface="Quattrocento Sans"/>
              </a:rPr>
              <a:t>11</a:t>
            </a:r>
            <a:r>
              <a:rPr lang="en-US" sz="4000" b="1">
                <a:solidFill>
                  <a:schemeClr val="accent1"/>
                </a:solidFill>
                <a:latin typeface="Quattrocento Sans"/>
                <a:ea typeface="Quattrocento Sans"/>
                <a:cs typeface="Quattrocento Sans"/>
                <a:sym typeface="Quattrocento Sans"/>
              </a:rPr>
              <a:t>7</a:t>
            </a:r>
            <a:endParaRPr sz="4000" b="1" i="0" u="none" strike="noStrike" cap="none">
              <a:solidFill>
                <a:schemeClr val="accent1"/>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None/>
            </a:pPr>
            <a:r>
              <a:rPr lang="en-US" sz="2000" b="0" i="0" u="none" strike="noStrike" cap="none">
                <a:solidFill>
                  <a:schemeClr val="dk1"/>
                </a:solidFill>
                <a:latin typeface="Quattrocento Sans"/>
                <a:ea typeface="Quattrocento Sans"/>
                <a:cs typeface="Quattrocento Sans"/>
                <a:sym typeface="Quattrocento Sans"/>
              </a:rPr>
              <a:t>Community</a:t>
            </a:r>
            <a:endParaRPr sz="14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2000" b="0" i="0" u="none" strike="noStrike" cap="none">
                <a:solidFill>
                  <a:schemeClr val="dk1"/>
                </a:solidFill>
                <a:latin typeface="Quattrocento Sans"/>
                <a:ea typeface="Quattrocento Sans"/>
                <a:cs typeface="Quattrocento Sans"/>
                <a:sym typeface="Quattrocento Sans"/>
              </a:rPr>
              <a:t>components</a:t>
            </a:r>
            <a:endParaRPr sz="2000" b="0" i="0" u="none" strike="noStrike" cap="none">
              <a:solidFill>
                <a:schemeClr val="dk1"/>
              </a:solidFill>
              <a:latin typeface="Quattrocento Sans"/>
              <a:ea typeface="Quattrocento Sans"/>
              <a:cs typeface="Quattrocento Sans"/>
              <a:sym typeface="Quattrocento Sans"/>
            </a:endParaRPr>
          </a:p>
        </p:txBody>
      </p:sp>
      <p:pic>
        <p:nvPicPr>
          <p:cNvPr id="835" name="Google Shape;835;g23a98ecaaee_0_361"/>
          <p:cNvPicPr preferRelativeResize="0"/>
          <p:nvPr/>
        </p:nvPicPr>
        <p:blipFill rotWithShape="1">
          <a:blip r:embed="rId12">
            <a:alphaModFix/>
          </a:blip>
          <a:srcRect/>
          <a:stretch/>
        </p:blipFill>
        <p:spPr>
          <a:xfrm>
            <a:off x="152400" y="6672875"/>
            <a:ext cx="111469" cy="32725"/>
          </a:xfrm>
          <a:prstGeom prst="rect">
            <a:avLst/>
          </a:prstGeom>
          <a:noFill/>
          <a:ln>
            <a:noFill/>
          </a:ln>
          <a:effectLst>
            <a:outerShdw blurRad="63500" sx="102000" sy="102000" algn="ctr" rotWithShape="0">
              <a:srgbClr val="000000">
                <a:alpha val="40000"/>
              </a:srgbClr>
            </a:outerShdw>
          </a:effectLst>
        </p:spPr>
      </p:pic>
      <p:pic>
        <p:nvPicPr>
          <p:cNvPr id="836" name="Google Shape;836;g23a98ecaaee_0_361"/>
          <p:cNvPicPr preferRelativeResize="0"/>
          <p:nvPr/>
        </p:nvPicPr>
        <p:blipFill rotWithShape="1">
          <a:blip r:embed="rId13">
            <a:alphaModFix/>
          </a:blip>
          <a:srcRect/>
          <a:stretch/>
        </p:blipFill>
        <p:spPr>
          <a:xfrm>
            <a:off x="8489015" y="1748061"/>
            <a:ext cx="1516789" cy="672076"/>
          </a:xfrm>
          <a:prstGeom prst="rect">
            <a:avLst/>
          </a:prstGeom>
          <a:noFill/>
          <a:ln>
            <a:noFill/>
          </a:ln>
        </p:spPr>
      </p:pic>
      <p:sp>
        <p:nvSpPr>
          <p:cNvPr id="837" name="Google Shape;837;g23a98ecaaee_0_361"/>
          <p:cNvSpPr txBox="1"/>
          <p:nvPr/>
        </p:nvSpPr>
        <p:spPr>
          <a:xfrm>
            <a:off x="7996837" y="6457447"/>
            <a:ext cx="2894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Quattrocento Sans"/>
                <a:ea typeface="Quattrocento Sans"/>
                <a:cs typeface="Quattrocento Sans"/>
                <a:sym typeface="Quattrocento Sans"/>
              </a:rPr>
              <a:t>3-year contributor growth</a:t>
            </a:r>
            <a:endParaRPr sz="1600" b="0" i="0" u="none" strike="noStrike" cap="none">
              <a:solidFill>
                <a:srgbClr val="000000"/>
              </a:solidFill>
              <a:latin typeface="Quattrocento Sans"/>
              <a:ea typeface="Quattrocento Sans"/>
              <a:cs typeface="Quattrocento Sans"/>
              <a:sym typeface="Quattrocento Sans"/>
            </a:endParaRPr>
          </a:p>
        </p:txBody>
      </p:sp>
      <p:pic>
        <p:nvPicPr>
          <p:cNvPr id="838" name="Google Shape;838;g23a98ecaaee_0_361"/>
          <p:cNvPicPr preferRelativeResize="0"/>
          <p:nvPr/>
        </p:nvPicPr>
        <p:blipFill rotWithShape="1">
          <a:blip r:embed="rId14">
            <a:alphaModFix/>
          </a:blip>
          <a:srcRect/>
          <a:stretch/>
        </p:blipFill>
        <p:spPr>
          <a:xfrm>
            <a:off x="10073066" y="1685318"/>
            <a:ext cx="1637335" cy="618439"/>
          </a:xfrm>
          <a:prstGeom prst="rect">
            <a:avLst/>
          </a:prstGeom>
          <a:noFill/>
          <a:ln>
            <a:noFill/>
          </a:ln>
        </p:spPr>
      </p:pic>
      <p:pic>
        <p:nvPicPr>
          <p:cNvPr id="839" name="Google Shape;839;g23a98ecaaee_0_361"/>
          <p:cNvPicPr preferRelativeResize="0"/>
          <p:nvPr/>
        </p:nvPicPr>
        <p:blipFill rotWithShape="1">
          <a:blip r:embed="rId15">
            <a:alphaModFix/>
          </a:blip>
          <a:srcRect/>
          <a:stretch/>
        </p:blipFill>
        <p:spPr>
          <a:xfrm>
            <a:off x="6196343" y="2569611"/>
            <a:ext cx="940965" cy="765172"/>
          </a:xfrm>
          <a:prstGeom prst="rect">
            <a:avLst/>
          </a:prstGeom>
          <a:noFill/>
          <a:ln>
            <a:noFill/>
          </a:ln>
        </p:spPr>
      </p:pic>
      <p:pic>
        <p:nvPicPr>
          <p:cNvPr id="840" name="Google Shape;840;g23a98ecaaee_0_361"/>
          <p:cNvPicPr preferRelativeResize="0"/>
          <p:nvPr/>
        </p:nvPicPr>
        <p:blipFill rotWithShape="1">
          <a:blip r:embed="rId16">
            <a:alphaModFix/>
          </a:blip>
          <a:srcRect/>
          <a:stretch/>
        </p:blipFill>
        <p:spPr>
          <a:xfrm>
            <a:off x="7337550" y="2687724"/>
            <a:ext cx="1151468" cy="647689"/>
          </a:xfrm>
          <a:prstGeom prst="rect">
            <a:avLst/>
          </a:prstGeom>
          <a:noFill/>
          <a:ln>
            <a:noFill/>
          </a:ln>
        </p:spPr>
      </p:pic>
      <p:sp>
        <p:nvSpPr>
          <p:cNvPr id="841" name="Google Shape;841;g23a98ecaaee_0_361"/>
          <p:cNvSpPr/>
          <p:nvPr/>
        </p:nvSpPr>
        <p:spPr>
          <a:xfrm>
            <a:off x="2277357" y="4821548"/>
            <a:ext cx="1688400" cy="1452000"/>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3600" b="1" i="0" u="none" strike="noStrike" cap="none">
                <a:solidFill>
                  <a:schemeClr val="accent1"/>
                </a:solidFill>
                <a:latin typeface="Quattrocento Sans"/>
                <a:ea typeface="Quattrocento Sans"/>
                <a:cs typeface="Quattrocento Sans"/>
                <a:sym typeface="Quattrocento Sans"/>
              </a:rPr>
              <a:t>10/157</a:t>
            </a:r>
            <a:endParaRPr sz="1467"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1867" b="0" i="0" u="none" strike="noStrike" cap="none">
                <a:solidFill>
                  <a:schemeClr val="dk1"/>
                </a:solidFill>
                <a:latin typeface="Quattrocento Sans"/>
                <a:ea typeface="Quattrocento Sans"/>
                <a:cs typeface="Quattrocento Sans"/>
                <a:sym typeface="Quattrocento Sans"/>
              </a:rPr>
              <a:t>Largest    CNCF project</a:t>
            </a:r>
            <a:endParaRPr sz="1467" b="0" i="0" u="none" strike="noStrike" cap="none">
              <a:solidFill>
                <a:srgbClr val="000000"/>
              </a:solidFill>
              <a:latin typeface="Arial"/>
              <a:ea typeface="Arial"/>
              <a:cs typeface="Arial"/>
              <a:sym typeface="Arial"/>
            </a:endParaRPr>
          </a:p>
        </p:txBody>
      </p:sp>
      <p:pic>
        <p:nvPicPr>
          <p:cNvPr id="842" name="Google Shape;842;g23a98ecaaee_0_361" descr="Logo&#10;&#10;Description automatically generated"/>
          <p:cNvPicPr preferRelativeResize="0"/>
          <p:nvPr/>
        </p:nvPicPr>
        <p:blipFill rotWithShape="1">
          <a:blip r:embed="rId17">
            <a:alphaModFix/>
          </a:blip>
          <a:srcRect/>
          <a:stretch/>
        </p:blipFill>
        <p:spPr>
          <a:xfrm>
            <a:off x="-749455" y="5860641"/>
            <a:ext cx="646844" cy="494315"/>
          </a:xfrm>
          <a:prstGeom prst="rect">
            <a:avLst/>
          </a:prstGeom>
          <a:noFill/>
          <a:ln>
            <a:noFill/>
          </a:ln>
        </p:spPr>
      </p:pic>
      <p:sp>
        <p:nvSpPr>
          <p:cNvPr id="843" name="Google Shape;843;g23a98ecaaee_0_361"/>
          <p:cNvSpPr txBox="1">
            <a:spLocks noGrp="1"/>
          </p:cNvSpPr>
          <p:nvPr>
            <p:ph type="title"/>
          </p:nvPr>
        </p:nvSpPr>
        <p:spPr>
          <a:xfrm>
            <a:off x="358719" y="412015"/>
            <a:ext cx="11018400" cy="5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None/>
            </a:pPr>
            <a:r>
              <a:rPr lang="en-US">
                <a:latin typeface="Quattrocento Sans"/>
                <a:ea typeface="Quattrocento Sans"/>
                <a:cs typeface="Quattrocento Sans"/>
                <a:sym typeface="Quattrocento Sans"/>
              </a:rPr>
              <a:t>Dapr Community momentum</a:t>
            </a:r>
            <a:endParaRPr>
              <a:latin typeface="Quattrocento Sans"/>
              <a:ea typeface="Quattrocento Sans"/>
              <a:cs typeface="Quattrocento Sans"/>
              <a:sym typeface="Quattrocento Sans"/>
            </a:endParaRPr>
          </a:p>
        </p:txBody>
      </p:sp>
      <p:pic>
        <p:nvPicPr>
          <p:cNvPr id="844" name="Google Shape;844;g23a98ecaaee_0_361"/>
          <p:cNvPicPr preferRelativeResize="0"/>
          <p:nvPr/>
        </p:nvPicPr>
        <p:blipFill>
          <a:blip r:embed="rId18">
            <a:alphaModFix/>
          </a:blip>
          <a:stretch>
            <a:fillRect/>
          </a:stretch>
        </p:blipFill>
        <p:spPr>
          <a:xfrm>
            <a:off x="6175450" y="3422675"/>
            <a:ext cx="5791051" cy="3150050"/>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pic>
        <p:nvPicPr>
          <p:cNvPr id="1411" name="Google Shape;1411;p21"/>
          <p:cNvPicPr preferRelativeResize="0"/>
          <p:nvPr/>
        </p:nvPicPr>
        <p:blipFill rotWithShape="1">
          <a:blip r:embed="rId3">
            <a:alphaModFix/>
          </a:blip>
          <a:srcRect/>
          <a:stretch/>
        </p:blipFill>
        <p:spPr>
          <a:xfrm>
            <a:off x="386529" y="1349011"/>
            <a:ext cx="2522576" cy="1012168"/>
          </a:xfrm>
          <a:prstGeom prst="rect">
            <a:avLst/>
          </a:prstGeom>
          <a:noFill/>
          <a:ln>
            <a:noFill/>
          </a:ln>
        </p:spPr>
      </p:pic>
      <p:pic>
        <p:nvPicPr>
          <p:cNvPr id="1412" name="Google Shape;1412;p21"/>
          <p:cNvPicPr preferRelativeResize="0"/>
          <p:nvPr/>
        </p:nvPicPr>
        <p:blipFill rotWithShape="1">
          <a:blip r:embed="rId4">
            <a:alphaModFix/>
          </a:blip>
          <a:srcRect/>
          <a:stretch/>
        </p:blipFill>
        <p:spPr>
          <a:xfrm>
            <a:off x="8348237" y="3086366"/>
            <a:ext cx="3211271" cy="689905"/>
          </a:xfrm>
          <a:prstGeom prst="rect">
            <a:avLst/>
          </a:prstGeom>
          <a:noFill/>
          <a:ln>
            <a:noFill/>
          </a:ln>
        </p:spPr>
      </p:pic>
      <p:pic>
        <p:nvPicPr>
          <p:cNvPr id="1413" name="Google Shape;1413;p21"/>
          <p:cNvPicPr preferRelativeResize="0"/>
          <p:nvPr/>
        </p:nvPicPr>
        <p:blipFill rotWithShape="1">
          <a:blip r:embed="rId5">
            <a:alphaModFix/>
          </a:blip>
          <a:srcRect/>
          <a:stretch/>
        </p:blipFill>
        <p:spPr>
          <a:xfrm>
            <a:off x="66226" y="3989898"/>
            <a:ext cx="3270700" cy="1414577"/>
          </a:xfrm>
          <a:prstGeom prst="rect">
            <a:avLst/>
          </a:prstGeom>
          <a:noFill/>
          <a:ln>
            <a:noFill/>
          </a:ln>
        </p:spPr>
      </p:pic>
      <p:pic>
        <p:nvPicPr>
          <p:cNvPr id="1414" name="Google Shape;1414;p21"/>
          <p:cNvPicPr preferRelativeResize="0"/>
          <p:nvPr/>
        </p:nvPicPr>
        <p:blipFill rotWithShape="1">
          <a:blip r:embed="rId6">
            <a:alphaModFix/>
          </a:blip>
          <a:srcRect/>
          <a:stretch/>
        </p:blipFill>
        <p:spPr>
          <a:xfrm rot="-6">
            <a:off x="5671842" y="922200"/>
            <a:ext cx="1977024" cy="1680549"/>
          </a:xfrm>
          <a:prstGeom prst="rect">
            <a:avLst/>
          </a:prstGeom>
          <a:noFill/>
          <a:ln>
            <a:noFill/>
          </a:ln>
        </p:spPr>
      </p:pic>
      <p:pic>
        <p:nvPicPr>
          <p:cNvPr id="1415" name="Google Shape;1415;p21"/>
          <p:cNvPicPr preferRelativeResize="0"/>
          <p:nvPr/>
        </p:nvPicPr>
        <p:blipFill rotWithShape="1">
          <a:blip r:embed="rId7">
            <a:alphaModFix/>
          </a:blip>
          <a:srcRect/>
          <a:stretch/>
        </p:blipFill>
        <p:spPr>
          <a:xfrm>
            <a:off x="7936480" y="1124465"/>
            <a:ext cx="1715552" cy="1131763"/>
          </a:xfrm>
          <a:prstGeom prst="rect">
            <a:avLst/>
          </a:prstGeom>
          <a:noFill/>
          <a:ln>
            <a:noFill/>
          </a:ln>
        </p:spPr>
      </p:pic>
      <p:pic>
        <p:nvPicPr>
          <p:cNvPr id="1416" name="Google Shape;1416;p21" descr="Logo&#10;&#10;Description automatically generated"/>
          <p:cNvPicPr preferRelativeResize="0"/>
          <p:nvPr/>
        </p:nvPicPr>
        <p:blipFill rotWithShape="1">
          <a:blip r:embed="rId8">
            <a:alphaModFix/>
          </a:blip>
          <a:srcRect/>
          <a:stretch/>
        </p:blipFill>
        <p:spPr>
          <a:xfrm>
            <a:off x="314200" y="2017725"/>
            <a:ext cx="2443000" cy="2443000"/>
          </a:xfrm>
          <a:prstGeom prst="rect">
            <a:avLst/>
          </a:prstGeom>
          <a:noFill/>
          <a:ln>
            <a:noFill/>
          </a:ln>
        </p:spPr>
      </p:pic>
      <p:pic>
        <p:nvPicPr>
          <p:cNvPr id="1417" name="Google Shape;1417;p21"/>
          <p:cNvPicPr preferRelativeResize="0"/>
          <p:nvPr/>
        </p:nvPicPr>
        <p:blipFill rotWithShape="1">
          <a:blip r:embed="rId9">
            <a:alphaModFix/>
          </a:blip>
          <a:srcRect/>
          <a:stretch/>
        </p:blipFill>
        <p:spPr>
          <a:xfrm>
            <a:off x="10013975" y="557051"/>
            <a:ext cx="2230000" cy="2230000"/>
          </a:xfrm>
          <a:prstGeom prst="rect">
            <a:avLst/>
          </a:prstGeom>
          <a:noFill/>
          <a:ln>
            <a:noFill/>
          </a:ln>
        </p:spPr>
      </p:pic>
      <p:pic>
        <p:nvPicPr>
          <p:cNvPr id="1418" name="Google Shape;1418;p21"/>
          <p:cNvPicPr preferRelativeResize="0"/>
          <p:nvPr/>
        </p:nvPicPr>
        <p:blipFill rotWithShape="1">
          <a:blip r:embed="rId10">
            <a:alphaModFix/>
          </a:blip>
          <a:srcRect/>
          <a:stretch/>
        </p:blipFill>
        <p:spPr>
          <a:xfrm>
            <a:off x="4043022" y="2602739"/>
            <a:ext cx="3184599" cy="1791325"/>
          </a:xfrm>
          <a:prstGeom prst="rect">
            <a:avLst/>
          </a:prstGeom>
          <a:noFill/>
          <a:ln>
            <a:noFill/>
          </a:ln>
        </p:spPr>
      </p:pic>
      <p:pic>
        <p:nvPicPr>
          <p:cNvPr id="1419" name="Google Shape;1419;p21" descr="Logo&#10;&#10;Description automatically generated"/>
          <p:cNvPicPr preferRelativeResize="0"/>
          <p:nvPr/>
        </p:nvPicPr>
        <p:blipFill rotWithShape="1">
          <a:blip r:embed="rId11">
            <a:alphaModFix/>
          </a:blip>
          <a:srcRect/>
          <a:stretch/>
        </p:blipFill>
        <p:spPr>
          <a:xfrm>
            <a:off x="4090584" y="4409673"/>
            <a:ext cx="3495675" cy="571500"/>
          </a:xfrm>
          <a:prstGeom prst="rect">
            <a:avLst/>
          </a:prstGeom>
          <a:noFill/>
          <a:ln>
            <a:noFill/>
          </a:ln>
        </p:spPr>
      </p:pic>
      <p:pic>
        <p:nvPicPr>
          <p:cNvPr id="1420" name="Google Shape;1420;p21" descr="Logo&#10;&#10;Description automatically generated"/>
          <p:cNvPicPr preferRelativeResize="0"/>
          <p:nvPr/>
        </p:nvPicPr>
        <p:blipFill rotWithShape="1">
          <a:blip r:embed="rId12">
            <a:alphaModFix/>
          </a:blip>
          <a:srcRect/>
          <a:stretch/>
        </p:blipFill>
        <p:spPr>
          <a:xfrm>
            <a:off x="3578315" y="1119524"/>
            <a:ext cx="1510584" cy="1478387"/>
          </a:xfrm>
          <a:prstGeom prst="rect">
            <a:avLst/>
          </a:prstGeom>
          <a:noFill/>
          <a:ln>
            <a:noFill/>
          </a:ln>
        </p:spPr>
      </p:pic>
      <p:pic>
        <p:nvPicPr>
          <p:cNvPr id="1421" name="Google Shape;1421;p21" descr="A picture containing text, clipart&#10;&#10;Description automatically generated"/>
          <p:cNvPicPr preferRelativeResize="0"/>
          <p:nvPr/>
        </p:nvPicPr>
        <p:blipFill rotWithShape="1">
          <a:blip r:embed="rId13">
            <a:alphaModFix/>
          </a:blip>
          <a:srcRect/>
          <a:stretch/>
        </p:blipFill>
        <p:spPr>
          <a:xfrm>
            <a:off x="8088200" y="5716342"/>
            <a:ext cx="2769763" cy="762670"/>
          </a:xfrm>
          <a:prstGeom prst="rect">
            <a:avLst/>
          </a:prstGeom>
          <a:noFill/>
          <a:ln>
            <a:noFill/>
          </a:ln>
        </p:spPr>
      </p:pic>
      <p:pic>
        <p:nvPicPr>
          <p:cNvPr id="1422" name="Google Shape;1422;p21" descr="Logo, company name&#10;&#10;Description automatically generated"/>
          <p:cNvPicPr preferRelativeResize="0"/>
          <p:nvPr/>
        </p:nvPicPr>
        <p:blipFill rotWithShape="1">
          <a:blip r:embed="rId14">
            <a:alphaModFix/>
          </a:blip>
          <a:srcRect/>
          <a:stretch/>
        </p:blipFill>
        <p:spPr>
          <a:xfrm>
            <a:off x="8758304" y="4050069"/>
            <a:ext cx="2381250" cy="1247775"/>
          </a:xfrm>
          <a:prstGeom prst="rect">
            <a:avLst/>
          </a:prstGeom>
          <a:noFill/>
          <a:ln>
            <a:noFill/>
          </a:ln>
        </p:spPr>
      </p:pic>
      <p:pic>
        <p:nvPicPr>
          <p:cNvPr id="1423" name="Google Shape;1423;p21"/>
          <p:cNvPicPr preferRelativeResize="0"/>
          <p:nvPr/>
        </p:nvPicPr>
        <p:blipFill rotWithShape="1">
          <a:blip r:embed="rId15">
            <a:alphaModFix/>
          </a:blip>
          <a:srcRect/>
          <a:stretch/>
        </p:blipFill>
        <p:spPr>
          <a:xfrm>
            <a:off x="333710" y="5824000"/>
            <a:ext cx="2809875" cy="619125"/>
          </a:xfrm>
          <a:prstGeom prst="rect">
            <a:avLst/>
          </a:prstGeom>
          <a:noFill/>
          <a:ln>
            <a:noFill/>
          </a:ln>
        </p:spPr>
      </p:pic>
      <p:pic>
        <p:nvPicPr>
          <p:cNvPr id="1424" name="Google Shape;1424;p21" descr="Logo&#10;&#10;Description automatically generated"/>
          <p:cNvPicPr preferRelativeResize="0"/>
          <p:nvPr/>
        </p:nvPicPr>
        <p:blipFill rotWithShape="1">
          <a:blip r:embed="rId16">
            <a:alphaModFix/>
          </a:blip>
          <a:srcRect/>
          <a:stretch/>
        </p:blipFill>
        <p:spPr>
          <a:xfrm>
            <a:off x="4447638" y="5772753"/>
            <a:ext cx="2609850" cy="657225"/>
          </a:xfrm>
          <a:prstGeom prst="rect">
            <a:avLst/>
          </a:prstGeom>
          <a:noFill/>
          <a:ln>
            <a:noFill/>
          </a:ln>
        </p:spPr>
      </p:pic>
      <p:sp>
        <p:nvSpPr>
          <p:cNvPr id="1425" name="Google Shape;1425;p21"/>
          <p:cNvSpPr txBox="1">
            <a:spLocks noGrp="1"/>
          </p:cNvSpPr>
          <p:nvPr>
            <p:ph type="title"/>
          </p:nvPr>
        </p:nvSpPr>
        <p:spPr>
          <a:xfrm>
            <a:off x="386529" y="383264"/>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latin typeface="Quattrocento Sans"/>
                <a:ea typeface="Quattrocento Sans"/>
                <a:cs typeface="Quattrocento Sans"/>
                <a:sym typeface="Quattrocento Sans"/>
              </a:rPr>
              <a:t>Dapr users</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1026" name="Picture 2" descr="A person with grey hair and beard&#10;&#10;Description automatically generated with low confidence">
            <a:extLst>
              <a:ext uri="{FF2B5EF4-FFF2-40B4-BE49-F238E27FC236}">
                <a16:creationId xmlns:a16="http://schemas.microsoft.com/office/drawing/2014/main" id="{FB3A37F3-A344-A599-5603-2009BA711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312" y="1470510"/>
            <a:ext cx="2901489" cy="3523877"/>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3B98E797-64D8-76F8-304D-D9E43B18A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3133" y="1696345"/>
            <a:ext cx="3105734" cy="90583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12128846-325A-8777-3C4D-A99FD2A961D6}"/>
              </a:ext>
            </a:extLst>
          </p:cNvPr>
          <p:cNvSpPr txBox="1"/>
          <p:nvPr/>
        </p:nvSpPr>
        <p:spPr>
          <a:xfrm>
            <a:off x="3977604" y="3232449"/>
            <a:ext cx="4061681" cy="1354217"/>
          </a:xfrm>
          <a:prstGeom prst="rect">
            <a:avLst/>
          </a:prstGeom>
          <a:noFill/>
        </p:spPr>
        <p:txBody>
          <a:bodyPr wrap="square">
            <a:spAutoFit/>
          </a:bodyPr>
          <a:lstStyle/>
          <a:p>
            <a:pPr algn="ctr" rtl="0">
              <a:spcBef>
                <a:spcPts val="0"/>
              </a:spcBef>
              <a:spcAft>
                <a:spcPts val="0"/>
              </a:spcAft>
            </a:pPr>
            <a:r>
              <a:rPr lang="en-CA" sz="1800" b="0" i="0" u="none" strike="noStrike">
                <a:solidFill>
                  <a:srgbClr val="121C29"/>
                </a:solidFill>
                <a:effectLst/>
                <a:latin typeface="Quattrocento Sans" panose="020B0502050000020003" pitchFamily="34" charset="0"/>
              </a:rPr>
              <a:t>Boost developer productivity by providing tools and APIs for building cloud native applications.</a:t>
            </a:r>
            <a:endParaRPr lang="en-CA" sz="1800" b="0">
              <a:effectLst/>
            </a:endParaRPr>
          </a:p>
          <a:p>
            <a:br>
              <a:rPr lang="en-CA"/>
            </a:br>
            <a:endParaRPr lang="en-US"/>
          </a:p>
        </p:txBody>
      </p:sp>
      <p:sp>
        <p:nvSpPr>
          <p:cNvPr id="18" name="TextBox 17">
            <a:extLst>
              <a:ext uri="{FF2B5EF4-FFF2-40B4-BE49-F238E27FC236}">
                <a16:creationId xmlns:a16="http://schemas.microsoft.com/office/drawing/2014/main" id="{83903AFB-D271-B83B-970D-B6ED12A20321}"/>
              </a:ext>
            </a:extLst>
          </p:cNvPr>
          <p:cNvSpPr txBox="1"/>
          <p:nvPr/>
        </p:nvSpPr>
        <p:spPr>
          <a:xfrm>
            <a:off x="8975437" y="5247047"/>
            <a:ext cx="1840186" cy="369332"/>
          </a:xfrm>
          <a:prstGeom prst="rect">
            <a:avLst/>
          </a:prstGeom>
          <a:noFill/>
        </p:spPr>
        <p:txBody>
          <a:bodyPr wrap="square">
            <a:spAutoFit/>
          </a:bodyPr>
          <a:lstStyle/>
          <a:p>
            <a:pPr rtl="0">
              <a:spcBef>
                <a:spcPts val="0"/>
              </a:spcBef>
              <a:spcAft>
                <a:spcPts val="0"/>
              </a:spcAft>
            </a:pPr>
            <a:r>
              <a:rPr lang="en-CA" sz="1800" b="1" i="0" u="none" strike="noStrike">
                <a:solidFill>
                  <a:srgbClr val="000000"/>
                </a:solidFill>
                <a:effectLst/>
                <a:latin typeface="Arial" panose="020B0604020202020204" pitchFamily="34" charset="0"/>
              </a:rPr>
              <a:t>Alice Gibbons</a:t>
            </a:r>
            <a:endParaRPr lang="en-CA" b="0">
              <a:effectLst/>
            </a:endParaRPr>
          </a:p>
        </p:txBody>
      </p:sp>
      <p:sp>
        <p:nvSpPr>
          <p:cNvPr id="20" name="TextBox 19">
            <a:extLst>
              <a:ext uri="{FF2B5EF4-FFF2-40B4-BE49-F238E27FC236}">
                <a16:creationId xmlns:a16="http://schemas.microsoft.com/office/drawing/2014/main" id="{7DE61952-8C04-987E-BB24-059B8CBCC7D2}"/>
              </a:ext>
            </a:extLst>
          </p:cNvPr>
          <p:cNvSpPr txBox="1"/>
          <p:nvPr/>
        </p:nvSpPr>
        <p:spPr>
          <a:xfrm>
            <a:off x="818266" y="5669850"/>
            <a:ext cx="2675074" cy="738664"/>
          </a:xfrm>
          <a:prstGeom prst="rect">
            <a:avLst/>
          </a:prstGeom>
          <a:noFill/>
        </p:spPr>
        <p:txBody>
          <a:bodyPr wrap="square">
            <a:spAutoFit/>
          </a:bodyPr>
          <a:lstStyle/>
          <a:p>
            <a:pPr algn="ctr" rtl="0">
              <a:spcBef>
                <a:spcPts val="0"/>
              </a:spcBef>
              <a:spcAft>
                <a:spcPts val="0"/>
              </a:spcAft>
            </a:pPr>
            <a:r>
              <a:rPr lang="en-CA">
                <a:latin typeface="Arial" panose="020B0604020202020204" pitchFamily="34" charset="0"/>
              </a:rPr>
              <a:t>C</a:t>
            </a:r>
            <a:r>
              <a:rPr lang="en-CA" sz="1400" b="0" i="0" u="none" strike="noStrike">
                <a:solidFill>
                  <a:srgbClr val="000000"/>
                </a:solidFill>
                <a:effectLst/>
                <a:latin typeface="Arial" panose="020B0604020202020204" pitchFamily="34" charset="0"/>
              </a:rPr>
              <a:t>o-founder &amp; CEO</a:t>
            </a:r>
            <a:endParaRPr lang="en-CA" b="0">
              <a:effectLst/>
            </a:endParaRPr>
          </a:p>
          <a:p>
            <a:pPr algn="ctr" rtl="0">
              <a:spcBef>
                <a:spcPts val="0"/>
              </a:spcBef>
              <a:spcAft>
                <a:spcPts val="0"/>
              </a:spcAft>
            </a:pPr>
            <a:r>
              <a:rPr lang="en-CA">
                <a:latin typeface="Arial" panose="020B0604020202020204" pitchFamily="34" charset="0"/>
              </a:rPr>
              <a:t>C</a:t>
            </a:r>
            <a:r>
              <a:rPr lang="en-CA" sz="1400" b="0" i="0" u="none" strike="noStrike">
                <a:solidFill>
                  <a:srgbClr val="000000"/>
                </a:solidFill>
                <a:effectLst/>
                <a:latin typeface="Arial" panose="020B0604020202020204" pitchFamily="34" charset="0"/>
              </a:rPr>
              <a:t>o-creator of Dapr project</a:t>
            </a:r>
            <a:endParaRPr lang="en-CA" b="0">
              <a:effectLst/>
            </a:endParaRPr>
          </a:p>
          <a:p>
            <a:pPr algn="ctr" rtl="0">
              <a:spcBef>
                <a:spcPts val="0"/>
              </a:spcBef>
              <a:spcAft>
                <a:spcPts val="0"/>
              </a:spcAft>
            </a:pPr>
            <a:r>
              <a:rPr lang="en-CA" sz="1400" b="0" i="0" u="none" strike="noStrike">
                <a:solidFill>
                  <a:srgbClr val="000000"/>
                </a:solidFill>
                <a:effectLst/>
                <a:latin typeface="Arial" panose="020B0604020202020204" pitchFamily="34" charset="0"/>
                <a:hlinkClick r:id="rId5"/>
              </a:rPr>
              <a:t>mark@diagrid.io</a:t>
            </a:r>
            <a:r>
              <a:rPr lang="en-CA">
                <a:latin typeface="Arial" panose="020B0604020202020204" pitchFamily="34" charset="0"/>
              </a:rPr>
              <a:t> </a:t>
            </a:r>
            <a:endParaRPr lang="en-CA" b="0">
              <a:effectLst/>
            </a:endParaRPr>
          </a:p>
        </p:txBody>
      </p:sp>
      <p:sp>
        <p:nvSpPr>
          <p:cNvPr id="22" name="TextBox 21">
            <a:extLst>
              <a:ext uri="{FF2B5EF4-FFF2-40B4-BE49-F238E27FC236}">
                <a16:creationId xmlns:a16="http://schemas.microsoft.com/office/drawing/2014/main" id="{BA204C8C-01BC-4A87-2A38-F14135458D51}"/>
              </a:ext>
            </a:extLst>
          </p:cNvPr>
          <p:cNvSpPr txBox="1"/>
          <p:nvPr/>
        </p:nvSpPr>
        <p:spPr>
          <a:xfrm>
            <a:off x="1335643" y="5247047"/>
            <a:ext cx="1640320" cy="369332"/>
          </a:xfrm>
          <a:prstGeom prst="rect">
            <a:avLst/>
          </a:prstGeom>
          <a:noFill/>
        </p:spPr>
        <p:txBody>
          <a:bodyPr wrap="square">
            <a:spAutoFit/>
          </a:bodyPr>
          <a:lstStyle/>
          <a:p>
            <a:pPr rtl="0">
              <a:spcBef>
                <a:spcPts val="0"/>
              </a:spcBef>
              <a:spcAft>
                <a:spcPts val="0"/>
              </a:spcAft>
            </a:pPr>
            <a:r>
              <a:rPr lang="en-CA" sz="1800" b="1" i="0" u="none" strike="noStrike">
                <a:solidFill>
                  <a:srgbClr val="000000"/>
                </a:solidFill>
                <a:effectLst/>
                <a:latin typeface="Arial" panose="020B0604020202020204" pitchFamily="34" charset="0"/>
              </a:rPr>
              <a:t>Mark </a:t>
            </a:r>
            <a:r>
              <a:rPr lang="en-CA" sz="1800" b="1" i="0" u="none" strike="noStrike" err="1">
                <a:solidFill>
                  <a:srgbClr val="000000"/>
                </a:solidFill>
                <a:effectLst/>
                <a:latin typeface="Arial" panose="020B0604020202020204" pitchFamily="34" charset="0"/>
              </a:rPr>
              <a:t>Fussell</a:t>
            </a:r>
            <a:r>
              <a:rPr lang="en-CA" sz="1800" b="1" i="0" u="none" strike="noStrike">
                <a:solidFill>
                  <a:srgbClr val="000000"/>
                </a:solidFill>
                <a:effectLst/>
                <a:latin typeface="Arial" panose="020B0604020202020204" pitchFamily="34" charset="0"/>
              </a:rPr>
              <a:t> </a:t>
            </a:r>
            <a:endParaRPr lang="en-US" sz="1800"/>
          </a:p>
        </p:txBody>
      </p:sp>
      <p:sp>
        <p:nvSpPr>
          <p:cNvPr id="23" name="Google Shape;436;g149c63121dd_0_1510">
            <a:extLst>
              <a:ext uri="{FF2B5EF4-FFF2-40B4-BE49-F238E27FC236}">
                <a16:creationId xmlns:a16="http://schemas.microsoft.com/office/drawing/2014/main" id="{AE2B18D4-5260-0416-E6D0-4BB6FD379538}"/>
              </a:ext>
            </a:extLst>
          </p:cNvPr>
          <p:cNvSpPr txBox="1">
            <a:spLocks noGrp="1"/>
          </p:cNvSpPr>
          <p:nvPr>
            <p:ph type="title"/>
          </p:nvPr>
        </p:nvSpPr>
        <p:spPr>
          <a:xfrm>
            <a:off x="365973" y="221022"/>
            <a:ext cx="2934344"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Speakers</a:t>
            </a:r>
            <a:endParaRPr/>
          </a:p>
        </p:txBody>
      </p:sp>
      <p:sp>
        <p:nvSpPr>
          <p:cNvPr id="25" name="TextBox 24">
            <a:extLst>
              <a:ext uri="{FF2B5EF4-FFF2-40B4-BE49-F238E27FC236}">
                <a16:creationId xmlns:a16="http://schemas.microsoft.com/office/drawing/2014/main" id="{0F20BF2F-CF0E-EBAC-AE4C-C5CBDDA212C7}"/>
              </a:ext>
            </a:extLst>
          </p:cNvPr>
          <p:cNvSpPr txBox="1"/>
          <p:nvPr/>
        </p:nvSpPr>
        <p:spPr>
          <a:xfrm>
            <a:off x="8027270" y="5669850"/>
            <a:ext cx="3736520" cy="523220"/>
          </a:xfrm>
          <a:prstGeom prst="rect">
            <a:avLst/>
          </a:prstGeom>
          <a:noFill/>
        </p:spPr>
        <p:txBody>
          <a:bodyPr wrap="square">
            <a:spAutoFit/>
          </a:bodyPr>
          <a:lstStyle/>
          <a:p>
            <a:pPr algn="ctr" rtl="0">
              <a:spcBef>
                <a:spcPts val="0"/>
              </a:spcBef>
              <a:spcAft>
                <a:spcPts val="0"/>
              </a:spcAft>
            </a:pPr>
            <a:r>
              <a:rPr lang="en-CA" sz="1400" b="0" i="0" u="none" strike="noStrike">
                <a:solidFill>
                  <a:srgbClr val="000000"/>
                </a:solidFill>
                <a:effectLst/>
                <a:latin typeface="Arial" panose="020B0604020202020204" pitchFamily="34" charset="0"/>
              </a:rPr>
              <a:t>Customer Success Engineer</a:t>
            </a:r>
            <a:endParaRPr lang="en-CA" b="0">
              <a:effectLst/>
            </a:endParaRPr>
          </a:p>
          <a:p>
            <a:pPr algn="ctr" rtl="0">
              <a:spcBef>
                <a:spcPts val="0"/>
              </a:spcBef>
              <a:spcAft>
                <a:spcPts val="0"/>
              </a:spcAft>
            </a:pPr>
            <a:r>
              <a:rPr lang="en-CA" sz="1400" b="0" i="0" u="none" strike="noStrike">
                <a:solidFill>
                  <a:srgbClr val="000000"/>
                </a:solidFill>
                <a:effectLst/>
                <a:latin typeface="Arial" panose="020B0604020202020204" pitchFamily="34" charset="0"/>
                <a:hlinkClick r:id="rId6"/>
              </a:rPr>
              <a:t>alice@diagrid.io</a:t>
            </a:r>
            <a:r>
              <a:rPr lang="en-CA" sz="1400" b="0" i="0" u="none" strike="noStrike">
                <a:solidFill>
                  <a:srgbClr val="000000"/>
                </a:solidFill>
                <a:effectLst/>
                <a:latin typeface="Arial" panose="020B0604020202020204" pitchFamily="34" charset="0"/>
              </a:rPr>
              <a:t> </a:t>
            </a:r>
            <a:endParaRPr lang="en-CA" b="0">
              <a:effectLst/>
            </a:endParaRPr>
          </a:p>
        </p:txBody>
      </p:sp>
      <p:pic>
        <p:nvPicPr>
          <p:cNvPr id="47" name="Picture 46" descr="A person smiling at camera&#10;&#10;Description automatically generated">
            <a:extLst>
              <a:ext uri="{FF2B5EF4-FFF2-40B4-BE49-F238E27FC236}">
                <a16:creationId xmlns:a16="http://schemas.microsoft.com/office/drawing/2014/main" id="{F3FCDD32-310A-EC57-DEF6-9EB647575ECD}"/>
              </a:ext>
            </a:extLst>
          </p:cNvPr>
          <p:cNvPicPr>
            <a:picLocks noChangeAspect="1"/>
          </p:cNvPicPr>
          <p:nvPr/>
        </p:nvPicPr>
        <p:blipFill rotWithShape="1">
          <a:blip r:embed="rId7"/>
          <a:srcRect l="5330" t="8489" r="531" b="15349"/>
          <a:stretch/>
        </p:blipFill>
        <p:spPr>
          <a:xfrm>
            <a:off x="8349199" y="1470510"/>
            <a:ext cx="2901489" cy="3523877"/>
          </a:xfrm>
          <a:prstGeom prst="rect">
            <a:avLst/>
          </a:prstGeom>
        </p:spPr>
      </p:pic>
    </p:spTree>
    <p:extLst>
      <p:ext uri="{BB962C8B-B14F-4D97-AF65-F5344CB8AC3E}">
        <p14:creationId xmlns:p14="http://schemas.microsoft.com/office/powerpoint/2010/main" val="26247956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22"/>
          <p:cNvSpPr/>
          <p:nvPr/>
        </p:nvSpPr>
        <p:spPr>
          <a:xfrm>
            <a:off x="594502" y="585788"/>
            <a:ext cx="6796897" cy="498598"/>
          </a:xfrm>
          <a:custGeom>
            <a:avLst/>
            <a:gdLst/>
            <a:ahLst/>
            <a:cxnLst/>
            <a:rect l="l" t="t" r="r" b="b"/>
            <a:pathLst>
              <a:path w="4732020" h="1164569" extrusionOk="0">
                <a:moveTo>
                  <a:pt x="0" y="0"/>
                </a:moveTo>
                <a:lnTo>
                  <a:pt x="4732020" y="0"/>
                </a:lnTo>
                <a:lnTo>
                  <a:pt x="4732020" y="1164569"/>
                </a:lnTo>
                <a:lnTo>
                  <a:pt x="0" y="1164569"/>
                </a:lnTo>
                <a:lnTo>
                  <a:pt x="0" y="0"/>
                </a:lnTo>
                <a:close/>
              </a:path>
            </a:pathLst>
          </a:cu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Clr>
                <a:srgbClr val="000000"/>
              </a:buClr>
              <a:buSzPts val="3600"/>
              <a:buFont typeface="Quattrocento Sans"/>
              <a:buNone/>
            </a:pPr>
            <a:r>
              <a:rPr lang="en-US" sz="3600" b="0" i="0" u="none" strike="noStrike" cap="none">
                <a:solidFill>
                  <a:srgbClr val="000000"/>
                </a:solidFill>
                <a:latin typeface="Quattrocento Sans"/>
                <a:ea typeface="Quattrocento Sans"/>
                <a:cs typeface="Quattrocento Sans"/>
                <a:sym typeface="Quattrocento Sans"/>
              </a:rPr>
              <a:t>Dapr building blocks</a:t>
            </a:r>
            <a:endParaRPr/>
          </a:p>
        </p:txBody>
      </p:sp>
      <p:sp>
        <p:nvSpPr>
          <p:cNvPr id="1432" name="Google Shape;1432;p22"/>
          <p:cNvSpPr/>
          <p:nvPr/>
        </p:nvSpPr>
        <p:spPr>
          <a:xfrm>
            <a:off x="380849" y="1749615"/>
            <a:ext cx="1148624" cy="3657600"/>
          </a:xfrm>
          <a:prstGeom prst="rect">
            <a:avLst/>
          </a:prstGeom>
          <a:solidFill>
            <a:srgbClr val="0078D4"/>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Service-to- service invocation</a:t>
            </a:r>
            <a:endParaRPr/>
          </a:p>
        </p:txBody>
      </p:sp>
      <p:sp>
        <p:nvSpPr>
          <p:cNvPr id="1433" name="Google Shape;1433;p22"/>
          <p:cNvSpPr/>
          <p:nvPr/>
        </p:nvSpPr>
        <p:spPr>
          <a:xfrm>
            <a:off x="7236180" y="1749615"/>
            <a:ext cx="1148624" cy="3657600"/>
          </a:xfrm>
          <a:prstGeom prst="rect">
            <a:avLst/>
          </a:prstGeom>
          <a:solidFill>
            <a:srgbClr val="223B5C"/>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Secrets</a:t>
            </a:r>
            <a:endParaRPr/>
          </a:p>
        </p:txBody>
      </p:sp>
      <p:sp>
        <p:nvSpPr>
          <p:cNvPr id="1434" name="Google Shape;1434;p22"/>
          <p:cNvSpPr/>
          <p:nvPr/>
        </p:nvSpPr>
        <p:spPr>
          <a:xfrm>
            <a:off x="6096000" y="1749615"/>
            <a:ext cx="1148624" cy="3657600"/>
          </a:xfrm>
          <a:prstGeom prst="rect">
            <a:avLst/>
          </a:prstGeom>
          <a:solidFill>
            <a:srgbClr val="2A426C"/>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Observability</a:t>
            </a:r>
            <a:endParaRPr/>
          </a:p>
        </p:txBody>
      </p:sp>
      <p:sp>
        <p:nvSpPr>
          <p:cNvPr id="1435" name="Google Shape;1435;p22"/>
          <p:cNvSpPr/>
          <p:nvPr/>
        </p:nvSpPr>
        <p:spPr>
          <a:xfrm>
            <a:off x="4951999" y="1749615"/>
            <a:ext cx="1148624" cy="3657600"/>
          </a:xfrm>
          <a:prstGeom prst="rect">
            <a:avLst/>
          </a:prstGeom>
          <a:solidFill>
            <a:srgbClr val="2E4B7A"/>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Actors</a:t>
            </a:r>
            <a:endParaRPr/>
          </a:p>
        </p:txBody>
      </p:sp>
      <p:sp>
        <p:nvSpPr>
          <p:cNvPr id="1436" name="Google Shape;1436;p22"/>
          <p:cNvSpPr/>
          <p:nvPr/>
        </p:nvSpPr>
        <p:spPr>
          <a:xfrm>
            <a:off x="3813453" y="1749615"/>
            <a:ext cx="1148624" cy="3657600"/>
          </a:xfrm>
          <a:prstGeom prst="rect">
            <a:avLst/>
          </a:prstGeom>
          <a:solidFill>
            <a:srgbClr val="205182"/>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Bindings</a:t>
            </a:r>
            <a:endParaRPr/>
          </a:p>
          <a:p>
            <a:pPr marL="0" marR="0" lvl="0" indent="0" algn="ctr" rtl="0">
              <a:lnSpc>
                <a:spcPct val="100000"/>
              </a:lnSpc>
              <a:spcBef>
                <a:spcPts val="0"/>
              </a:spcBef>
              <a:spcAft>
                <a:spcPts val="0"/>
              </a:spcAft>
              <a:buClr>
                <a:srgbClr val="FFFFFF"/>
              </a:buClr>
              <a:buSzPts val="1100"/>
              <a:buFont typeface="Quattrocento Sans"/>
              <a:buNone/>
            </a:pPr>
            <a:r>
              <a:rPr lang="en-US" sz="1100" b="0" i="0" u="none" strike="noStrike" cap="none">
                <a:solidFill>
                  <a:srgbClr val="FFFFFF"/>
                </a:solidFill>
                <a:latin typeface="Quattrocento Sans"/>
                <a:ea typeface="Quattrocento Sans"/>
                <a:cs typeface="Quattrocento Sans"/>
                <a:sym typeface="Quattrocento Sans"/>
              </a:rPr>
              <a:t>(input/output)</a:t>
            </a:r>
            <a:endParaRPr/>
          </a:p>
        </p:txBody>
      </p:sp>
      <p:sp>
        <p:nvSpPr>
          <p:cNvPr id="1437" name="Google Shape;1437;p22"/>
          <p:cNvSpPr/>
          <p:nvPr/>
        </p:nvSpPr>
        <p:spPr>
          <a:xfrm>
            <a:off x="2665301" y="1749615"/>
            <a:ext cx="1148624" cy="3657600"/>
          </a:xfrm>
          <a:prstGeom prst="rect">
            <a:avLst/>
          </a:prstGeom>
          <a:solidFill>
            <a:srgbClr val="185A96"/>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Publish</a:t>
            </a:r>
            <a:br>
              <a:rPr lang="en-US" sz="1200" b="0" i="0" u="none" strike="noStrike" cap="none">
                <a:solidFill>
                  <a:srgbClr val="FFFFFF"/>
                </a:solidFill>
                <a:latin typeface="Quattrocento Sans"/>
                <a:ea typeface="Quattrocento Sans"/>
                <a:cs typeface="Quattrocento Sans"/>
                <a:sym typeface="Quattrocento Sans"/>
              </a:rPr>
            </a:br>
            <a:r>
              <a:rPr lang="en-US" sz="1200" b="0" i="0" u="none" strike="noStrike" cap="none">
                <a:solidFill>
                  <a:srgbClr val="FFFFFF"/>
                </a:solidFill>
                <a:latin typeface="Quattrocento Sans"/>
                <a:ea typeface="Quattrocento Sans"/>
                <a:cs typeface="Quattrocento Sans"/>
                <a:sym typeface="Quattrocento Sans"/>
              </a:rPr>
              <a:t>and</a:t>
            </a:r>
            <a:br>
              <a:rPr lang="en-US" sz="1200" b="0" i="0" u="none" strike="noStrike" cap="none">
                <a:solidFill>
                  <a:srgbClr val="FFFFFF"/>
                </a:solidFill>
                <a:latin typeface="Quattrocento Sans"/>
                <a:ea typeface="Quattrocento Sans"/>
                <a:cs typeface="Quattrocento Sans"/>
                <a:sym typeface="Quattrocento Sans"/>
              </a:rPr>
            </a:br>
            <a:r>
              <a:rPr lang="en-US" sz="1200" b="0" i="0" u="none" strike="noStrike" cap="none">
                <a:solidFill>
                  <a:srgbClr val="FFFFFF"/>
                </a:solidFill>
                <a:latin typeface="Quattrocento Sans"/>
                <a:ea typeface="Quattrocento Sans"/>
                <a:cs typeface="Quattrocento Sans"/>
                <a:sym typeface="Quattrocento Sans"/>
              </a:rPr>
              <a:t>subscribe</a:t>
            </a:r>
            <a:endParaRPr/>
          </a:p>
        </p:txBody>
      </p:sp>
      <p:sp>
        <p:nvSpPr>
          <p:cNvPr id="1438" name="Google Shape;1438;p22"/>
          <p:cNvSpPr/>
          <p:nvPr/>
        </p:nvSpPr>
        <p:spPr>
          <a:xfrm>
            <a:off x="1523652" y="1749615"/>
            <a:ext cx="1148624" cy="3657600"/>
          </a:xfrm>
          <a:prstGeom prst="rect">
            <a:avLst/>
          </a:prstGeom>
          <a:solidFill>
            <a:srgbClr val="156AB3"/>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State management</a:t>
            </a:r>
            <a:endParaRPr/>
          </a:p>
        </p:txBody>
      </p:sp>
      <p:grpSp>
        <p:nvGrpSpPr>
          <p:cNvPr id="1439" name="Google Shape;1439;p22"/>
          <p:cNvGrpSpPr/>
          <p:nvPr/>
        </p:nvGrpSpPr>
        <p:grpSpPr>
          <a:xfrm>
            <a:off x="688661" y="2190270"/>
            <a:ext cx="424289" cy="312233"/>
            <a:chOff x="3018614" y="4968330"/>
            <a:chExt cx="418791" cy="314215"/>
          </a:xfrm>
        </p:grpSpPr>
        <p:sp>
          <p:nvSpPr>
            <p:cNvPr id="1440" name="Google Shape;1440;p22"/>
            <p:cNvSpPr/>
            <p:nvPr/>
          </p:nvSpPr>
          <p:spPr>
            <a:xfrm>
              <a:off x="3228010" y="5232925"/>
              <a:ext cx="103995" cy="12027"/>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41" name="Google Shape;1441;p22"/>
            <p:cNvSpPr/>
            <p:nvPr/>
          </p:nvSpPr>
          <p:spPr>
            <a:xfrm>
              <a:off x="3327789" y="5216387"/>
              <a:ext cx="21079" cy="43599"/>
            </a:xfrm>
            <a:custGeom>
              <a:avLst/>
              <a:gdLst/>
              <a:ahLst/>
              <a:cxnLst/>
              <a:rect l="l" t="t" r="r" b="b"/>
              <a:pathLst>
                <a:path w="15" h="29" extrusionOk="0">
                  <a:moveTo>
                    <a:pt x="0" y="0"/>
                  </a:moveTo>
                  <a:lnTo>
                    <a:pt x="15"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42" name="Google Shape;1442;p22"/>
            <p:cNvSpPr/>
            <p:nvPr/>
          </p:nvSpPr>
          <p:spPr>
            <a:xfrm>
              <a:off x="3223793" y="5008917"/>
              <a:ext cx="108210" cy="216489"/>
            </a:xfrm>
            <a:custGeom>
              <a:avLst/>
              <a:gdLst/>
              <a:ahLst/>
              <a:cxnLst/>
              <a:rect l="l" t="t" r="r" b="b"/>
              <a:pathLst>
                <a:path w="77" h="144" extrusionOk="0">
                  <a:moveTo>
                    <a:pt x="7" y="144"/>
                  </a:moveTo>
                  <a:lnTo>
                    <a:pt x="0" y="144"/>
                  </a:lnTo>
                  <a:lnTo>
                    <a:pt x="0" y="0"/>
                  </a:lnTo>
                  <a:lnTo>
                    <a:pt x="77" y="0"/>
                  </a:lnTo>
                  <a:lnTo>
                    <a:pt x="77" y="7"/>
                  </a:lnTo>
                  <a:lnTo>
                    <a:pt x="7" y="7"/>
                  </a:lnTo>
                  <a:lnTo>
                    <a:pt x="7" y="144"/>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43" name="Google Shape;1443;p22"/>
            <p:cNvSpPr/>
            <p:nvPr/>
          </p:nvSpPr>
          <p:spPr>
            <a:xfrm>
              <a:off x="3244874" y="5121673"/>
              <a:ext cx="89942" cy="10525"/>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44" name="Google Shape;1444;p22"/>
            <p:cNvSpPr/>
            <p:nvPr/>
          </p:nvSpPr>
          <p:spPr>
            <a:xfrm>
              <a:off x="3070611" y="5121673"/>
              <a:ext cx="92752" cy="10525"/>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45" name="Google Shape;1445;p22"/>
            <p:cNvSpPr/>
            <p:nvPr/>
          </p:nvSpPr>
          <p:spPr>
            <a:xfrm>
              <a:off x="3350274" y="4968330"/>
              <a:ext cx="87131" cy="88702"/>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46" name="Google Shape;1446;p22"/>
            <p:cNvSpPr/>
            <p:nvPr/>
          </p:nvSpPr>
          <p:spPr>
            <a:xfrm>
              <a:off x="3350274" y="5081084"/>
              <a:ext cx="87131" cy="90204"/>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47" name="Google Shape;1447;p22"/>
            <p:cNvSpPr/>
            <p:nvPr/>
          </p:nvSpPr>
          <p:spPr>
            <a:xfrm>
              <a:off x="3350274" y="5193841"/>
              <a:ext cx="87131" cy="88702"/>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48" name="Google Shape;1448;p22"/>
            <p:cNvSpPr/>
            <p:nvPr/>
          </p:nvSpPr>
          <p:spPr>
            <a:xfrm>
              <a:off x="3018614" y="5081084"/>
              <a:ext cx="88536" cy="90204"/>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49" name="Google Shape;1449;p22"/>
            <p:cNvSpPr/>
            <p:nvPr/>
          </p:nvSpPr>
          <p:spPr>
            <a:xfrm>
              <a:off x="3184444" y="5081084"/>
              <a:ext cx="87131" cy="90204"/>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50" name="Google Shape;1450;p22"/>
            <p:cNvSpPr/>
            <p:nvPr/>
          </p:nvSpPr>
          <p:spPr>
            <a:xfrm>
              <a:off x="3184444" y="4968331"/>
              <a:ext cx="87131" cy="88702"/>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51" name="Google Shape;1451;p22" descr="component solutions"/>
            <p:cNvSpPr/>
            <p:nvPr/>
          </p:nvSpPr>
          <p:spPr>
            <a:xfrm>
              <a:off x="3184444" y="5193843"/>
              <a:ext cx="87131" cy="88702"/>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52" name="Google Shape;1452;p22"/>
            <p:cNvSpPr/>
            <p:nvPr/>
          </p:nvSpPr>
          <p:spPr>
            <a:xfrm>
              <a:off x="3327789" y="5105142"/>
              <a:ext cx="22485" cy="43599"/>
            </a:xfrm>
            <a:custGeom>
              <a:avLst/>
              <a:gdLst/>
              <a:ahLst/>
              <a:cxnLst/>
              <a:rect l="l" t="t" r="r" b="b"/>
              <a:pathLst>
                <a:path w="16" h="29" extrusionOk="0">
                  <a:moveTo>
                    <a:pt x="0" y="0"/>
                  </a:moveTo>
                  <a:lnTo>
                    <a:pt x="16"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53" name="Google Shape;1453;p22"/>
            <p:cNvSpPr/>
            <p:nvPr/>
          </p:nvSpPr>
          <p:spPr>
            <a:xfrm>
              <a:off x="3327789" y="4992390"/>
              <a:ext cx="21079" cy="43599"/>
            </a:xfrm>
            <a:custGeom>
              <a:avLst/>
              <a:gdLst/>
              <a:ahLst/>
              <a:cxnLst/>
              <a:rect l="l" t="t" r="r" b="b"/>
              <a:pathLst>
                <a:path w="15" h="29" extrusionOk="0">
                  <a:moveTo>
                    <a:pt x="0" y="0"/>
                  </a:moveTo>
                  <a:lnTo>
                    <a:pt x="15" y="15"/>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54" name="Google Shape;1454;p22"/>
            <p:cNvSpPr/>
            <p:nvPr/>
          </p:nvSpPr>
          <p:spPr>
            <a:xfrm>
              <a:off x="3157749" y="5105168"/>
              <a:ext cx="21079" cy="43599"/>
            </a:xfrm>
            <a:custGeom>
              <a:avLst/>
              <a:gdLst/>
              <a:ahLst/>
              <a:cxnLst/>
              <a:rect l="l" t="t" r="r" b="b"/>
              <a:pathLst>
                <a:path w="15" h="29" extrusionOk="0">
                  <a:moveTo>
                    <a:pt x="0" y="0"/>
                  </a:moveTo>
                  <a:lnTo>
                    <a:pt x="15"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grpSp>
      <p:sp>
        <p:nvSpPr>
          <p:cNvPr id="1455" name="Google Shape;1455;p22"/>
          <p:cNvSpPr/>
          <p:nvPr/>
        </p:nvSpPr>
        <p:spPr>
          <a:xfrm>
            <a:off x="8371739" y="1749615"/>
            <a:ext cx="1148624" cy="3657600"/>
          </a:xfrm>
          <a:prstGeom prst="rect">
            <a:avLst/>
          </a:prstGeom>
          <a:solidFill>
            <a:srgbClr val="1C3150"/>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Configuration</a:t>
            </a:r>
            <a:endParaRPr/>
          </a:p>
        </p:txBody>
      </p:sp>
      <p:sp>
        <p:nvSpPr>
          <p:cNvPr id="1456" name="Google Shape;1456;p22"/>
          <p:cNvSpPr/>
          <p:nvPr/>
        </p:nvSpPr>
        <p:spPr>
          <a:xfrm>
            <a:off x="9518742" y="1749615"/>
            <a:ext cx="1148624" cy="3657600"/>
          </a:xfrm>
          <a:prstGeom prst="rect">
            <a:avLst/>
          </a:prstGeom>
          <a:solidFill>
            <a:srgbClr val="18273C"/>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Distributed Lock</a:t>
            </a:r>
            <a:endParaRPr/>
          </a:p>
        </p:txBody>
      </p:sp>
      <p:sp>
        <p:nvSpPr>
          <p:cNvPr id="1457" name="Google Shape;1457;p22"/>
          <p:cNvSpPr/>
          <p:nvPr/>
        </p:nvSpPr>
        <p:spPr>
          <a:xfrm>
            <a:off x="10655907" y="1749615"/>
            <a:ext cx="1148624" cy="3657600"/>
          </a:xfrm>
          <a:prstGeom prst="rect">
            <a:avLst/>
          </a:prstGeom>
          <a:solidFill>
            <a:srgbClr val="142134"/>
          </a:solidFill>
          <a:ln>
            <a:noFill/>
          </a:ln>
          <a:effectLst>
            <a:outerShdw blurRad="152400" sx="102000" sy="102000" algn="ctr" rotWithShape="0">
              <a:srgbClr val="000000">
                <a:alpha val="20000"/>
              </a:srgbClr>
            </a:outerShdw>
          </a:effectLst>
        </p:spPr>
        <p:txBody>
          <a:bodyPr spcFirstLastPara="1" wrap="square" lIns="91425" tIns="1280150" rIns="91425" bIns="182875" anchor="t" anchorCtr="0">
            <a:noAutofit/>
          </a:bodyPr>
          <a:lstStyle/>
          <a:p>
            <a:pPr marL="0" marR="0" lvl="0" indent="0" algn="ctr" rtl="0">
              <a:lnSpc>
                <a:spcPct val="100000"/>
              </a:lnSpc>
              <a:spcBef>
                <a:spcPts val="0"/>
              </a:spcBef>
              <a:spcAft>
                <a:spcPts val="0"/>
              </a:spcAft>
              <a:buClr>
                <a:srgbClr val="FFFFFF"/>
              </a:buClr>
              <a:buSzPts val="1200"/>
              <a:buFont typeface="Quattrocento Sans"/>
              <a:buNone/>
            </a:pPr>
            <a:r>
              <a:rPr lang="en-US" sz="1200" b="0" i="0" u="none" strike="noStrike" cap="none">
                <a:solidFill>
                  <a:srgbClr val="FFFFFF"/>
                </a:solidFill>
                <a:latin typeface="Quattrocento Sans"/>
                <a:ea typeface="Quattrocento Sans"/>
                <a:cs typeface="Quattrocento Sans"/>
                <a:sym typeface="Quattrocento Sans"/>
              </a:rPr>
              <a:t>Workflows</a:t>
            </a:r>
            <a:endParaRPr/>
          </a:p>
        </p:txBody>
      </p:sp>
      <p:cxnSp>
        <p:nvCxnSpPr>
          <p:cNvPr id="1458" name="Google Shape;1458;p22"/>
          <p:cNvCxnSpPr/>
          <p:nvPr/>
        </p:nvCxnSpPr>
        <p:spPr>
          <a:xfrm>
            <a:off x="7606446" y="3655168"/>
            <a:ext cx="341361" cy="0"/>
          </a:xfrm>
          <a:prstGeom prst="straightConnector1">
            <a:avLst/>
          </a:prstGeom>
          <a:noFill/>
          <a:ln w="19050" cap="flat" cmpd="sng">
            <a:solidFill>
              <a:srgbClr val="FFFFFF"/>
            </a:solidFill>
            <a:prstDash val="solid"/>
            <a:round/>
            <a:headEnd type="none" w="sm" len="sm"/>
            <a:tailEnd type="none" w="sm" len="sm"/>
          </a:ln>
        </p:spPr>
      </p:cxnSp>
      <p:sp>
        <p:nvSpPr>
          <p:cNvPr id="1459" name="Google Shape;1459;p22"/>
          <p:cNvSpPr/>
          <p:nvPr/>
        </p:nvSpPr>
        <p:spPr>
          <a:xfrm>
            <a:off x="7327743" y="3857394"/>
            <a:ext cx="938907" cy="40613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rgbClr val="FFFFFF"/>
                </a:solidFill>
                <a:latin typeface="Quattrocento Sans"/>
                <a:ea typeface="Quattrocento Sans"/>
                <a:cs typeface="Quattrocento Sans"/>
                <a:sym typeface="Quattrocento Sans"/>
              </a:rPr>
              <a:t>Securely access secrets from your application</a:t>
            </a:r>
            <a:endParaRPr/>
          </a:p>
        </p:txBody>
      </p:sp>
      <p:cxnSp>
        <p:nvCxnSpPr>
          <p:cNvPr id="1460" name="Google Shape;1460;p22"/>
          <p:cNvCxnSpPr/>
          <p:nvPr/>
        </p:nvCxnSpPr>
        <p:spPr>
          <a:xfrm>
            <a:off x="6481487" y="3683512"/>
            <a:ext cx="361330" cy="0"/>
          </a:xfrm>
          <a:prstGeom prst="straightConnector1">
            <a:avLst/>
          </a:prstGeom>
          <a:noFill/>
          <a:ln w="19050" cap="flat" cmpd="sng">
            <a:solidFill>
              <a:srgbClr val="FFFFFF"/>
            </a:solidFill>
            <a:prstDash val="solid"/>
            <a:round/>
            <a:headEnd type="none" w="sm" len="sm"/>
            <a:tailEnd type="none" w="sm" len="sm"/>
          </a:ln>
        </p:spPr>
      </p:cxnSp>
      <p:sp>
        <p:nvSpPr>
          <p:cNvPr id="1461" name="Google Shape;1461;p22"/>
          <p:cNvSpPr/>
          <p:nvPr/>
        </p:nvSpPr>
        <p:spPr>
          <a:xfrm>
            <a:off x="6183742" y="3857394"/>
            <a:ext cx="993832" cy="118494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100"/>
              <a:buFont typeface="Quattrocento Sans"/>
              <a:buNone/>
            </a:pPr>
            <a:r>
              <a:rPr lang="en-US" sz="1100" b="0" i="0" u="none" strike="noStrike" cap="none">
                <a:solidFill>
                  <a:srgbClr val="FFFFFF"/>
                </a:solidFill>
                <a:latin typeface="Quattrocento Sans"/>
                <a:ea typeface="Quattrocento Sans"/>
                <a:cs typeface="Quattrocento Sans"/>
                <a:sym typeface="Quattrocento Sans"/>
              </a:rPr>
              <a:t>See and measure the message calls across components and networked services</a:t>
            </a:r>
            <a:endParaRPr/>
          </a:p>
        </p:txBody>
      </p:sp>
      <p:grpSp>
        <p:nvGrpSpPr>
          <p:cNvPr id="1462" name="Google Shape;1462;p22"/>
          <p:cNvGrpSpPr/>
          <p:nvPr/>
        </p:nvGrpSpPr>
        <p:grpSpPr>
          <a:xfrm>
            <a:off x="6471341" y="2189979"/>
            <a:ext cx="372971" cy="309820"/>
            <a:chOff x="9332611" y="4967027"/>
            <a:chExt cx="368138" cy="311786"/>
          </a:xfrm>
        </p:grpSpPr>
        <p:sp>
          <p:nvSpPr>
            <p:cNvPr id="1463" name="Google Shape;1463;p22"/>
            <p:cNvSpPr/>
            <p:nvPr/>
          </p:nvSpPr>
          <p:spPr>
            <a:xfrm rot="-557261" flipH="1">
              <a:off x="9369582" y="5132579"/>
              <a:ext cx="164165" cy="82897"/>
            </a:xfrm>
            <a:custGeom>
              <a:avLst/>
              <a:gdLst/>
              <a:ahLst/>
              <a:cxnLst/>
              <a:rect l="l" t="t" r="r" b="b"/>
              <a:pathLst>
                <a:path w="384" h="192" extrusionOk="0">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64" name="Google Shape;1464;p22"/>
            <p:cNvSpPr/>
            <p:nvPr/>
          </p:nvSpPr>
          <p:spPr>
            <a:xfrm>
              <a:off x="9332611" y="5197354"/>
              <a:ext cx="81459" cy="81459"/>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65" name="Google Shape;1465;p22"/>
            <p:cNvSpPr/>
            <p:nvPr/>
          </p:nvSpPr>
          <p:spPr>
            <a:xfrm rot="4386172" flipH="1">
              <a:off x="9434981" y="5022187"/>
              <a:ext cx="164165" cy="82897"/>
            </a:xfrm>
            <a:custGeom>
              <a:avLst/>
              <a:gdLst/>
              <a:ahLst/>
              <a:cxnLst/>
              <a:rect l="l" t="t" r="r" b="b"/>
              <a:pathLst>
                <a:path w="384" h="192" extrusionOk="0">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66" name="Google Shape;1466;p22"/>
            <p:cNvSpPr/>
            <p:nvPr/>
          </p:nvSpPr>
          <p:spPr>
            <a:xfrm rot="4943433">
              <a:off x="9412184" y="4972062"/>
              <a:ext cx="81459" cy="81459"/>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67" name="Google Shape;1467;p22"/>
            <p:cNvSpPr/>
            <p:nvPr/>
          </p:nvSpPr>
          <p:spPr>
            <a:xfrm rot="-9668429" flipH="1">
              <a:off x="9479573" y="5162870"/>
              <a:ext cx="164165" cy="82897"/>
            </a:xfrm>
            <a:custGeom>
              <a:avLst/>
              <a:gdLst/>
              <a:ahLst/>
              <a:cxnLst/>
              <a:rect l="l" t="t" r="r" b="b"/>
              <a:pathLst>
                <a:path w="384" h="192" extrusionOk="0">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68" name="Google Shape;1468;p22"/>
            <p:cNvSpPr/>
            <p:nvPr/>
          </p:nvSpPr>
          <p:spPr>
            <a:xfrm rot="4943433">
              <a:off x="9614255" y="5146328"/>
              <a:ext cx="81459" cy="81459"/>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sp>
          <p:nvSpPr>
            <p:cNvPr id="1469" name="Google Shape;1469;p22"/>
            <p:cNvSpPr/>
            <p:nvPr/>
          </p:nvSpPr>
          <p:spPr>
            <a:xfrm>
              <a:off x="9432399" y="5075906"/>
              <a:ext cx="145899" cy="145899"/>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00"/>
                <a:buFont typeface="Quattrocento Sans"/>
                <a:buNone/>
              </a:pPr>
              <a:endParaRPr sz="1600" b="0" i="0" u="none" strike="noStrike" cap="none">
                <a:solidFill>
                  <a:srgbClr val="505050"/>
                </a:solidFill>
                <a:latin typeface="Quattrocento Sans"/>
                <a:ea typeface="Quattrocento Sans"/>
                <a:cs typeface="Quattrocento Sans"/>
                <a:sym typeface="Quattrocento Sans"/>
              </a:endParaRPr>
            </a:p>
          </p:txBody>
        </p:sp>
      </p:grpSp>
      <p:cxnSp>
        <p:nvCxnSpPr>
          <p:cNvPr id="1470" name="Google Shape;1470;p22"/>
          <p:cNvCxnSpPr/>
          <p:nvPr/>
        </p:nvCxnSpPr>
        <p:spPr>
          <a:xfrm>
            <a:off x="5312151" y="3701314"/>
            <a:ext cx="361330" cy="0"/>
          </a:xfrm>
          <a:prstGeom prst="straightConnector1">
            <a:avLst/>
          </a:prstGeom>
          <a:noFill/>
          <a:ln w="19050" cap="flat" cmpd="sng">
            <a:solidFill>
              <a:srgbClr val="FFFFFF"/>
            </a:solidFill>
            <a:prstDash val="solid"/>
            <a:round/>
            <a:headEnd type="none" w="sm" len="sm"/>
            <a:tailEnd type="none" w="sm" len="sm"/>
          </a:ln>
        </p:spPr>
      </p:cxnSp>
      <p:sp>
        <p:nvSpPr>
          <p:cNvPr id="1471" name="Google Shape;1471;p22"/>
          <p:cNvSpPr/>
          <p:nvPr/>
        </p:nvSpPr>
        <p:spPr>
          <a:xfrm>
            <a:off x="5088139" y="3857394"/>
            <a:ext cx="875396" cy="152349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100"/>
              <a:buFont typeface="Quattrocento Sans"/>
              <a:buNone/>
            </a:pPr>
            <a:r>
              <a:rPr lang="en-US" sz="1100" b="0" i="0" u="none" strike="noStrike" cap="none">
                <a:solidFill>
                  <a:srgbClr val="FFFFFF"/>
                </a:solidFill>
                <a:latin typeface="Quattrocento Sans"/>
                <a:ea typeface="Quattrocento Sans"/>
                <a:cs typeface="Quattrocento Sans"/>
                <a:sym typeface="Quattrocento Sans"/>
              </a:rPr>
              <a:t>Encapsulate code and data in reusable actor objects as a common microservices design pattern </a:t>
            </a:r>
            <a:endParaRPr/>
          </a:p>
        </p:txBody>
      </p:sp>
      <p:grpSp>
        <p:nvGrpSpPr>
          <p:cNvPr id="1472" name="Google Shape;1472;p22"/>
          <p:cNvGrpSpPr/>
          <p:nvPr/>
        </p:nvGrpSpPr>
        <p:grpSpPr>
          <a:xfrm>
            <a:off x="5335044" y="2159842"/>
            <a:ext cx="400621" cy="360339"/>
            <a:chOff x="8058210" y="4944318"/>
            <a:chExt cx="395430" cy="362625"/>
          </a:xfrm>
        </p:grpSpPr>
        <p:sp>
          <p:nvSpPr>
            <p:cNvPr id="1473" name="Google Shape;1473;p22"/>
            <p:cNvSpPr/>
            <p:nvPr/>
          </p:nvSpPr>
          <p:spPr>
            <a:xfrm>
              <a:off x="8306131" y="5128287"/>
              <a:ext cx="147509" cy="73754"/>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74" name="Google Shape;1474;p22"/>
            <p:cNvSpPr/>
            <p:nvPr/>
          </p:nvSpPr>
          <p:spPr>
            <a:xfrm>
              <a:off x="8338239" y="5027164"/>
              <a:ext cx="81949" cy="81949"/>
            </a:xfrm>
            <a:custGeom>
              <a:avLst/>
              <a:gdLst/>
              <a:ahLst/>
              <a:cxnLst/>
              <a:rect l="l" t="t" r="r" b="b"/>
              <a:pathLst>
                <a:path w="101142" h="101141" extrusionOk="0">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75" name="Google Shape;1475;p22"/>
            <p:cNvSpPr/>
            <p:nvPr/>
          </p:nvSpPr>
          <p:spPr>
            <a:xfrm>
              <a:off x="8181822" y="5045410"/>
              <a:ext cx="147509" cy="73754"/>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76" name="Google Shape;1476;p22"/>
            <p:cNvSpPr/>
            <p:nvPr/>
          </p:nvSpPr>
          <p:spPr>
            <a:xfrm>
              <a:off x="8213938" y="4944318"/>
              <a:ext cx="81949" cy="81949"/>
            </a:xfrm>
            <a:custGeom>
              <a:avLst/>
              <a:gdLst/>
              <a:ahLst/>
              <a:cxnLst/>
              <a:rect l="l" t="t" r="r" b="b"/>
              <a:pathLst>
                <a:path w="101142" h="101141" extrusionOk="0">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77" name="Google Shape;1477;p22"/>
            <p:cNvSpPr/>
            <p:nvPr/>
          </p:nvSpPr>
          <p:spPr>
            <a:xfrm>
              <a:off x="8181822" y="5233189"/>
              <a:ext cx="147509" cy="73754"/>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78" name="Google Shape;1478;p22"/>
            <p:cNvSpPr/>
            <p:nvPr/>
          </p:nvSpPr>
          <p:spPr>
            <a:xfrm>
              <a:off x="8213938" y="5132128"/>
              <a:ext cx="81949" cy="81949"/>
            </a:xfrm>
            <a:custGeom>
              <a:avLst/>
              <a:gdLst/>
              <a:ahLst/>
              <a:cxnLst/>
              <a:rect l="l" t="t" r="r" b="b"/>
              <a:pathLst>
                <a:path w="101142" h="101141" extrusionOk="0">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79" name="Google Shape;1479;p22"/>
            <p:cNvSpPr/>
            <p:nvPr/>
          </p:nvSpPr>
          <p:spPr>
            <a:xfrm>
              <a:off x="8058210" y="5128287"/>
              <a:ext cx="147509" cy="73754"/>
            </a:xfrm>
            <a:custGeom>
              <a:avLst/>
              <a:gdLst/>
              <a:ahLst/>
              <a:cxnLst/>
              <a:rect l="l" t="t" r="r" b="b"/>
              <a:pathLst>
                <a:path w="182056" h="91027" extrusionOk="0">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80" name="Google Shape;1480;p22"/>
            <p:cNvSpPr/>
            <p:nvPr/>
          </p:nvSpPr>
          <p:spPr>
            <a:xfrm>
              <a:off x="8090326" y="5027164"/>
              <a:ext cx="81949" cy="81949"/>
            </a:xfrm>
            <a:custGeom>
              <a:avLst/>
              <a:gdLst/>
              <a:ahLst/>
              <a:cxnLst/>
              <a:rect l="l" t="t" r="r" b="b"/>
              <a:pathLst>
                <a:path w="101142" h="101141" extrusionOk="0">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grpSp>
      <p:cxnSp>
        <p:nvCxnSpPr>
          <p:cNvPr id="1481" name="Google Shape;1481;p22"/>
          <p:cNvCxnSpPr/>
          <p:nvPr/>
        </p:nvCxnSpPr>
        <p:spPr>
          <a:xfrm>
            <a:off x="4209038" y="3701314"/>
            <a:ext cx="361330" cy="0"/>
          </a:xfrm>
          <a:prstGeom prst="straightConnector1">
            <a:avLst/>
          </a:prstGeom>
          <a:noFill/>
          <a:ln w="19050" cap="flat" cmpd="sng">
            <a:solidFill>
              <a:srgbClr val="FFFFFF"/>
            </a:solidFill>
            <a:prstDash val="solid"/>
            <a:round/>
            <a:headEnd type="none" w="sm" len="sm"/>
            <a:tailEnd type="none" w="sm" len="sm"/>
          </a:ln>
        </p:spPr>
      </p:cxnSp>
      <p:sp>
        <p:nvSpPr>
          <p:cNvPr id="1482" name="Google Shape;1482;p22"/>
          <p:cNvSpPr/>
          <p:nvPr/>
        </p:nvSpPr>
        <p:spPr>
          <a:xfrm>
            <a:off x="3849806" y="3857394"/>
            <a:ext cx="1075917" cy="118494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rgbClr val="FFFFFF"/>
                </a:solidFill>
                <a:latin typeface="Quattrocento Sans"/>
                <a:ea typeface="Quattrocento Sans"/>
                <a:cs typeface="Quattrocento Sans"/>
                <a:sym typeface="Quattrocento Sans"/>
              </a:rPr>
              <a:t>Input and output bindings to external resources including databases and queues</a:t>
            </a:r>
            <a:endParaRPr/>
          </a:p>
        </p:txBody>
      </p:sp>
      <p:cxnSp>
        <p:nvCxnSpPr>
          <p:cNvPr id="1483" name="Google Shape;1483;p22"/>
          <p:cNvCxnSpPr/>
          <p:nvPr/>
        </p:nvCxnSpPr>
        <p:spPr>
          <a:xfrm>
            <a:off x="3058948" y="3701314"/>
            <a:ext cx="361330" cy="0"/>
          </a:xfrm>
          <a:prstGeom prst="straightConnector1">
            <a:avLst/>
          </a:prstGeom>
          <a:noFill/>
          <a:ln w="19050" cap="flat" cmpd="sng">
            <a:solidFill>
              <a:srgbClr val="FFFFFF"/>
            </a:solidFill>
            <a:prstDash val="solid"/>
            <a:round/>
            <a:headEnd type="none" w="sm" len="sm"/>
            <a:tailEnd type="none" w="sm" len="sm"/>
          </a:ln>
        </p:spPr>
      </p:cxnSp>
      <p:sp>
        <p:nvSpPr>
          <p:cNvPr id="1484" name="Google Shape;1484;p22"/>
          <p:cNvSpPr/>
          <p:nvPr/>
        </p:nvSpPr>
        <p:spPr>
          <a:xfrm>
            <a:off x="2801915" y="3857394"/>
            <a:ext cx="875396" cy="40613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100"/>
              <a:buFont typeface="Quattrocento Sans"/>
              <a:buNone/>
            </a:pPr>
            <a:r>
              <a:rPr lang="en-US" sz="1100" b="0" i="0" u="none" strike="noStrike" cap="none">
                <a:solidFill>
                  <a:srgbClr val="FFFFFF"/>
                </a:solidFill>
                <a:latin typeface="Quattrocento Sans"/>
                <a:ea typeface="Quattrocento Sans"/>
                <a:cs typeface="Quattrocento Sans"/>
                <a:sym typeface="Quattrocento Sans"/>
              </a:rPr>
              <a:t>Secure, scalable messaging between services</a:t>
            </a:r>
            <a:endParaRPr/>
          </a:p>
        </p:txBody>
      </p:sp>
      <p:grpSp>
        <p:nvGrpSpPr>
          <p:cNvPr id="1485" name="Google Shape;1485;p22"/>
          <p:cNvGrpSpPr/>
          <p:nvPr/>
        </p:nvGrpSpPr>
        <p:grpSpPr>
          <a:xfrm>
            <a:off x="3006917" y="2249983"/>
            <a:ext cx="501051" cy="218261"/>
            <a:chOff x="5522126" y="5015614"/>
            <a:chExt cx="494558" cy="219646"/>
          </a:xfrm>
        </p:grpSpPr>
        <p:sp>
          <p:nvSpPr>
            <p:cNvPr id="1486" name="Google Shape;1486;p22"/>
            <p:cNvSpPr/>
            <p:nvPr/>
          </p:nvSpPr>
          <p:spPr>
            <a:xfrm>
              <a:off x="5523543" y="5015614"/>
              <a:ext cx="493141" cy="21964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1487" name="Google Shape;1487;p22"/>
            <p:cNvSpPr/>
            <p:nvPr/>
          </p:nvSpPr>
          <p:spPr>
            <a:xfrm>
              <a:off x="5522126" y="5015614"/>
              <a:ext cx="77939" cy="77939"/>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88" name="Google Shape;1488;p22"/>
            <p:cNvSpPr/>
            <p:nvPr/>
          </p:nvSpPr>
          <p:spPr>
            <a:xfrm>
              <a:off x="5625572" y="5015614"/>
              <a:ext cx="77939" cy="77939"/>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89" name="Google Shape;1489;p22"/>
            <p:cNvSpPr/>
            <p:nvPr/>
          </p:nvSpPr>
          <p:spPr>
            <a:xfrm>
              <a:off x="5729018" y="5015614"/>
              <a:ext cx="77939" cy="77939"/>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90" name="Google Shape;1490;p22"/>
            <p:cNvSpPr/>
            <p:nvPr/>
          </p:nvSpPr>
          <p:spPr>
            <a:xfrm>
              <a:off x="5832465" y="5015614"/>
              <a:ext cx="77939" cy="77939"/>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91" name="Google Shape;1491;p22"/>
            <p:cNvSpPr/>
            <p:nvPr/>
          </p:nvSpPr>
          <p:spPr>
            <a:xfrm>
              <a:off x="5523543" y="5120477"/>
              <a:ext cx="442126" cy="77939"/>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92" name="Google Shape;1492;p22"/>
            <p:cNvSpPr/>
            <p:nvPr/>
          </p:nvSpPr>
          <p:spPr>
            <a:xfrm>
              <a:off x="5942996" y="5086468"/>
              <a:ext cx="73688" cy="147375"/>
            </a:xfrm>
            <a:custGeom>
              <a:avLst/>
              <a:gdLst/>
              <a:ahLst/>
              <a:cxnLst/>
              <a:rect l="l" t="t" r="r" b="b"/>
              <a:pathLst>
                <a:path w="52" h="104" extrusionOk="0">
                  <a:moveTo>
                    <a:pt x="0" y="104"/>
                  </a:moveTo>
                  <a:lnTo>
                    <a:pt x="52" y="52"/>
                  </a:lnTo>
                  <a:lnTo>
                    <a:pt x="0" y="0"/>
                  </a:lnTo>
                  <a:lnTo>
                    <a:pt x="0" y="104"/>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grpSp>
      <p:cxnSp>
        <p:nvCxnSpPr>
          <p:cNvPr id="1493" name="Google Shape;1493;p22"/>
          <p:cNvCxnSpPr/>
          <p:nvPr/>
        </p:nvCxnSpPr>
        <p:spPr>
          <a:xfrm>
            <a:off x="1917298" y="3701314"/>
            <a:ext cx="361330" cy="0"/>
          </a:xfrm>
          <a:prstGeom prst="straightConnector1">
            <a:avLst/>
          </a:prstGeom>
          <a:noFill/>
          <a:ln w="19050" cap="flat" cmpd="sng">
            <a:solidFill>
              <a:srgbClr val="FFFFFF"/>
            </a:solidFill>
            <a:prstDash val="solid"/>
            <a:round/>
            <a:headEnd type="none" w="sm" len="sm"/>
            <a:tailEnd type="none" w="sm" len="sm"/>
          </a:ln>
        </p:spPr>
      </p:cxnSp>
      <p:sp>
        <p:nvSpPr>
          <p:cNvPr id="1494" name="Google Shape;1494;p22"/>
          <p:cNvSpPr/>
          <p:nvPr/>
        </p:nvSpPr>
        <p:spPr>
          <a:xfrm>
            <a:off x="1644168" y="3857394"/>
            <a:ext cx="875396" cy="54151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100"/>
              <a:buFont typeface="Quattrocento Sans"/>
              <a:buNone/>
            </a:pPr>
            <a:r>
              <a:rPr lang="en-US" sz="1100" b="0" i="0" u="none" strike="noStrike" cap="none">
                <a:solidFill>
                  <a:srgbClr val="FFFFFF"/>
                </a:solidFill>
                <a:latin typeface="Quattrocento Sans"/>
                <a:ea typeface="Quattrocento Sans"/>
                <a:cs typeface="Quattrocento Sans"/>
                <a:sym typeface="Quattrocento Sans"/>
              </a:rPr>
              <a:t>Create long running, stateless and stateful services</a:t>
            </a:r>
            <a:endParaRPr/>
          </a:p>
        </p:txBody>
      </p:sp>
      <p:grpSp>
        <p:nvGrpSpPr>
          <p:cNvPr id="1495" name="Google Shape;1495;p22"/>
          <p:cNvGrpSpPr/>
          <p:nvPr/>
        </p:nvGrpSpPr>
        <p:grpSpPr>
          <a:xfrm>
            <a:off x="1960003" y="2193127"/>
            <a:ext cx="236193" cy="307736"/>
            <a:chOff x="4385537" y="4970593"/>
            <a:chExt cx="233132" cy="309689"/>
          </a:xfrm>
        </p:grpSpPr>
        <p:sp>
          <p:nvSpPr>
            <p:cNvPr id="1496" name="Google Shape;1496;p22"/>
            <p:cNvSpPr/>
            <p:nvPr/>
          </p:nvSpPr>
          <p:spPr>
            <a:xfrm>
              <a:off x="4385537" y="4970593"/>
              <a:ext cx="233132" cy="94979"/>
            </a:xfrm>
            <a:custGeom>
              <a:avLst/>
              <a:gdLst/>
              <a:ahLst/>
              <a:cxnLst/>
              <a:rect l="l" t="t" r="r" b="b"/>
              <a:pathLst>
                <a:path w="665832" h="271264" extrusionOk="0">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97" name="Google Shape;1497;p22"/>
            <p:cNvSpPr/>
            <p:nvPr/>
          </p:nvSpPr>
          <p:spPr>
            <a:xfrm>
              <a:off x="4385537" y="5018370"/>
              <a:ext cx="233132" cy="261912"/>
            </a:xfrm>
            <a:custGeom>
              <a:avLst/>
              <a:gdLst/>
              <a:ahLst/>
              <a:cxnLst/>
              <a:rect l="l" t="t" r="r" b="b"/>
              <a:pathLst>
                <a:path w="665832" h="748031" extrusionOk="0">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498" name="Google Shape;1498;p22"/>
            <p:cNvSpPr/>
            <p:nvPr/>
          </p:nvSpPr>
          <p:spPr>
            <a:xfrm>
              <a:off x="4410289" y="4998799"/>
              <a:ext cx="181325" cy="66197"/>
            </a:xfrm>
            <a:custGeom>
              <a:avLst/>
              <a:gdLst/>
              <a:ahLst/>
              <a:cxnLst/>
              <a:rect l="l" t="t" r="r" b="b"/>
              <a:pathLst>
                <a:path w="517869" h="189062" extrusionOk="0">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a:noFill/>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grpSp>
      <p:cxnSp>
        <p:nvCxnSpPr>
          <p:cNvPr id="1499" name="Google Shape;1499;p22"/>
          <p:cNvCxnSpPr/>
          <p:nvPr/>
        </p:nvCxnSpPr>
        <p:spPr>
          <a:xfrm>
            <a:off x="741341" y="3701314"/>
            <a:ext cx="361330" cy="0"/>
          </a:xfrm>
          <a:prstGeom prst="straightConnector1">
            <a:avLst/>
          </a:prstGeom>
          <a:noFill/>
          <a:ln w="19050" cap="flat" cmpd="sng">
            <a:solidFill>
              <a:srgbClr val="FFFFFF"/>
            </a:solidFill>
            <a:prstDash val="solid"/>
            <a:round/>
            <a:headEnd type="none" w="sm" len="sm"/>
            <a:tailEnd type="none" w="sm" len="sm"/>
          </a:ln>
        </p:spPr>
      </p:cxnSp>
      <p:sp>
        <p:nvSpPr>
          <p:cNvPr id="1500" name="Google Shape;1500;p22"/>
          <p:cNvSpPr/>
          <p:nvPr/>
        </p:nvSpPr>
        <p:spPr>
          <a:xfrm>
            <a:off x="518616" y="3857394"/>
            <a:ext cx="875396" cy="54151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FFFFFF"/>
              </a:buClr>
              <a:buSzPts val="1100"/>
              <a:buFont typeface="Quattrocento Sans"/>
              <a:buNone/>
            </a:pPr>
            <a:r>
              <a:rPr lang="en-US" sz="1100" b="0" i="0" u="none" strike="noStrike" cap="none">
                <a:solidFill>
                  <a:srgbClr val="FFFFFF"/>
                </a:solidFill>
                <a:latin typeface="Quattrocento Sans"/>
                <a:ea typeface="Quattrocento Sans"/>
                <a:cs typeface="Quattrocento Sans"/>
                <a:sym typeface="Quattrocento Sans"/>
              </a:rPr>
              <a:t>Perform direct, secure, service-to-service method calls</a:t>
            </a:r>
            <a:endParaRPr/>
          </a:p>
        </p:txBody>
      </p:sp>
      <p:sp>
        <p:nvSpPr>
          <p:cNvPr id="1501" name="Google Shape;1501;p22"/>
          <p:cNvSpPr/>
          <p:nvPr/>
        </p:nvSpPr>
        <p:spPr>
          <a:xfrm>
            <a:off x="7162667" y="2135407"/>
            <a:ext cx="420793" cy="4353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65">
              <a:solidFill>
                <a:srgbClr val="000000"/>
              </a:solidFill>
              <a:latin typeface="Quattrocento Sans"/>
              <a:ea typeface="Quattrocento Sans"/>
              <a:cs typeface="Quattrocento Sans"/>
              <a:sym typeface="Quattrocento Sans"/>
            </a:endParaRPr>
          </a:p>
        </p:txBody>
      </p:sp>
      <p:sp>
        <p:nvSpPr>
          <p:cNvPr id="1502" name="Google Shape;1502;p22"/>
          <p:cNvSpPr/>
          <p:nvPr/>
        </p:nvSpPr>
        <p:spPr>
          <a:xfrm>
            <a:off x="7162667" y="2135407"/>
            <a:ext cx="420793" cy="4353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Quattrocento Sans"/>
              <a:ea typeface="Quattrocento Sans"/>
              <a:cs typeface="Quattrocento Sans"/>
              <a:sym typeface="Quattrocento Sans"/>
            </a:endParaRPr>
          </a:p>
        </p:txBody>
      </p:sp>
      <p:grpSp>
        <p:nvGrpSpPr>
          <p:cNvPr id="1503" name="Google Shape;1503;p22"/>
          <p:cNvGrpSpPr/>
          <p:nvPr/>
        </p:nvGrpSpPr>
        <p:grpSpPr>
          <a:xfrm>
            <a:off x="7659259" y="2175363"/>
            <a:ext cx="311366" cy="402661"/>
            <a:chOff x="10293485" y="2197616"/>
            <a:chExt cx="446172" cy="555766"/>
          </a:xfrm>
        </p:grpSpPr>
        <p:sp>
          <p:nvSpPr>
            <p:cNvPr id="1504" name="Google Shape;1504;p22"/>
            <p:cNvSpPr/>
            <p:nvPr/>
          </p:nvSpPr>
          <p:spPr>
            <a:xfrm>
              <a:off x="10293485" y="2197616"/>
              <a:ext cx="443363" cy="555766"/>
            </a:xfrm>
            <a:custGeom>
              <a:avLst/>
              <a:gdLst/>
              <a:ahLst/>
              <a:cxnLst/>
              <a:rect l="l" t="t" r="r" b="b"/>
              <a:pathLst>
                <a:path w="138" h="173" extrusionOk="0">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grpSp>
          <p:nvGrpSpPr>
            <p:cNvPr id="1505" name="Google Shape;1505;p22" descr="signup issues, key"/>
            <p:cNvGrpSpPr/>
            <p:nvPr/>
          </p:nvGrpSpPr>
          <p:grpSpPr>
            <a:xfrm rot="-2721960">
              <a:off x="10363384" y="2340879"/>
              <a:ext cx="311736" cy="311677"/>
              <a:chOff x="5411441" y="4807980"/>
              <a:chExt cx="440767" cy="440681"/>
            </a:xfrm>
          </p:grpSpPr>
          <p:sp>
            <p:nvSpPr>
              <p:cNvPr id="1506" name="Google Shape;1506;p22"/>
              <p:cNvSpPr/>
              <p:nvPr/>
            </p:nvSpPr>
            <p:spPr>
              <a:xfrm>
                <a:off x="5411441" y="4955664"/>
                <a:ext cx="292265" cy="292265"/>
              </a:xfrm>
              <a:custGeom>
                <a:avLst/>
                <a:gdLst/>
                <a:ahLst/>
                <a:cxnLst/>
                <a:rect l="l" t="t" r="r" b="b"/>
                <a:pathLst>
                  <a:path w="292264" h="292264" extrusionOk="0">
                    <a:moveTo>
                      <a:pt x="291424" y="34195"/>
                    </a:moveTo>
                    <a:lnTo>
                      <a:pt x="258825" y="1624"/>
                    </a:lnTo>
                    <a:lnTo>
                      <a:pt x="1624" y="258600"/>
                    </a:lnTo>
                    <a:lnTo>
                      <a:pt x="34223" y="291170"/>
                    </a:lnTo>
                    <a:lnTo>
                      <a:pt x="291424" y="34195"/>
                    </a:lnTo>
                    <a:close/>
                  </a:path>
                </a:pathLst>
              </a:custGeom>
              <a:solidFill>
                <a:srgbClr val="121D2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507" name="Google Shape;1507;p22"/>
              <p:cNvSpPr/>
              <p:nvPr/>
            </p:nvSpPr>
            <p:spPr>
              <a:xfrm>
                <a:off x="5475742" y="5148195"/>
                <a:ext cx="100466" cy="100466"/>
              </a:xfrm>
              <a:custGeom>
                <a:avLst/>
                <a:gdLst/>
                <a:ahLst/>
                <a:cxnLst/>
                <a:rect l="l" t="t" r="r" b="b"/>
                <a:pathLst>
                  <a:path w="100466" h="100466" extrusionOk="0">
                    <a:moveTo>
                      <a:pt x="99585" y="34194"/>
                    </a:moveTo>
                    <a:lnTo>
                      <a:pt x="66986" y="1624"/>
                    </a:lnTo>
                    <a:lnTo>
                      <a:pt x="1624" y="66928"/>
                    </a:lnTo>
                    <a:lnTo>
                      <a:pt x="34224" y="99499"/>
                    </a:lnTo>
                    <a:lnTo>
                      <a:pt x="99585" y="34194"/>
                    </a:lnTo>
                    <a:close/>
                  </a:path>
                </a:pathLst>
              </a:custGeom>
              <a:solidFill>
                <a:srgbClr val="121D2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508" name="Google Shape;1508;p22"/>
              <p:cNvSpPr/>
              <p:nvPr/>
            </p:nvSpPr>
            <p:spPr>
              <a:xfrm>
                <a:off x="5619309" y="4807980"/>
                <a:ext cx="232899" cy="232899"/>
              </a:xfrm>
              <a:custGeom>
                <a:avLst/>
                <a:gdLst/>
                <a:ahLst/>
                <a:cxnLst/>
                <a:rect l="l" t="t" r="r" b="b"/>
                <a:pathLst>
                  <a:path w="232898" h="232898" extrusionOk="0">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solidFill>
                <a:srgbClr val="121D2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grpSp>
      </p:grpSp>
      <p:grpSp>
        <p:nvGrpSpPr>
          <p:cNvPr id="1509" name="Google Shape;1509;p22" descr="Plugged Unplugged"/>
          <p:cNvGrpSpPr/>
          <p:nvPr/>
        </p:nvGrpSpPr>
        <p:grpSpPr>
          <a:xfrm>
            <a:off x="4148042" y="2138528"/>
            <a:ext cx="482324" cy="391002"/>
            <a:chOff x="5657850" y="1342242"/>
            <a:chExt cx="876299" cy="684248"/>
          </a:xfrm>
        </p:grpSpPr>
        <p:sp>
          <p:nvSpPr>
            <p:cNvPr id="1510" name="Google Shape;1510;p22"/>
            <p:cNvSpPr/>
            <p:nvPr/>
          </p:nvSpPr>
          <p:spPr>
            <a:xfrm>
              <a:off x="5657850" y="1342242"/>
              <a:ext cx="514185" cy="417382"/>
            </a:xfrm>
            <a:custGeom>
              <a:avLst/>
              <a:gdLst/>
              <a:ahLst/>
              <a:cxnLst/>
              <a:rect l="l" t="t" r="r" b="b"/>
              <a:pathLst>
                <a:path w="514185" h="417382" extrusionOk="0">
                  <a:moveTo>
                    <a:pt x="411690" y="368770"/>
                  </a:moveTo>
                  <a:lnTo>
                    <a:pt x="357807" y="314887"/>
                  </a:lnTo>
                  <a:lnTo>
                    <a:pt x="411690" y="261004"/>
                  </a:lnTo>
                  <a:lnTo>
                    <a:pt x="465573" y="314887"/>
                  </a:lnTo>
                  <a:cubicBezTo>
                    <a:pt x="476823" y="325954"/>
                    <a:pt x="494915" y="325805"/>
                    <a:pt x="505982" y="314554"/>
                  </a:cubicBezTo>
                  <a:cubicBezTo>
                    <a:pt x="516922" y="303431"/>
                    <a:pt x="516920" y="285592"/>
                    <a:pt x="505978" y="274472"/>
                  </a:cubicBezTo>
                  <a:lnTo>
                    <a:pt x="452095" y="220599"/>
                  </a:lnTo>
                  <a:lnTo>
                    <a:pt x="485775" y="186919"/>
                  </a:lnTo>
                  <a:lnTo>
                    <a:pt x="418424" y="119567"/>
                  </a:lnTo>
                  <a:cubicBezTo>
                    <a:pt x="370492" y="71618"/>
                    <a:pt x="295463" y="63958"/>
                    <a:pt x="238830" y="101232"/>
                  </a:cubicBezTo>
                  <a:lnTo>
                    <a:pt x="216741" y="78372"/>
                  </a:lnTo>
                  <a:cubicBezTo>
                    <a:pt x="168193" y="28414"/>
                    <a:pt x="101541" y="157"/>
                    <a:pt x="31880" y="0"/>
                  </a:cubicBezTo>
                  <a:lnTo>
                    <a:pt x="0" y="0"/>
                  </a:lnTo>
                  <a:lnTo>
                    <a:pt x="0" y="57150"/>
                  </a:lnTo>
                  <a:lnTo>
                    <a:pt x="31880" y="57150"/>
                  </a:lnTo>
                  <a:cubicBezTo>
                    <a:pt x="86078" y="57258"/>
                    <a:pt x="137939" y="79238"/>
                    <a:pt x="175708" y="118110"/>
                  </a:cubicBezTo>
                  <a:lnTo>
                    <a:pt x="198396" y="141580"/>
                  </a:lnTo>
                  <a:cubicBezTo>
                    <a:pt x="160805" y="198231"/>
                    <a:pt x="168342" y="273526"/>
                    <a:pt x="216418" y="321602"/>
                  </a:cubicBezTo>
                  <a:lnTo>
                    <a:pt x="283721" y="388972"/>
                  </a:lnTo>
                  <a:lnTo>
                    <a:pt x="317402" y="355292"/>
                  </a:lnTo>
                  <a:lnTo>
                    <a:pt x="371275" y="409175"/>
                  </a:lnTo>
                  <a:cubicBezTo>
                    <a:pt x="382523" y="420244"/>
                    <a:pt x="400616" y="420099"/>
                    <a:pt x="411685" y="408851"/>
                  </a:cubicBezTo>
                  <a:cubicBezTo>
                    <a:pt x="422627" y="397732"/>
                    <a:pt x="422629" y="379891"/>
                    <a:pt x="411690" y="368770"/>
                  </a:cubicBez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sp>
          <p:nvSpPr>
            <p:cNvPr id="1511" name="Google Shape;1511;p22"/>
            <p:cNvSpPr/>
            <p:nvPr/>
          </p:nvSpPr>
          <p:spPr>
            <a:xfrm>
              <a:off x="6049927" y="1640946"/>
              <a:ext cx="484222" cy="385544"/>
            </a:xfrm>
            <a:custGeom>
              <a:avLst/>
              <a:gdLst/>
              <a:ahLst/>
              <a:cxnLst/>
              <a:rect l="l" t="t" r="r" b="b"/>
              <a:pathLst>
                <a:path w="484222" h="385544" extrusionOk="0">
                  <a:moveTo>
                    <a:pt x="452857" y="328393"/>
                  </a:moveTo>
                  <a:cubicBezTo>
                    <a:pt x="400940" y="328502"/>
                    <a:pt x="351036" y="308318"/>
                    <a:pt x="313792" y="272148"/>
                  </a:cubicBezTo>
                  <a:lnTo>
                    <a:pt x="287741" y="246945"/>
                  </a:lnTo>
                  <a:cubicBezTo>
                    <a:pt x="324988" y="190305"/>
                    <a:pt x="317326" y="115291"/>
                    <a:pt x="269396" y="67351"/>
                  </a:cubicBezTo>
                  <a:lnTo>
                    <a:pt x="202044" y="0"/>
                  </a:lnTo>
                  <a:lnTo>
                    <a:pt x="0" y="202063"/>
                  </a:lnTo>
                  <a:lnTo>
                    <a:pt x="67351" y="269415"/>
                  </a:lnTo>
                  <a:cubicBezTo>
                    <a:pt x="115430" y="317486"/>
                    <a:pt x="190724" y="325020"/>
                    <a:pt x="247374" y="287426"/>
                  </a:cubicBezTo>
                  <a:lnTo>
                    <a:pt x="274044" y="313230"/>
                  </a:lnTo>
                  <a:cubicBezTo>
                    <a:pt x="321934" y="359735"/>
                    <a:pt x="386102" y="385685"/>
                    <a:pt x="452857" y="385543"/>
                  </a:cubicBezTo>
                  <a:lnTo>
                    <a:pt x="484222" y="385543"/>
                  </a:lnTo>
                  <a:lnTo>
                    <a:pt x="484222" y="3283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600"/>
                <a:buFont typeface="Quattrocento Sans"/>
                <a:buNone/>
              </a:pPr>
              <a:endParaRPr sz="1600" b="0" i="0" u="none" strike="noStrike" cap="none">
                <a:solidFill>
                  <a:srgbClr val="000000"/>
                </a:solidFill>
                <a:latin typeface="Quattrocento Sans"/>
                <a:ea typeface="Quattrocento Sans"/>
                <a:cs typeface="Quattrocento Sans"/>
                <a:sym typeface="Quattrocento Sans"/>
              </a:endParaRPr>
            </a:p>
          </p:txBody>
        </p:sp>
      </p:grpSp>
      <p:cxnSp>
        <p:nvCxnSpPr>
          <p:cNvPr id="1512" name="Google Shape;1512;p22"/>
          <p:cNvCxnSpPr/>
          <p:nvPr/>
        </p:nvCxnSpPr>
        <p:spPr>
          <a:xfrm>
            <a:off x="8757660" y="3658786"/>
            <a:ext cx="341361" cy="0"/>
          </a:xfrm>
          <a:prstGeom prst="straightConnector1">
            <a:avLst/>
          </a:prstGeom>
          <a:noFill/>
          <a:ln w="19050" cap="flat" cmpd="sng">
            <a:solidFill>
              <a:srgbClr val="FFFFFF"/>
            </a:solidFill>
            <a:prstDash val="solid"/>
            <a:round/>
            <a:headEnd type="none" w="sm" len="sm"/>
            <a:tailEnd type="none" w="sm" len="sm"/>
          </a:ln>
        </p:spPr>
      </p:cxnSp>
      <p:sp>
        <p:nvSpPr>
          <p:cNvPr id="1513" name="Google Shape;1513;p22"/>
          <p:cNvSpPr/>
          <p:nvPr/>
        </p:nvSpPr>
        <p:spPr>
          <a:xfrm>
            <a:off x="8502016" y="3857394"/>
            <a:ext cx="938907" cy="5415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rgbClr val="FFFFFF"/>
                </a:solidFill>
                <a:latin typeface="Quattrocento Sans"/>
                <a:ea typeface="Quattrocento Sans"/>
                <a:cs typeface="Quattrocento Sans"/>
                <a:sym typeface="Quattrocento Sans"/>
              </a:rPr>
              <a:t>Access application configuration and be notified of updates</a:t>
            </a:r>
            <a:endParaRPr/>
          </a:p>
        </p:txBody>
      </p:sp>
      <p:grpSp>
        <p:nvGrpSpPr>
          <p:cNvPr id="1514" name="Google Shape;1514;p22"/>
          <p:cNvGrpSpPr/>
          <p:nvPr/>
        </p:nvGrpSpPr>
        <p:grpSpPr>
          <a:xfrm>
            <a:off x="8749728" y="2219196"/>
            <a:ext cx="341361" cy="363866"/>
            <a:chOff x="10615894" y="4992237"/>
            <a:chExt cx="269485" cy="266401"/>
          </a:xfrm>
        </p:grpSpPr>
        <p:sp>
          <p:nvSpPr>
            <p:cNvPr id="1515" name="Google Shape;1515;p22"/>
            <p:cNvSpPr/>
            <p:nvPr/>
          </p:nvSpPr>
          <p:spPr>
            <a:xfrm>
              <a:off x="10747879" y="5041638"/>
              <a:ext cx="93474" cy="88800"/>
            </a:xfrm>
            <a:custGeom>
              <a:avLst/>
              <a:gdLst/>
              <a:ahLst/>
              <a:cxnLst/>
              <a:rect l="l" t="t" r="r" b="b"/>
              <a:pathLst>
                <a:path w="143125" h="135969" extrusionOk="0">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1516" name="Google Shape;1516;p22"/>
            <p:cNvSpPr/>
            <p:nvPr/>
          </p:nvSpPr>
          <p:spPr>
            <a:xfrm>
              <a:off x="10622156" y="5124923"/>
              <a:ext cx="130863" cy="130863"/>
            </a:xfrm>
            <a:custGeom>
              <a:avLst/>
              <a:gdLst/>
              <a:ahLst/>
              <a:cxnLst/>
              <a:rect l="l" t="t" r="r" b="b"/>
              <a:pathLst>
                <a:path w="200375" h="200375" extrusionOk="0">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1517" name="Google Shape;1517;p22"/>
            <p:cNvSpPr/>
            <p:nvPr/>
          </p:nvSpPr>
          <p:spPr>
            <a:xfrm>
              <a:off x="10801253" y="4992237"/>
              <a:ext cx="84126" cy="88800"/>
            </a:xfrm>
            <a:custGeom>
              <a:avLst/>
              <a:gdLst/>
              <a:ahLst/>
              <a:cxnLst/>
              <a:rect l="l" t="t" r="r" b="b"/>
              <a:pathLst>
                <a:path w="128812" h="135969" extrusionOk="0">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sp>
          <p:nvSpPr>
            <p:cNvPr id="1518" name="Google Shape;1518;p22"/>
            <p:cNvSpPr/>
            <p:nvPr/>
          </p:nvSpPr>
          <p:spPr>
            <a:xfrm>
              <a:off x="10615894" y="4992237"/>
              <a:ext cx="261726" cy="266401"/>
            </a:xfrm>
            <a:custGeom>
              <a:avLst/>
              <a:gdLst/>
              <a:ahLst/>
              <a:cxnLst/>
              <a:rect l="l" t="t" r="r" b="b"/>
              <a:pathLst>
                <a:path w="400751" h="407907" extrusionOk="0">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000000"/>
                </a:solidFill>
                <a:latin typeface="Quattrocento Sans"/>
                <a:ea typeface="Quattrocento Sans"/>
                <a:cs typeface="Quattrocento Sans"/>
                <a:sym typeface="Quattrocento Sans"/>
              </a:endParaRPr>
            </a:p>
          </p:txBody>
        </p:sp>
      </p:grpSp>
      <p:cxnSp>
        <p:nvCxnSpPr>
          <p:cNvPr id="1519" name="Google Shape;1519;p22"/>
          <p:cNvCxnSpPr/>
          <p:nvPr/>
        </p:nvCxnSpPr>
        <p:spPr>
          <a:xfrm>
            <a:off x="9922373" y="3656557"/>
            <a:ext cx="341361" cy="0"/>
          </a:xfrm>
          <a:prstGeom prst="straightConnector1">
            <a:avLst/>
          </a:prstGeom>
          <a:noFill/>
          <a:ln w="19050" cap="flat" cmpd="sng">
            <a:solidFill>
              <a:srgbClr val="FFFFFF"/>
            </a:solidFill>
            <a:prstDash val="solid"/>
            <a:round/>
            <a:headEnd type="none" w="sm" len="sm"/>
            <a:tailEnd type="none" w="sm" len="sm"/>
          </a:ln>
        </p:spPr>
      </p:cxnSp>
      <p:sp>
        <p:nvSpPr>
          <p:cNvPr id="1520" name="Google Shape;1520;p22"/>
          <p:cNvSpPr/>
          <p:nvPr/>
        </p:nvSpPr>
        <p:spPr>
          <a:xfrm>
            <a:off x="9598181" y="3857394"/>
            <a:ext cx="938907" cy="58012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rgbClr val="FFFFFF"/>
                </a:solidFill>
                <a:latin typeface="Quattrocento Sans"/>
                <a:ea typeface="Quattrocento Sans"/>
                <a:cs typeface="Quattrocento Sans"/>
                <a:sym typeface="Quattrocento Sans"/>
              </a:rPr>
              <a:t>Mutually exclusive access to shared resources</a:t>
            </a:r>
            <a:endParaRPr/>
          </a:p>
        </p:txBody>
      </p:sp>
      <p:pic>
        <p:nvPicPr>
          <p:cNvPr id="1521" name="Google Shape;1521;p22"/>
          <p:cNvPicPr preferRelativeResize="0"/>
          <p:nvPr/>
        </p:nvPicPr>
        <p:blipFill rotWithShape="1">
          <a:blip r:embed="rId3">
            <a:alphaModFix/>
          </a:blip>
          <a:srcRect/>
          <a:stretch/>
        </p:blipFill>
        <p:spPr>
          <a:xfrm>
            <a:off x="9774060" y="2014862"/>
            <a:ext cx="608614" cy="722730"/>
          </a:xfrm>
          <a:prstGeom prst="rect">
            <a:avLst/>
          </a:prstGeom>
          <a:noFill/>
          <a:ln>
            <a:noFill/>
          </a:ln>
        </p:spPr>
      </p:pic>
      <p:cxnSp>
        <p:nvCxnSpPr>
          <p:cNvPr id="1522" name="Google Shape;1522;p22"/>
          <p:cNvCxnSpPr/>
          <p:nvPr/>
        </p:nvCxnSpPr>
        <p:spPr>
          <a:xfrm>
            <a:off x="11069376" y="3656557"/>
            <a:ext cx="341361" cy="0"/>
          </a:xfrm>
          <a:prstGeom prst="straightConnector1">
            <a:avLst/>
          </a:prstGeom>
          <a:noFill/>
          <a:ln w="19050" cap="flat" cmpd="sng">
            <a:solidFill>
              <a:srgbClr val="FFFFFF"/>
            </a:solidFill>
            <a:prstDash val="solid"/>
            <a:round/>
            <a:headEnd type="none" w="sm" len="sm"/>
            <a:tailEnd type="none" w="sm" len="sm"/>
          </a:ln>
        </p:spPr>
      </p:cxnSp>
      <p:sp>
        <p:nvSpPr>
          <p:cNvPr id="1523" name="Google Shape;1523;p22"/>
          <p:cNvSpPr/>
          <p:nvPr/>
        </p:nvSpPr>
        <p:spPr>
          <a:xfrm>
            <a:off x="10745184" y="3857394"/>
            <a:ext cx="938907" cy="846386"/>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rgbClr val="FFFFFF"/>
                </a:solidFill>
                <a:latin typeface="Quattrocento Sans"/>
                <a:ea typeface="Quattrocento Sans"/>
                <a:cs typeface="Quattrocento Sans"/>
                <a:sym typeface="Quattrocento Sans"/>
              </a:rPr>
              <a:t>Automate and orchestrate tasks within your application</a:t>
            </a:r>
            <a:endParaRPr/>
          </a:p>
        </p:txBody>
      </p:sp>
      <p:grpSp>
        <p:nvGrpSpPr>
          <p:cNvPr id="1524" name="Google Shape;1524;p22"/>
          <p:cNvGrpSpPr/>
          <p:nvPr/>
        </p:nvGrpSpPr>
        <p:grpSpPr>
          <a:xfrm>
            <a:off x="10840281" y="2079707"/>
            <a:ext cx="799550" cy="714110"/>
            <a:chOff x="4371730" y="2517190"/>
            <a:chExt cx="3965159" cy="3871139"/>
          </a:xfrm>
        </p:grpSpPr>
        <p:sp>
          <p:nvSpPr>
            <p:cNvPr id="1525" name="Google Shape;1525;p22"/>
            <p:cNvSpPr/>
            <p:nvPr/>
          </p:nvSpPr>
          <p:spPr>
            <a:xfrm rot="5400000">
              <a:off x="7822031" y="3718357"/>
              <a:ext cx="188356" cy="305063"/>
            </a:xfrm>
            <a:custGeom>
              <a:avLst/>
              <a:gdLst/>
              <a:ahLst/>
              <a:cxnLst/>
              <a:rect l="l" t="t" r="r" b="b"/>
              <a:pathLst>
                <a:path w="15" h="29" extrusionOk="0">
                  <a:moveTo>
                    <a:pt x="0" y="0"/>
                  </a:moveTo>
                  <a:lnTo>
                    <a:pt x="15"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26" name="Google Shape;1526;p22"/>
            <p:cNvSpPr/>
            <p:nvPr/>
          </p:nvSpPr>
          <p:spPr>
            <a:xfrm rot="10800000">
              <a:off x="7119953" y="4329728"/>
              <a:ext cx="796256" cy="1514775"/>
            </a:xfrm>
            <a:custGeom>
              <a:avLst/>
              <a:gdLst/>
              <a:ahLst/>
              <a:cxnLst/>
              <a:rect l="l" t="t" r="r" b="b"/>
              <a:pathLst>
                <a:path w="77" h="144" extrusionOk="0">
                  <a:moveTo>
                    <a:pt x="7" y="144"/>
                  </a:moveTo>
                  <a:lnTo>
                    <a:pt x="0" y="144"/>
                  </a:lnTo>
                  <a:lnTo>
                    <a:pt x="0" y="0"/>
                  </a:lnTo>
                  <a:lnTo>
                    <a:pt x="77" y="0"/>
                  </a:lnTo>
                  <a:lnTo>
                    <a:pt x="77" y="7"/>
                  </a:lnTo>
                  <a:lnTo>
                    <a:pt x="7" y="7"/>
                  </a:lnTo>
                  <a:lnTo>
                    <a:pt x="7" y="144"/>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27" name="Google Shape;1527;p22"/>
            <p:cNvSpPr/>
            <p:nvPr/>
          </p:nvSpPr>
          <p:spPr>
            <a:xfrm rot="5400000">
              <a:off x="5984846" y="3659346"/>
              <a:ext cx="828808"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28" name="Google Shape;1528;p22"/>
            <p:cNvSpPr/>
            <p:nvPr/>
          </p:nvSpPr>
          <p:spPr>
            <a:xfrm>
              <a:off x="7478245" y="3979511"/>
              <a:ext cx="858644" cy="631158"/>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nvGrpSpPr>
            <p:cNvPr id="1529" name="Google Shape;1529;p22"/>
            <p:cNvGrpSpPr/>
            <p:nvPr/>
          </p:nvGrpSpPr>
          <p:grpSpPr>
            <a:xfrm>
              <a:off x="6478662" y="4147954"/>
              <a:ext cx="1006218" cy="305063"/>
              <a:chOff x="6624495" y="4966291"/>
              <a:chExt cx="941827" cy="305063"/>
            </a:xfrm>
          </p:grpSpPr>
          <p:sp>
            <p:nvSpPr>
              <p:cNvPr id="1530" name="Google Shape;1530;p22"/>
              <p:cNvSpPr/>
              <p:nvPr/>
            </p:nvSpPr>
            <p:spPr>
              <a:xfrm>
                <a:off x="6624495" y="5081958"/>
                <a:ext cx="803698"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31" name="Google Shape;1531;p22"/>
              <p:cNvSpPr/>
              <p:nvPr/>
            </p:nvSpPr>
            <p:spPr>
              <a:xfrm>
                <a:off x="7365402" y="4966291"/>
                <a:ext cx="200920" cy="305063"/>
              </a:xfrm>
              <a:custGeom>
                <a:avLst/>
                <a:gdLst/>
                <a:ahLst/>
                <a:cxnLst/>
                <a:rect l="l" t="t" r="r" b="b"/>
                <a:pathLst>
                  <a:path w="16" h="29" extrusionOk="0">
                    <a:moveTo>
                      <a:pt x="0" y="0"/>
                    </a:moveTo>
                    <a:lnTo>
                      <a:pt x="16"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sp>
          <p:nvSpPr>
            <p:cNvPr id="1532" name="Google Shape;1532;p22"/>
            <p:cNvSpPr/>
            <p:nvPr/>
          </p:nvSpPr>
          <p:spPr>
            <a:xfrm>
              <a:off x="5591626" y="5634251"/>
              <a:ext cx="188356" cy="305063"/>
            </a:xfrm>
            <a:custGeom>
              <a:avLst/>
              <a:gdLst/>
              <a:ahLst/>
              <a:cxnLst/>
              <a:rect l="l" t="t" r="r" b="b"/>
              <a:pathLst>
                <a:path w="15" h="29" extrusionOk="0">
                  <a:moveTo>
                    <a:pt x="0" y="0"/>
                  </a:moveTo>
                  <a:lnTo>
                    <a:pt x="15" y="15"/>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nvGrpSpPr>
            <p:cNvPr id="1533" name="Google Shape;1533;p22"/>
            <p:cNvGrpSpPr/>
            <p:nvPr/>
          </p:nvGrpSpPr>
          <p:grpSpPr>
            <a:xfrm rot="10800000">
              <a:off x="5345149" y="4116584"/>
              <a:ext cx="941827" cy="305063"/>
              <a:chOff x="6624495" y="4975718"/>
              <a:chExt cx="941827" cy="305063"/>
            </a:xfrm>
          </p:grpSpPr>
          <p:sp>
            <p:nvSpPr>
              <p:cNvPr id="1534" name="Google Shape;1534;p22"/>
              <p:cNvSpPr/>
              <p:nvPr/>
            </p:nvSpPr>
            <p:spPr>
              <a:xfrm>
                <a:off x="6624495" y="5081958"/>
                <a:ext cx="803698"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35" name="Google Shape;1535;p22"/>
              <p:cNvSpPr/>
              <p:nvPr/>
            </p:nvSpPr>
            <p:spPr>
              <a:xfrm>
                <a:off x="7365402" y="4975718"/>
                <a:ext cx="200920" cy="305063"/>
              </a:xfrm>
              <a:custGeom>
                <a:avLst/>
                <a:gdLst/>
                <a:ahLst/>
                <a:cxnLst/>
                <a:rect l="l" t="t" r="r" b="b"/>
                <a:pathLst>
                  <a:path w="16" h="29" extrusionOk="0">
                    <a:moveTo>
                      <a:pt x="0" y="0"/>
                    </a:moveTo>
                    <a:lnTo>
                      <a:pt x="16" y="14"/>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grpSp>
        <p:sp>
          <p:nvSpPr>
            <p:cNvPr id="1536" name="Google Shape;1536;p22"/>
            <p:cNvSpPr/>
            <p:nvPr/>
          </p:nvSpPr>
          <p:spPr>
            <a:xfrm rot="5400000">
              <a:off x="6003700" y="4849453"/>
              <a:ext cx="828808"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37" name="Google Shape;1537;p22" descr="component solutions"/>
            <p:cNvSpPr/>
            <p:nvPr/>
          </p:nvSpPr>
          <p:spPr>
            <a:xfrm rot="-2688689">
              <a:off x="6062219" y="3930127"/>
              <a:ext cx="693206" cy="729927"/>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38" name="Google Shape;1538;p22"/>
            <p:cNvSpPr/>
            <p:nvPr/>
          </p:nvSpPr>
          <p:spPr>
            <a:xfrm rot="-5400000">
              <a:off x="4706307" y="4945726"/>
              <a:ext cx="966936" cy="803701"/>
            </a:xfrm>
            <a:custGeom>
              <a:avLst/>
              <a:gdLst/>
              <a:ahLst/>
              <a:cxnLst/>
              <a:rect l="l" t="t" r="r" b="b"/>
              <a:pathLst>
                <a:path w="77" h="144" extrusionOk="0">
                  <a:moveTo>
                    <a:pt x="7" y="144"/>
                  </a:moveTo>
                  <a:lnTo>
                    <a:pt x="0" y="144"/>
                  </a:lnTo>
                  <a:lnTo>
                    <a:pt x="0" y="0"/>
                  </a:lnTo>
                  <a:lnTo>
                    <a:pt x="77" y="0"/>
                  </a:lnTo>
                  <a:lnTo>
                    <a:pt x="77" y="7"/>
                  </a:lnTo>
                  <a:lnTo>
                    <a:pt x="7" y="7"/>
                  </a:lnTo>
                  <a:lnTo>
                    <a:pt x="7" y="144"/>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39" name="Google Shape;1539;p22"/>
            <p:cNvSpPr/>
            <p:nvPr/>
          </p:nvSpPr>
          <p:spPr>
            <a:xfrm rot="5400000">
              <a:off x="4168361" y="5096969"/>
              <a:ext cx="1317882" cy="73644"/>
            </a:xfrm>
            <a:prstGeom prst="rect">
              <a:avLst/>
            </a:pr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40" name="Google Shape;1540;p22"/>
            <p:cNvSpPr/>
            <p:nvPr/>
          </p:nvSpPr>
          <p:spPr>
            <a:xfrm>
              <a:off x="4371730" y="3948970"/>
              <a:ext cx="972687" cy="631158"/>
            </a:xfrm>
            <a:prstGeom prst="rect">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41" name="Google Shape;1541;p22"/>
            <p:cNvSpPr/>
            <p:nvPr/>
          </p:nvSpPr>
          <p:spPr>
            <a:xfrm>
              <a:off x="5840937" y="5300679"/>
              <a:ext cx="1190269" cy="1087650"/>
            </a:xfrm>
            <a:prstGeom prst="roundRect">
              <a:avLst>
                <a:gd name="adj" fmla="val 16667"/>
              </a:avLst>
            </a:prstGeom>
            <a:solidFill>
              <a:srgbClr val="50E6FF"/>
            </a:solidFill>
            <a:ln>
              <a:noFill/>
            </a:ln>
          </p:spPr>
          <p:txBody>
            <a:bodyPr spcFirstLastPara="1" wrap="square" lIns="89625" tIns="44800" rIns="89625" bIns="44800" anchor="t" anchorCtr="0">
              <a:noAutofit/>
            </a:bodyPr>
            <a:lstStyle/>
            <a:p>
              <a:pPr marL="0" marR="0" lvl="0" indent="0" algn="ctr" rtl="0">
                <a:spcBef>
                  <a:spcPts val="0"/>
                </a:spcBef>
                <a:spcAft>
                  <a:spcPts val="0"/>
                </a:spcAft>
                <a:buNone/>
              </a:pPr>
              <a:endParaRPr sz="1667">
                <a:solidFill>
                  <a:srgbClr val="505050"/>
                </a:solidFill>
                <a:latin typeface="Quattrocento Sans"/>
                <a:ea typeface="Quattrocento Sans"/>
                <a:cs typeface="Quattrocento Sans"/>
                <a:sym typeface="Quattrocento Sans"/>
              </a:endParaRPr>
            </a:p>
          </p:txBody>
        </p:sp>
        <p:sp>
          <p:nvSpPr>
            <p:cNvPr id="1542" name="Google Shape;1542;p22"/>
            <p:cNvSpPr/>
            <p:nvPr/>
          </p:nvSpPr>
          <p:spPr>
            <a:xfrm rot="5400000">
              <a:off x="6751468" y="2570212"/>
              <a:ext cx="898220" cy="1514775"/>
            </a:xfrm>
            <a:custGeom>
              <a:avLst/>
              <a:gdLst/>
              <a:ahLst/>
              <a:cxnLst/>
              <a:rect l="l" t="t" r="r" b="b"/>
              <a:pathLst>
                <a:path w="77" h="144" extrusionOk="0">
                  <a:moveTo>
                    <a:pt x="7" y="144"/>
                  </a:moveTo>
                  <a:lnTo>
                    <a:pt x="0" y="144"/>
                  </a:lnTo>
                  <a:lnTo>
                    <a:pt x="0" y="0"/>
                  </a:lnTo>
                  <a:lnTo>
                    <a:pt x="77" y="0"/>
                  </a:lnTo>
                  <a:lnTo>
                    <a:pt x="77" y="7"/>
                  </a:lnTo>
                  <a:lnTo>
                    <a:pt x="7" y="7"/>
                  </a:lnTo>
                  <a:lnTo>
                    <a:pt x="7" y="144"/>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43" name="Google Shape;1543;p22"/>
            <p:cNvSpPr/>
            <p:nvPr/>
          </p:nvSpPr>
          <p:spPr>
            <a:xfrm>
              <a:off x="5970604" y="2517190"/>
              <a:ext cx="883986" cy="826558"/>
            </a:xfrm>
            <a:prstGeom prst="ellipse">
              <a:avLst/>
            </a:prstGeom>
            <a:solidFill>
              <a:srgbClr val="50E6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sp>
          <p:nvSpPr>
            <p:cNvPr id="1544" name="Google Shape;1544;p22"/>
            <p:cNvSpPr/>
            <p:nvPr/>
          </p:nvSpPr>
          <p:spPr>
            <a:xfrm rot="10800000">
              <a:off x="7065176" y="5653532"/>
              <a:ext cx="188356" cy="305063"/>
            </a:xfrm>
            <a:custGeom>
              <a:avLst/>
              <a:gdLst/>
              <a:ahLst/>
              <a:cxnLst/>
              <a:rect l="l" t="t" r="r" b="b"/>
              <a:pathLst>
                <a:path w="15" h="29" extrusionOk="0">
                  <a:moveTo>
                    <a:pt x="0" y="0"/>
                  </a:moveTo>
                  <a:lnTo>
                    <a:pt x="15" y="15"/>
                  </a:lnTo>
                  <a:lnTo>
                    <a:pt x="0" y="29"/>
                  </a:lnTo>
                  <a:lnTo>
                    <a:pt x="0" y="0"/>
                  </a:lnTo>
                  <a:close/>
                </a:path>
              </a:pathLst>
            </a:custGeom>
            <a:solidFill>
              <a:srgbClr val="FFFFFF"/>
            </a:solidFill>
            <a:ln>
              <a:noFill/>
            </a:ln>
          </p:spPr>
          <p:txBody>
            <a:bodyPr spcFirstLastPara="1" wrap="square" lIns="89625" tIns="44800" rIns="89625" bIns="44800" anchor="t" anchorCtr="0">
              <a:noAutofit/>
            </a:bodyPr>
            <a:lstStyle/>
            <a:p>
              <a:pPr marL="0" marR="0" lvl="0" indent="0" algn="ctr" rtl="0">
                <a:lnSpc>
                  <a:spcPct val="100000"/>
                </a:lnSpc>
                <a:spcBef>
                  <a:spcPts val="0"/>
                </a:spcBef>
                <a:spcAft>
                  <a:spcPts val="0"/>
                </a:spcAft>
                <a:buClr>
                  <a:schemeClr val="dk1"/>
                </a:buClr>
                <a:buSzPts val="1667"/>
                <a:buFont typeface="Quattrocento Sans"/>
                <a:buNone/>
              </a:pPr>
              <a:endParaRPr sz="1667" b="0" i="0" u="none" strike="noStrike" cap="none">
                <a:solidFill>
                  <a:srgbClr val="505050"/>
                </a:solidFill>
                <a:latin typeface="Quattrocento Sans"/>
                <a:ea typeface="Quattrocento Sans"/>
                <a:cs typeface="Quattrocento Sans"/>
                <a:sym typeface="Quattrocento Sans"/>
              </a:endParaRPr>
            </a:p>
          </p:txBody>
        </p:sp>
        <p:pic>
          <p:nvPicPr>
            <p:cNvPr id="1545" name="Google Shape;1545;p22" descr="Workflow outline"/>
            <p:cNvPicPr preferRelativeResize="0"/>
            <p:nvPr/>
          </p:nvPicPr>
          <p:blipFill rotWithShape="1">
            <a:blip r:embed="rId4">
              <a:alphaModFix/>
            </a:blip>
            <a:srcRect/>
            <a:stretch/>
          </p:blipFill>
          <p:spPr>
            <a:xfrm>
              <a:off x="5947613" y="5324333"/>
              <a:ext cx="1006217" cy="1006217"/>
            </a:xfrm>
            <a:prstGeom prst="rect">
              <a:avLst/>
            </a:prstGeom>
            <a:noFill/>
            <a:ln>
              <a:noFill/>
            </a:ln>
          </p:spPr>
        </p:pic>
        <p:pic>
          <p:nvPicPr>
            <p:cNvPr id="1546" name="Google Shape;1546;p22" descr="Arrow circle with solid fill"/>
            <p:cNvPicPr preferRelativeResize="0"/>
            <p:nvPr/>
          </p:nvPicPr>
          <p:blipFill rotWithShape="1">
            <a:blip r:embed="rId5">
              <a:alphaModFix/>
            </a:blip>
            <a:srcRect/>
            <a:stretch/>
          </p:blipFill>
          <p:spPr>
            <a:xfrm>
              <a:off x="6027692" y="3901949"/>
              <a:ext cx="753272" cy="753272"/>
            </a:xfrm>
            <a:prstGeom prst="rect">
              <a:avLst/>
            </a:prstGeom>
            <a:noFill/>
            <a:ln>
              <a:noFill/>
            </a:ln>
          </p:spPr>
        </p:pic>
      </p:grpSp>
      <p:sp>
        <p:nvSpPr>
          <p:cNvPr id="2" name="Rectangle 1">
            <a:extLst>
              <a:ext uri="{FF2B5EF4-FFF2-40B4-BE49-F238E27FC236}">
                <a16:creationId xmlns:a16="http://schemas.microsoft.com/office/drawing/2014/main" id="{AA965611-41D4-2B4E-A2FD-40564336AB57}"/>
              </a:ext>
            </a:extLst>
          </p:cNvPr>
          <p:cNvSpPr/>
          <p:nvPr/>
        </p:nvSpPr>
        <p:spPr bwMode="auto">
          <a:xfrm>
            <a:off x="3814011" y="1748578"/>
            <a:ext cx="2298291" cy="3657597"/>
          </a:xfrm>
          <a:prstGeom prst="rect">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EA75393-F16F-3045-CCDF-1E0CCD359C32}"/>
              </a:ext>
            </a:extLst>
          </p:cNvPr>
          <p:cNvSpPr/>
          <p:nvPr/>
        </p:nvSpPr>
        <p:spPr bwMode="auto">
          <a:xfrm>
            <a:off x="6116268" y="1753752"/>
            <a:ext cx="5694883" cy="3657597"/>
          </a:xfrm>
          <a:prstGeom prst="rect">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61791045-5BD0-5440-53AB-90A5A5901791}"/>
              </a:ext>
            </a:extLst>
          </p:cNvPr>
          <p:cNvSpPr/>
          <p:nvPr/>
        </p:nvSpPr>
        <p:spPr bwMode="auto">
          <a:xfrm>
            <a:off x="1540727" y="1748578"/>
            <a:ext cx="1146420" cy="3657600"/>
          </a:xfrm>
          <a:prstGeom prst="rect">
            <a:avLst/>
          </a:prstGeom>
          <a:solidFill>
            <a:schemeClr val="accent6">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551"/>
        <p:cNvGrpSpPr/>
        <p:nvPr/>
      </p:nvGrpSpPr>
      <p:grpSpPr>
        <a:xfrm>
          <a:off x="0" y="0"/>
          <a:ext cx="0" cy="0"/>
          <a:chOff x="0" y="0"/>
          <a:chExt cx="0" cy="0"/>
        </a:xfrm>
      </p:grpSpPr>
      <p:sp>
        <p:nvSpPr>
          <p:cNvPr id="1552" name="Google Shape;1552;p23"/>
          <p:cNvSpPr txBox="1">
            <a:spLocks noGrp="1"/>
          </p:cNvSpPr>
          <p:nvPr>
            <p:ph type="title"/>
          </p:nvPr>
        </p:nvSpPr>
        <p:spPr>
          <a:xfrm>
            <a:off x="1303867" y="457200"/>
            <a:ext cx="10302916"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Service invocation</a:t>
            </a:r>
            <a:endParaRPr/>
          </a:p>
        </p:txBody>
      </p:sp>
      <p:pic>
        <p:nvPicPr>
          <p:cNvPr id="1553" name="Google Shape;1553;p23"/>
          <p:cNvPicPr preferRelativeResize="0"/>
          <p:nvPr/>
        </p:nvPicPr>
        <p:blipFill rotWithShape="1">
          <a:blip r:embed="rId3">
            <a:alphaModFix/>
          </a:blip>
          <a:srcRect/>
          <a:stretch/>
        </p:blipFill>
        <p:spPr>
          <a:xfrm>
            <a:off x="451223" y="457200"/>
            <a:ext cx="668837" cy="549656"/>
          </a:xfrm>
          <a:prstGeom prst="rect">
            <a:avLst/>
          </a:prstGeom>
          <a:noFill/>
          <a:ln>
            <a:noFill/>
          </a:ln>
        </p:spPr>
      </p:pic>
      <p:grpSp>
        <p:nvGrpSpPr>
          <p:cNvPr id="1554" name="Google Shape;1554;p23"/>
          <p:cNvGrpSpPr/>
          <p:nvPr/>
        </p:nvGrpSpPr>
        <p:grpSpPr>
          <a:xfrm>
            <a:off x="9555922" y="2509116"/>
            <a:ext cx="1665509" cy="1943091"/>
            <a:chOff x="7316373" y="1954650"/>
            <a:chExt cx="1400542" cy="1633964"/>
          </a:xfrm>
        </p:grpSpPr>
        <p:pic>
          <p:nvPicPr>
            <p:cNvPr id="1555" name="Google Shape;1555;p23"/>
            <p:cNvPicPr preferRelativeResize="0"/>
            <p:nvPr/>
          </p:nvPicPr>
          <p:blipFill rotWithShape="1">
            <a:blip r:embed="rId4">
              <a:alphaModFix/>
            </a:blip>
            <a:srcRect/>
            <a:stretch/>
          </p:blipFill>
          <p:spPr>
            <a:xfrm>
              <a:off x="7316373" y="1954650"/>
              <a:ext cx="1400542" cy="1633964"/>
            </a:xfrm>
            <a:prstGeom prst="rect">
              <a:avLst/>
            </a:prstGeom>
            <a:noFill/>
            <a:ln>
              <a:noFill/>
            </a:ln>
          </p:spPr>
        </p:pic>
        <p:sp>
          <p:nvSpPr>
            <p:cNvPr id="1556" name="Google Shape;1556;p23"/>
            <p:cNvSpPr txBox="1"/>
            <p:nvPr/>
          </p:nvSpPr>
          <p:spPr>
            <a:xfrm>
              <a:off x="7516882" y="2525411"/>
              <a:ext cx="944395" cy="51762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Quattrocento Sans"/>
                  <a:ea typeface="Quattrocento Sans"/>
                  <a:cs typeface="Quattrocento Sans"/>
                  <a:sym typeface="Quattrocento Sans"/>
                </a:rPr>
                <a:t>Order</a:t>
              </a:r>
              <a:endParaRPr/>
            </a:p>
            <a:p>
              <a:pPr marL="0" marR="0" lvl="0" indent="0" algn="ctr" rtl="0">
                <a:spcBef>
                  <a:spcPts val="0"/>
                </a:spcBef>
                <a:spcAft>
                  <a:spcPts val="0"/>
                </a:spcAft>
                <a:buNone/>
              </a:pPr>
              <a:r>
                <a:rPr lang="en-US" sz="2000">
                  <a:solidFill>
                    <a:srgbClr val="202192"/>
                  </a:solidFill>
                  <a:latin typeface="Quattrocento Sans"/>
                  <a:ea typeface="Quattrocento Sans"/>
                  <a:cs typeface="Quattrocento Sans"/>
                  <a:sym typeface="Quattrocento Sans"/>
                </a:rPr>
                <a:t>Processor</a:t>
              </a:r>
              <a:endParaRPr/>
            </a:p>
          </p:txBody>
        </p:sp>
      </p:grpSp>
      <p:grpSp>
        <p:nvGrpSpPr>
          <p:cNvPr id="1557" name="Google Shape;1557;p23"/>
          <p:cNvGrpSpPr/>
          <p:nvPr/>
        </p:nvGrpSpPr>
        <p:grpSpPr>
          <a:xfrm>
            <a:off x="1315465" y="2509469"/>
            <a:ext cx="1666465" cy="1944207"/>
            <a:chOff x="3444424" y="1954650"/>
            <a:chExt cx="1400542" cy="1633964"/>
          </a:xfrm>
        </p:grpSpPr>
        <p:pic>
          <p:nvPicPr>
            <p:cNvPr id="1558" name="Google Shape;1558;p23"/>
            <p:cNvPicPr preferRelativeResize="0"/>
            <p:nvPr/>
          </p:nvPicPr>
          <p:blipFill rotWithShape="1">
            <a:blip r:embed="rId5">
              <a:alphaModFix/>
            </a:blip>
            <a:srcRect/>
            <a:stretch/>
          </p:blipFill>
          <p:spPr>
            <a:xfrm>
              <a:off x="3444424" y="1954650"/>
              <a:ext cx="1400542" cy="1633964"/>
            </a:xfrm>
            <a:prstGeom prst="rect">
              <a:avLst/>
            </a:prstGeom>
            <a:noFill/>
            <a:ln>
              <a:noFill/>
            </a:ln>
          </p:spPr>
        </p:pic>
        <p:sp>
          <p:nvSpPr>
            <p:cNvPr id="1559" name="Google Shape;1559;p23"/>
            <p:cNvSpPr txBox="1"/>
            <p:nvPr/>
          </p:nvSpPr>
          <p:spPr>
            <a:xfrm>
              <a:off x="3651914" y="2525411"/>
              <a:ext cx="916370" cy="25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chemeClr val="lt1"/>
                  </a:solidFill>
                  <a:latin typeface="Quattrocento Sans"/>
                  <a:ea typeface="Quattrocento Sans"/>
                  <a:cs typeface="Quattrocento Sans"/>
                  <a:sym typeface="Quattrocento Sans"/>
                </a:rPr>
                <a:t>Checkout</a:t>
              </a:r>
              <a:endParaRPr/>
            </a:p>
          </p:txBody>
        </p:sp>
      </p:grpSp>
      <p:cxnSp>
        <p:nvCxnSpPr>
          <p:cNvPr id="1560" name="Google Shape;1560;p23"/>
          <p:cNvCxnSpPr/>
          <p:nvPr/>
        </p:nvCxnSpPr>
        <p:spPr>
          <a:xfrm>
            <a:off x="2981930" y="3312235"/>
            <a:ext cx="719632" cy="3240"/>
          </a:xfrm>
          <a:prstGeom prst="straightConnector1">
            <a:avLst/>
          </a:prstGeom>
          <a:noFill/>
          <a:ln w="28575" cap="flat" cmpd="sng">
            <a:solidFill>
              <a:srgbClr val="202192"/>
            </a:solidFill>
            <a:prstDash val="solid"/>
            <a:round/>
            <a:headEnd type="none" w="sm" len="sm"/>
            <a:tailEnd type="triangle" w="lg" len="lg"/>
          </a:ln>
        </p:spPr>
      </p:cxnSp>
      <p:pic>
        <p:nvPicPr>
          <p:cNvPr id="1561" name="Google Shape;1561;p23"/>
          <p:cNvPicPr preferRelativeResize="0"/>
          <p:nvPr/>
        </p:nvPicPr>
        <p:blipFill rotWithShape="1">
          <a:blip r:embed="rId6">
            <a:alphaModFix/>
          </a:blip>
          <a:srcRect/>
          <a:stretch/>
        </p:blipFill>
        <p:spPr>
          <a:xfrm>
            <a:off x="3701562" y="2992829"/>
            <a:ext cx="843400" cy="983967"/>
          </a:xfrm>
          <a:prstGeom prst="rect">
            <a:avLst/>
          </a:prstGeom>
          <a:noFill/>
          <a:ln>
            <a:noFill/>
          </a:ln>
          <a:effectLst>
            <a:outerShdw blurRad="50800" dist="25400" dir="13500000" algn="br" rotWithShape="0">
              <a:srgbClr val="000000">
                <a:alpha val="40000"/>
              </a:srgbClr>
            </a:outerShdw>
          </a:effectLst>
        </p:spPr>
      </p:pic>
      <p:pic>
        <p:nvPicPr>
          <p:cNvPr id="1562" name="Google Shape;1562;p23"/>
          <p:cNvPicPr preferRelativeResize="0"/>
          <p:nvPr/>
        </p:nvPicPr>
        <p:blipFill rotWithShape="1">
          <a:blip r:embed="rId6">
            <a:alphaModFix/>
          </a:blip>
          <a:srcRect/>
          <a:stretch/>
        </p:blipFill>
        <p:spPr>
          <a:xfrm>
            <a:off x="7992890" y="2988677"/>
            <a:ext cx="843400" cy="983967"/>
          </a:xfrm>
          <a:prstGeom prst="rect">
            <a:avLst/>
          </a:prstGeom>
          <a:noFill/>
          <a:ln>
            <a:noFill/>
          </a:ln>
          <a:effectLst>
            <a:outerShdw blurRad="50800" dist="25400" dir="13500000" algn="br" rotWithShape="0">
              <a:srgbClr val="000000">
                <a:alpha val="40000"/>
              </a:srgbClr>
            </a:outerShdw>
          </a:effectLst>
        </p:spPr>
      </p:pic>
      <p:cxnSp>
        <p:nvCxnSpPr>
          <p:cNvPr id="1563" name="Google Shape;1563;p23"/>
          <p:cNvCxnSpPr/>
          <p:nvPr/>
        </p:nvCxnSpPr>
        <p:spPr>
          <a:xfrm>
            <a:off x="8836290" y="3312234"/>
            <a:ext cx="719632" cy="1"/>
          </a:xfrm>
          <a:prstGeom prst="straightConnector1">
            <a:avLst/>
          </a:prstGeom>
          <a:noFill/>
          <a:ln w="28575" cap="flat" cmpd="sng">
            <a:solidFill>
              <a:srgbClr val="202192"/>
            </a:solidFill>
            <a:prstDash val="solid"/>
            <a:round/>
            <a:headEnd type="none" w="sm" len="sm"/>
            <a:tailEnd type="triangle" w="lg" len="lg"/>
          </a:ln>
        </p:spPr>
      </p:cxnSp>
      <p:cxnSp>
        <p:nvCxnSpPr>
          <p:cNvPr id="1564" name="Google Shape;1564;p23"/>
          <p:cNvCxnSpPr/>
          <p:nvPr/>
        </p:nvCxnSpPr>
        <p:spPr>
          <a:xfrm rot="10800000">
            <a:off x="8836290" y="3590730"/>
            <a:ext cx="719632" cy="1"/>
          </a:xfrm>
          <a:prstGeom prst="straightConnector1">
            <a:avLst/>
          </a:prstGeom>
          <a:noFill/>
          <a:ln w="28575" cap="flat" cmpd="sng">
            <a:solidFill>
              <a:srgbClr val="202192"/>
            </a:solidFill>
            <a:prstDash val="solid"/>
            <a:round/>
            <a:headEnd type="none" w="sm" len="sm"/>
            <a:tailEnd type="triangle" w="lg" len="lg"/>
          </a:ln>
        </p:spPr>
      </p:cxnSp>
      <p:cxnSp>
        <p:nvCxnSpPr>
          <p:cNvPr id="1565" name="Google Shape;1565;p23"/>
          <p:cNvCxnSpPr/>
          <p:nvPr/>
        </p:nvCxnSpPr>
        <p:spPr>
          <a:xfrm rot="10800000">
            <a:off x="2981930" y="3590730"/>
            <a:ext cx="719632" cy="1"/>
          </a:xfrm>
          <a:prstGeom prst="straightConnector1">
            <a:avLst/>
          </a:prstGeom>
          <a:noFill/>
          <a:ln w="28575" cap="flat" cmpd="sng">
            <a:solidFill>
              <a:srgbClr val="202192"/>
            </a:solidFill>
            <a:prstDash val="solid"/>
            <a:round/>
            <a:headEnd type="none" w="sm" len="sm"/>
            <a:tailEnd type="triangle" w="lg" len="lg"/>
          </a:ln>
        </p:spPr>
      </p:cxnSp>
      <p:cxnSp>
        <p:nvCxnSpPr>
          <p:cNvPr id="1566" name="Google Shape;1566;p23"/>
          <p:cNvCxnSpPr>
            <a:stCxn id="1567" idx="1"/>
            <a:endCxn id="1561" idx="0"/>
          </p:cNvCxnSpPr>
          <p:nvPr/>
        </p:nvCxnSpPr>
        <p:spPr>
          <a:xfrm flipH="1">
            <a:off x="4123203" y="1903703"/>
            <a:ext cx="474300" cy="1089000"/>
          </a:xfrm>
          <a:prstGeom prst="bentConnector2">
            <a:avLst/>
          </a:prstGeom>
          <a:noFill/>
          <a:ln w="28575" cap="flat" cmpd="sng">
            <a:solidFill>
              <a:srgbClr val="202192"/>
            </a:solidFill>
            <a:prstDash val="solid"/>
            <a:round/>
            <a:headEnd type="triangle" w="lg" len="lg"/>
            <a:tailEnd type="triangle" w="lg" len="lg"/>
          </a:ln>
        </p:spPr>
      </p:cxnSp>
      <p:cxnSp>
        <p:nvCxnSpPr>
          <p:cNvPr id="1568" name="Google Shape;1568;p23"/>
          <p:cNvCxnSpPr/>
          <p:nvPr/>
        </p:nvCxnSpPr>
        <p:spPr>
          <a:xfrm>
            <a:off x="4544962" y="3312234"/>
            <a:ext cx="3447928" cy="3240"/>
          </a:xfrm>
          <a:prstGeom prst="straightConnector1">
            <a:avLst/>
          </a:prstGeom>
          <a:noFill/>
          <a:ln w="28575" cap="flat" cmpd="sng">
            <a:solidFill>
              <a:srgbClr val="202192"/>
            </a:solidFill>
            <a:prstDash val="solid"/>
            <a:round/>
            <a:headEnd type="none" w="sm" len="sm"/>
            <a:tailEnd type="triangle" w="lg" len="lg"/>
          </a:ln>
        </p:spPr>
      </p:cxnSp>
      <p:cxnSp>
        <p:nvCxnSpPr>
          <p:cNvPr id="1569" name="Google Shape;1569;p23"/>
          <p:cNvCxnSpPr/>
          <p:nvPr/>
        </p:nvCxnSpPr>
        <p:spPr>
          <a:xfrm rot="10800000">
            <a:off x="4544962" y="3590729"/>
            <a:ext cx="3447928" cy="1"/>
          </a:xfrm>
          <a:prstGeom prst="straightConnector1">
            <a:avLst/>
          </a:prstGeom>
          <a:noFill/>
          <a:ln w="28575" cap="flat" cmpd="sng">
            <a:solidFill>
              <a:srgbClr val="202192"/>
            </a:solidFill>
            <a:prstDash val="solid"/>
            <a:round/>
            <a:headEnd type="none" w="sm" len="sm"/>
            <a:tailEnd type="triangle" w="lg" len="lg"/>
          </a:ln>
        </p:spPr>
      </p:cxnSp>
      <p:grpSp>
        <p:nvGrpSpPr>
          <p:cNvPr id="1570" name="Google Shape;1570;p23"/>
          <p:cNvGrpSpPr/>
          <p:nvPr/>
        </p:nvGrpSpPr>
        <p:grpSpPr>
          <a:xfrm>
            <a:off x="4597503" y="1411720"/>
            <a:ext cx="6521347" cy="983966"/>
            <a:chOff x="4597460" y="1724939"/>
            <a:chExt cx="6521347" cy="983966"/>
          </a:xfrm>
        </p:grpSpPr>
        <p:pic>
          <p:nvPicPr>
            <p:cNvPr id="1567" name="Google Shape;1567;p23"/>
            <p:cNvPicPr preferRelativeResize="0"/>
            <p:nvPr/>
          </p:nvPicPr>
          <p:blipFill rotWithShape="1">
            <a:blip r:embed="rId7">
              <a:alphaModFix/>
            </a:blip>
            <a:srcRect/>
            <a:stretch/>
          </p:blipFill>
          <p:spPr>
            <a:xfrm>
              <a:off x="4597460" y="1724939"/>
              <a:ext cx="843400" cy="983966"/>
            </a:xfrm>
            <a:prstGeom prst="rect">
              <a:avLst/>
            </a:prstGeom>
            <a:noFill/>
            <a:ln>
              <a:noFill/>
            </a:ln>
          </p:spPr>
        </p:pic>
        <p:sp>
          <p:nvSpPr>
            <p:cNvPr id="1571" name="Google Shape;1571;p23"/>
            <p:cNvSpPr txBox="1"/>
            <p:nvPr/>
          </p:nvSpPr>
          <p:spPr>
            <a:xfrm>
              <a:off x="4785923" y="2023216"/>
              <a:ext cx="466474"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202192"/>
                  </a:solidFill>
                  <a:latin typeface="Quattrocento Sans"/>
                  <a:ea typeface="Quattrocento Sans"/>
                  <a:cs typeface="Quattrocento Sans"/>
                  <a:sym typeface="Quattrocento Sans"/>
                </a:rPr>
                <a:t>DNS</a:t>
              </a:r>
              <a:endParaRPr/>
            </a:p>
          </p:txBody>
        </p:sp>
        <p:sp>
          <p:nvSpPr>
            <p:cNvPr id="1572" name="Google Shape;1572;p23"/>
            <p:cNvSpPr txBox="1"/>
            <p:nvPr/>
          </p:nvSpPr>
          <p:spPr>
            <a:xfrm>
              <a:off x="5572321" y="1939923"/>
              <a:ext cx="5546486" cy="55399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202192"/>
                  </a:solidFill>
                  <a:latin typeface="Quattrocento Sans"/>
                  <a:ea typeface="Quattrocento Sans"/>
                  <a:cs typeface="Quattrocento Sans"/>
                  <a:sym typeface="Quattrocento Sans"/>
                </a:rPr>
                <a:t>Name Resolution component for service discovery</a:t>
              </a:r>
              <a:endParaRPr/>
            </a:p>
            <a:p>
              <a:pPr marL="0" marR="0" lvl="0" indent="0" algn="l" rtl="0">
                <a:spcBef>
                  <a:spcPts val="0"/>
                </a:spcBef>
                <a:spcAft>
                  <a:spcPts val="0"/>
                </a:spcAft>
                <a:buNone/>
              </a:pPr>
              <a:r>
                <a:rPr lang="en-US" sz="1800">
                  <a:solidFill>
                    <a:srgbClr val="202192"/>
                  </a:solidFill>
                  <a:latin typeface="Quattrocento Sans"/>
                  <a:ea typeface="Quattrocento Sans"/>
                  <a:cs typeface="Quattrocento Sans"/>
                  <a:sym typeface="Quattrocento Sans"/>
                </a:rPr>
                <a:t>(mDNS, Kubernetes DNS, Hashicorp Consul)</a:t>
              </a:r>
              <a:endParaRPr/>
            </a:p>
          </p:txBody>
        </p:sp>
      </p:grpSp>
      <p:grpSp>
        <p:nvGrpSpPr>
          <p:cNvPr id="1573" name="Google Shape;1573;p23"/>
          <p:cNvGrpSpPr/>
          <p:nvPr/>
        </p:nvGrpSpPr>
        <p:grpSpPr>
          <a:xfrm>
            <a:off x="5120808" y="3751612"/>
            <a:ext cx="2578650" cy="442064"/>
            <a:chOff x="5120808" y="3751612"/>
            <a:chExt cx="2578650" cy="442064"/>
          </a:xfrm>
        </p:grpSpPr>
        <p:pic>
          <p:nvPicPr>
            <p:cNvPr id="1574" name="Google Shape;1574;p23"/>
            <p:cNvPicPr preferRelativeResize="0"/>
            <p:nvPr/>
          </p:nvPicPr>
          <p:blipFill rotWithShape="1">
            <a:blip r:embed="rId8">
              <a:alphaModFix/>
            </a:blip>
            <a:srcRect/>
            <a:stretch/>
          </p:blipFill>
          <p:spPr>
            <a:xfrm>
              <a:off x="5120808" y="3751612"/>
              <a:ext cx="384968" cy="442064"/>
            </a:xfrm>
            <a:prstGeom prst="rect">
              <a:avLst/>
            </a:prstGeom>
            <a:noFill/>
            <a:ln>
              <a:noFill/>
            </a:ln>
          </p:spPr>
        </p:pic>
        <p:sp>
          <p:nvSpPr>
            <p:cNvPr id="1575" name="Google Shape;1575;p23"/>
            <p:cNvSpPr txBox="1"/>
            <p:nvPr/>
          </p:nvSpPr>
          <p:spPr>
            <a:xfrm>
              <a:off x="5635594" y="3834144"/>
              <a:ext cx="2063864" cy="27699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202192"/>
                  </a:solidFill>
                  <a:latin typeface="Quattrocento Sans"/>
                  <a:ea typeface="Quattrocento Sans"/>
                  <a:cs typeface="Quattrocento Sans"/>
                  <a:sym typeface="Quattrocento Sans"/>
                </a:rPr>
                <a:t>mTLS encryption</a:t>
              </a:r>
              <a:endParaRPr/>
            </a:p>
          </p:txBody>
        </p:sp>
      </p:grpSp>
      <p:grpSp>
        <p:nvGrpSpPr>
          <p:cNvPr id="1576" name="Google Shape;1576;p23"/>
          <p:cNvGrpSpPr/>
          <p:nvPr/>
        </p:nvGrpSpPr>
        <p:grpSpPr>
          <a:xfrm>
            <a:off x="279400" y="4653121"/>
            <a:ext cx="7302777" cy="1452069"/>
            <a:chOff x="279401" y="4653121"/>
            <a:chExt cx="6672640" cy="1452069"/>
          </a:xfrm>
        </p:grpSpPr>
        <p:sp>
          <p:nvSpPr>
            <p:cNvPr id="1577" name="Google Shape;1577;p23"/>
            <p:cNvSpPr txBox="1"/>
            <p:nvPr/>
          </p:nvSpPr>
          <p:spPr>
            <a:xfrm>
              <a:off x="279401" y="4653121"/>
              <a:ext cx="6672640"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Quattrocento Sans"/>
                  <a:ea typeface="Quattrocento Sans"/>
                  <a:cs typeface="Quattrocento Sans"/>
                  <a:sym typeface="Quattrocento Sans"/>
                </a:rPr>
                <a:t>POST</a:t>
              </a:r>
              <a:endParaRPr sz="1600">
                <a:solidFill>
                  <a:srgbClr val="202192"/>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600">
                  <a:solidFill>
                    <a:srgbClr val="202192"/>
                  </a:solidFill>
                  <a:latin typeface="Consolas"/>
                  <a:ea typeface="Consolas"/>
                  <a:cs typeface="Consolas"/>
                  <a:sym typeface="Consolas"/>
                </a:rPr>
                <a:t>http://localhost:3500/v1.0/invoke/orderprocessor/method/orders</a:t>
              </a:r>
              <a:endParaRPr/>
            </a:p>
          </p:txBody>
        </p:sp>
        <p:sp>
          <p:nvSpPr>
            <p:cNvPr id="1578" name="Google Shape;1578;p23"/>
            <p:cNvSpPr txBox="1"/>
            <p:nvPr/>
          </p:nvSpPr>
          <p:spPr>
            <a:xfrm>
              <a:off x="2163972" y="5489637"/>
              <a:ext cx="3075180" cy="615553"/>
            </a:xfrm>
            <a:prstGeom prst="rect">
              <a:avLst/>
            </a:prstGeom>
            <a:solidFill>
              <a:schemeClr val="lt1"/>
            </a:solidFill>
            <a:ln>
              <a:noFill/>
            </a:ln>
            <a:effectLst>
              <a:outerShdw blurRad="63500" algn="ctr" rotWithShape="0">
                <a:srgbClr val="000000">
                  <a:alpha val="40000"/>
                </a:srgbClr>
              </a:outerShdw>
            </a:effectLst>
          </p:spPr>
          <p:txBody>
            <a:bodyPr spcFirstLastPara="1" wrap="square" lIns="182875" tIns="182875" rIns="182875" bIns="182875" anchor="ctr" anchorCtr="0">
              <a:spAutoFit/>
            </a:bodyPr>
            <a:lstStyle/>
            <a:p>
              <a:pPr marL="0" marR="0" lvl="0" indent="0" algn="ctr" rtl="0">
                <a:spcBef>
                  <a:spcPts val="0"/>
                </a:spcBef>
                <a:spcAft>
                  <a:spcPts val="0"/>
                </a:spcAft>
                <a:buNone/>
              </a:pPr>
              <a:r>
                <a:rPr lang="en-US" sz="1600">
                  <a:solidFill>
                    <a:srgbClr val="202192"/>
                  </a:solidFill>
                  <a:latin typeface="Consolas"/>
                  <a:ea typeface="Consolas"/>
                  <a:cs typeface="Consolas"/>
                  <a:sym typeface="Consolas"/>
                </a:rPr>
                <a:t>{"data":"order1"}</a:t>
              </a:r>
              <a:endParaRPr/>
            </a:p>
          </p:txBody>
        </p:sp>
      </p:grpSp>
      <p:grpSp>
        <p:nvGrpSpPr>
          <p:cNvPr id="1579" name="Google Shape;1579;p23"/>
          <p:cNvGrpSpPr/>
          <p:nvPr/>
        </p:nvGrpSpPr>
        <p:grpSpPr>
          <a:xfrm>
            <a:off x="7404202" y="4653121"/>
            <a:ext cx="4052738" cy="1452069"/>
            <a:chOff x="7404202" y="4653121"/>
            <a:chExt cx="4052738" cy="1452069"/>
          </a:xfrm>
        </p:grpSpPr>
        <p:sp>
          <p:nvSpPr>
            <p:cNvPr id="1580" name="Google Shape;1580;p23"/>
            <p:cNvSpPr txBox="1"/>
            <p:nvPr/>
          </p:nvSpPr>
          <p:spPr>
            <a:xfrm>
              <a:off x="7404202" y="4653121"/>
              <a:ext cx="4052738"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Quattrocento Sans"/>
                  <a:ea typeface="Quattrocento Sans"/>
                  <a:cs typeface="Quattrocento Sans"/>
                  <a:sym typeface="Quattrocento Sans"/>
                </a:rPr>
                <a:t>POST</a:t>
              </a:r>
              <a:endParaRPr sz="1600">
                <a:solidFill>
                  <a:srgbClr val="202192"/>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600">
                  <a:solidFill>
                    <a:srgbClr val="202192"/>
                  </a:solidFill>
                  <a:latin typeface="Consolas"/>
                  <a:ea typeface="Consolas"/>
                  <a:cs typeface="Consolas"/>
                  <a:sym typeface="Consolas"/>
                </a:rPr>
                <a:t>http://10.0.0.2:3501/orders</a:t>
              </a:r>
              <a:endParaRPr/>
            </a:p>
          </p:txBody>
        </p:sp>
        <p:sp>
          <p:nvSpPr>
            <p:cNvPr id="1581" name="Google Shape;1581;p23"/>
            <p:cNvSpPr txBox="1"/>
            <p:nvPr/>
          </p:nvSpPr>
          <p:spPr>
            <a:xfrm>
              <a:off x="7892981" y="5489637"/>
              <a:ext cx="3075180" cy="615553"/>
            </a:xfrm>
            <a:prstGeom prst="rect">
              <a:avLst/>
            </a:prstGeom>
            <a:solidFill>
              <a:schemeClr val="lt1"/>
            </a:solidFill>
            <a:ln>
              <a:noFill/>
            </a:ln>
            <a:effectLst>
              <a:outerShdw blurRad="63500" algn="ctr" rotWithShape="0">
                <a:srgbClr val="000000">
                  <a:alpha val="40000"/>
                </a:srgbClr>
              </a:outerShdw>
            </a:effectLst>
          </p:spPr>
          <p:txBody>
            <a:bodyPr spcFirstLastPara="1" wrap="square" lIns="182875" tIns="182875" rIns="182875" bIns="182875" anchor="ctr" anchorCtr="0">
              <a:spAutoFit/>
            </a:bodyPr>
            <a:lstStyle/>
            <a:p>
              <a:pPr marL="0" marR="0" lvl="0" indent="0" algn="ctr" rtl="0">
                <a:spcBef>
                  <a:spcPts val="0"/>
                </a:spcBef>
                <a:spcAft>
                  <a:spcPts val="0"/>
                </a:spcAft>
                <a:buNone/>
              </a:pPr>
              <a:r>
                <a:rPr lang="en-US" sz="1600">
                  <a:solidFill>
                    <a:srgbClr val="202192"/>
                  </a:solidFill>
                  <a:latin typeface="Consolas"/>
                  <a:ea typeface="Consolas"/>
                  <a:cs typeface="Consolas"/>
                  <a:sym typeface="Consolas"/>
                </a:rPr>
                <a:t>{"data":"order1"}</a:t>
              </a:r>
              <a:endParaRPr/>
            </a:p>
          </p:txBody>
        </p:sp>
      </p:grpSp>
      <p:sp>
        <p:nvSpPr>
          <p:cNvPr id="1582" name="Google Shape;1582;p23"/>
          <p:cNvSpPr/>
          <p:nvPr/>
        </p:nvSpPr>
        <p:spPr>
          <a:xfrm>
            <a:off x="5677745" y="3064404"/>
            <a:ext cx="1309573" cy="65692"/>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dk1"/>
              </a:buClr>
              <a:buSzPts val="1400"/>
              <a:buFont typeface="Quattrocento Sans"/>
              <a:buNone/>
            </a:pPr>
            <a:r>
              <a:rPr lang="en-US" sz="1400" b="1">
                <a:solidFill>
                  <a:schemeClr val="dk1"/>
                </a:solidFill>
                <a:latin typeface="Quattrocento Sans"/>
                <a:ea typeface="Quattrocento Sans"/>
                <a:cs typeface="Quattrocento Sans"/>
                <a:sym typeface="Quattrocento Sans"/>
              </a:rPr>
              <a:t>Send order</a:t>
            </a:r>
            <a:endParaRPr/>
          </a:p>
        </p:txBody>
      </p:sp>
      <p:sp>
        <p:nvSpPr>
          <p:cNvPr id="4" name="Rectangle 3">
            <a:extLst>
              <a:ext uri="{FF2B5EF4-FFF2-40B4-BE49-F238E27FC236}">
                <a16:creationId xmlns:a16="http://schemas.microsoft.com/office/drawing/2014/main" id="{4FD3EFBC-3BDF-B853-6EDC-BA5AF0F8D0E0}"/>
              </a:ext>
            </a:extLst>
          </p:cNvPr>
          <p:cNvSpPr/>
          <p:nvPr/>
        </p:nvSpPr>
        <p:spPr>
          <a:xfrm>
            <a:off x="8770762" y="1230519"/>
            <a:ext cx="255450" cy="843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557"/>
                                        </p:tgtEl>
                                        <p:attrNameLst>
                                          <p:attrName>style.visibility</p:attrName>
                                        </p:attrNameLst>
                                      </p:cBhvr>
                                      <p:to>
                                        <p:strVal val="visible"/>
                                      </p:to>
                                    </p:set>
                                    <p:anim calcmode="lin" valueType="num">
                                      <p:cBhvr additive="base">
                                        <p:cTn id="7" dur="500"/>
                                        <p:tgtEl>
                                          <p:spTgt spid="1557"/>
                                        </p:tgtEl>
                                        <p:attrNameLst>
                                          <p:attrName>ppt_w</p:attrName>
                                        </p:attrNameLst>
                                      </p:cBhvr>
                                      <p:tavLst>
                                        <p:tav tm="0">
                                          <p:val>
                                            <p:strVal val="0"/>
                                          </p:val>
                                        </p:tav>
                                        <p:tav tm="100000">
                                          <p:val>
                                            <p:strVal val="#ppt_w"/>
                                          </p:val>
                                        </p:tav>
                                      </p:tavLst>
                                    </p:anim>
                                    <p:anim calcmode="lin" valueType="num">
                                      <p:cBhvr additive="base">
                                        <p:cTn id="8" dur="500"/>
                                        <p:tgtEl>
                                          <p:spTgt spid="155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561"/>
                                        </p:tgtEl>
                                        <p:attrNameLst>
                                          <p:attrName>style.visibility</p:attrName>
                                        </p:attrNameLst>
                                      </p:cBhvr>
                                      <p:to>
                                        <p:strVal val="visible"/>
                                      </p:to>
                                    </p:set>
                                    <p:anim calcmode="lin" valueType="num">
                                      <p:cBhvr additive="base">
                                        <p:cTn id="11" dur="500"/>
                                        <p:tgtEl>
                                          <p:spTgt spid="1561"/>
                                        </p:tgtEl>
                                        <p:attrNameLst>
                                          <p:attrName>ppt_w</p:attrName>
                                        </p:attrNameLst>
                                      </p:cBhvr>
                                      <p:tavLst>
                                        <p:tav tm="0">
                                          <p:val>
                                            <p:strVal val="0"/>
                                          </p:val>
                                        </p:tav>
                                        <p:tav tm="100000">
                                          <p:val>
                                            <p:strVal val="#ppt_w"/>
                                          </p:val>
                                        </p:tav>
                                      </p:tavLst>
                                    </p:anim>
                                    <p:anim calcmode="lin" valueType="num">
                                      <p:cBhvr additive="base">
                                        <p:cTn id="12" dur="500"/>
                                        <p:tgtEl>
                                          <p:spTgt spid="1561"/>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562"/>
                                        </p:tgtEl>
                                        <p:attrNameLst>
                                          <p:attrName>style.visibility</p:attrName>
                                        </p:attrNameLst>
                                      </p:cBhvr>
                                      <p:to>
                                        <p:strVal val="visible"/>
                                      </p:to>
                                    </p:set>
                                    <p:anim calcmode="lin" valueType="num">
                                      <p:cBhvr additive="base">
                                        <p:cTn id="15" dur="500"/>
                                        <p:tgtEl>
                                          <p:spTgt spid="1562"/>
                                        </p:tgtEl>
                                        <p:attrNameLst>
                                          <p:attrName>ppt_w</p:attrName>
                                        </p:attrNameLst>
                                      </p:cBhvr>
                                      <p:tavLst>
                                        <p:tav tm="0">
                                          <p:val>
                                            <p:strVal val="0"/>
                                          </p:val>
                                        </p:tav>
                                        <p:tav tm="100000">
                                          <p:val>
                                            <p:strVal val="#ppt_w"/>
                                          </p:val>
                                        </p:tav>
                                      </p:tavLst>
                                    </p:anim>
                                    <p:anim calcmode="lin" valueType="num">
                                      <p:cBhvr additive="base">
                                        <p:cTn id="16" dur="500"/>
                                        <p:tgtEl>
                                          <p:spTgt spid="1562"/>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1554"/>
                                        </p:tgtEl>
                                        <p:attrNameLst>
                                          <p:attrName>style.visibility</p:attrName>
                                        </p:attrNameLst>
                                      </p:cBhvr>
                                      <p:to>
                                        <p:strVal val="visible"/>
                                      </p:to>
                                    </p:set>
                                    <p:anim calcmode="lin" valueType="num">
                                      <p:cBhvr additive="base">
                                        <p:cTn id="19" dur="500"/>
                                        <p:tgtEl>
                                          <p:spTgt spid="1554"/>
                                        </p:tgtEl>
                                        <p:attrNameLst>
                                          <p:attrName>ppt_w</p:attrName>
                                        </p:attrNameLst>
                                      </p:cBhvr>
                                      <p:tavLst>
                                        <p:tav tm="0">
                                          <p:val>
                                            <p:strVal val="0"/>
                                          </p:val>
                                        </p:tav>
                                        <p:tav tm="100000">
                                          <p:val>
                                            <p:strVal val="#ppt_w"/>
                                          </p:val>
                                        </p:tav>
                                      </p:tavLst>
                                    </p:anim>
                                    <p:anim calcmode="lin" valueType="num">
                                      <p:cBhvr additive="base">
                                        <p:cTn id="20" dur="500"/>
                                        <p:tgtEl>
                                          <p:spTgt spid="1554"/>
                                        </p:tgtEl>
                                        <p:attrNameLst>
                                          <p:attrName>ppt_h</p:attrName>
                                        </p:attrNameLst>
                                      </p:cBhvr>
                                      <p:tavLst>
                                        <p:tav tm="0">
                                          <p:val>
                                            <p:str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60"/>
                                        </p:tgtEl>
                                        <p:attrNameLst>
                                          <p:attrName>style.visibility</p:attrName>
                                        </p:attrNameLst>
                                      </p:cBhvr>
                                      <p:to>
                                        <p:strVal val="visible"/>
                                      </p:to>
                                    </p:set>
                                    <p:animEffect transition="in" filter="fade">
                                      <p:cBhvr>
                                        <p:cTn id="25" dur="500"/>
                                        <p:tgtEl>
                                          <p:spTgt spid="1560"/>
                                        </p:tgtEl>
                                      </p:cBhvr>
                                    </p:animEffect>
                                  </p:childTnLst>
                                </p:cTn>
                              </p:par>
                              <p:par>
                                <p:cTn id="26" presetID="10" presetClass="entr" presetSubtype="0" fill="hold" nodeType="withEffect">
                                  <p:stCondLst>
                                    <p:cond delay="0"/>
                                  </p:stCondLst>
                                  <p:childTnLst>
                                    <p:set>
                                      <p:cBhvr>
                                        <p:cTn id="27" dur="1" fill="hold">
                                          <p:stCondLst>
                                            <p:cond delay="0"/>
                                          </p:stCondLst>
                                        </p:cTn>
                                        <p:tgtEl>
                                          <p:spTgt spid="1576"/>
                                        </p:tgtEl>
                                        <p:attrNameLst>
                                          <p:attrName>style.visibility</p:attrName>
                                        </p:attrNameLst>
                                      </p:cBhvr>
                                      <p:to>
                                        <p:strVal val="visible"/>
                                      </p:to>
                                    </p:set>
                                    <p:animEffect transition="in" filter="fade">
                                      <p:cBhvr>
                                        <p:cTn id="28" dur="500"/>
                                        <p:tgtEl>
                                          <p:spTgt spid="157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570"/>
                                        </p:tgtEl>
                                        <p:attrNameLst>
                                          <p:attrName>style.visibility</p:attrName>
                                        </p:attrNameLst>
                                      </p:cBhvr>
                                      <p:to>
                                        <p:strVal val="visible"/>
                                      </p:to>
                                    </p:set>
                                    <p:animEffect transition="in" filter="fade">
                                      <p:cBhvr>
                                        <p:cTn id="33" dur="500"/>
                                        <p:tgtEl>
                                          <p:spTgt spid="1570"/>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566"/>
                                        </p:tgtEl>
                                        <p:attrNameLst>
                                          <p:attrName>style.visibility</p:attrName>
                                        </p:attrNameLst>
                                      </p:cBhvr>
                                      <p:to>
                                        <p:strVal val="visible"/>
                                      </p:to>
                                    </p:set>
                                    <p:animEffect transition="in" filter="fade">
                                      <p:cBhvr>
                                        <p:cTn id="37" dur="500"/>
                                        <p:tgtEl>
                                          <p:spTgt spid="156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68"/>
                                        </p:tgtEl>
                                        <p:attrNameLst>
                                          <p:attrName>style.visibility</p:attrName>
                                        </p:attrNameLst>
                                      </p:cBhvr>
                                      <p:to>
                                        <p:strVal val="visible"/>
                                      </p:to>
                                    </p:set>
                                    <p:animEffect transition="in" filter="fade">
                                      <p:cBhvr>
                                        <p:cTn id="42" dur="500"/>
                                        <p:tgtEl>
                                          <p:spTgt spid="1568"/>
                                        </p:tgtEl>
                                      </p:cBhvr>
                                    </p:animEffect>
                                  </p:childTnLst>
                                </p:cTn>
                              </p:par>
                              <p:par>
                                <p:cTn id="43" presetID="10" presetClass="entr" presetSubtype="0" fill="hold" nodeType="withEffect">
                                  <p:stCondLst>
                                    <p:cond delay="0"/>
                                  </p:stCondLst>
                                  <p:childTnLst>
                                    <p:set>
                                      <p:cBhvr>
                                        <p:cTn id="44" dur="1" fill="hold">
                                          <p:stCondLst>
                                            <p:cond delay="0"/>
                                          </p:stCondLst>
                                        </p:cTn>
                                        <p:tgtEl>
                                          <p:spTgt spid="1573"/>
                                        </p:tgtEl>
                                        <p:attrNameLst>
                                          <p:attrName>style.visibility</p:attrName>
                                        </p:attrNameLst>
                                      </p:cBhvr>
                                      <p:to>
                                        <p:strVal val="visible"/>
                                      </p:to>
                                    </p:set>
                                    <p:animEffect transition="in" filter="fade">
                                      <p:cBhvr>
                                        <p:cTn id="45" dur="500"/>
                                        <p:tgtEl>
                                          <p:spTgt spid="1573"/>
                                        </p:tgtEl>
                                      </p:cBhvr>
                                    </p:animEffect>
                                  </p:childTnLst>
                                </p:cTn>
                              </p:par>
                              <p:par>
                                <p:cTn id="46" presetID="1" presetClass="entr" presetSubtype="0" fill="hold" nodeType="withEffect">
                                  <p:stCondLst>
                                    <p:cond delay="0"/>
                                  </p:stCondLst>
                                  <p:childTnLst>
                                    <p:set>
                                      <p:cBhvr>
                                        <p:cTn id="47" dur="1" fill="hold">
                                          <p:stCondLst>
                                            <p:cond delay="0"/>
                                          </p:stCondLst>
                                        </p:cTn>
                                        <p:tgtEl>
                                          <p:spTgt spid="158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63"/>
                                        </p:tgtEl>
                                        <p:attrNameLst>
                                          <p:attrName>style.visibility</p:attrName>
                                        </p:attrNameLst>
                                      </p:cBhvr>
                                      <p:to>
                                        <p:strVal val="visible"/>
                                      </p:to>
                                    </p:set>
                                    <p:animEffect transition="in" filter="fade">
                                      <p:cBhvr>
                                        <p:cTn id="52" dur="500"/>
                                        <p:tgtEl>
                                          <p:spTgt spid="1563"/>
                                        </p:tgtEl>
                                      </p:cBhvr>
                                    </p:animEffect>
                                  </p:childTnLst>
                                </p:cTn>
                              </p:par>
                              <p:par>
                                <p:cTn id="53" presetID="10" presetClass="entr" presetSubtype="0" fill="hold" nodeType="withEffect">
                                  <p:stCondLst>
                                    <p:cond delay="0"/>
                                  </p:stCondLst>
                                  <p:childTnLst>
                                    <p:set>
                                      <p:cBhvr>
                                        <p:cTn id="54" dur="1" fill="hold">
                                          <p:stCondLst>
                                            <p:cond delay="0"/>
                                          </p:stCondLst>
                                        </p:cTn>
                                        <p:tgtEl>
                                          <p:spTgt spid="1579"/>
                                        </p:tgtEl>
                                        <p:attrNameLst>
                                          <p:attrName>style.visibility</p:attrName>
                                        </p:attrNameLst>
                                      </p:cBhvr>
                                      <p:to>
                                        <p:strVal val="visible"/>
                                      </p:to>
                                    </p:set>
                                    <p:animEffect transition="in" filter="fade">
                                      <p:cBhvr>
                                        <p:cTn id="55" dur="500"/>
                                        <p:tgtEl>
                                          <p:spTgt spid="157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64"/>
                                        </p:tgtEl>
                                        <p:attrNameLst>
                                          <p:attrName>style.visibility</p:attrName>
                                        </p:attrNameLst>
                                      </p:cBhvr>
                                      <p:to>
                                        <p:strVal val="visible"/>
                                      </p:to>
                                    </p:set>
                                    <p:animEffect transition="in" filter="fade">
                                      <p:cBhvr>
                                        <p:cTn id="60" dur="500"/>
                                        <p:tgtEl>
                                          <p:spTgt spid="1564"/>
                                        </p:tgtEl>
                                      </p:cBhvr>
                                    </p:animEffec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1569"/>
                                        </p:tgtEl>
                                        <p:attrNameLst>
                                          <p:attrName>style.visibility</p:attrName>
                                        </p:attrNameLst>
                                      </p:cBhvr>
                                      <p:to>
                                        <p:strVal val="visible"/>
                                      </p:to>
                                    </p:set>
                                    <p:animEffect transition="in" filter="fade">
                                      <p:cBhvr>
                                        <p:cTn id="64" dur="500"/>
                                        <p:tgtEl>
                                          <p:spTgt spid="1569"/>
                                        </p:tgtEl>
                                      </p:cBhvr>
                                    </p:animEffect>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1565"/>
                                        </p:tgtEl>
                                        <p:attrNameLst>
                                          <p:attrName>style.visibility</p:attrName>
                                        </p:attrNameLst>
                                      </p:cBhvr>
                                      <p:to>
                                        <p:strVal val="visible"/>
                                      </p:to>
                                    </p:set>
                                    <p:animEffect transition="in" filter="fade">
                                      <p:cBhvr>
                                        <p:cTn id="68" dur="500"/>
                                        <p:tgtEl>
                                          <p:spTgt spid="1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23"/>
          <p:cNvSpPr txBox="1">
            <a:spLocks noGrp="1"/>
          </p:cNvSpPr>
          <p:nvPr>
            <p:ph type="title"/>
          </p:nvPr>
        </p:nvSpPr>
        <p:spPr>
          <a:xfrm>
            <a:off x="1371037" y="457200"/>
            <a:ext cx="10302916"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Service Invocation</a:t>
            </a:r>
            <a:endParaRPr/>
          </a:p>
        </p:txBody>
      </p:sp>
      <p:pic>
        <p:nvPicPr>
          <p:cNvPr id="1553" name="Google Shape;1553;p23"/>
          <p:cNvPicPr preferRelativeResize="0"/>
          <p:nvPr/>
        </p:nvPicPr>
        <p:blipFill rotWithShape="1">
          <a:blip r:embed="rId3">
            <a:alphaModFix/>
          </a:blip>
          <a:srcRect/>
          <a:stretch/>
        </p:blipFill>
        <p:spPr>
          <a:xfrm>
            <a:off x="451223" y="457200"/>
            <a:ext cx="668837" cy="549656"/>
          </a:xfrm>
          <a:prstGeom prst="rect">
            <a:avLst/>
          </a:prstGeom>
          <a:noFill/>
          <a:ln>
            <a:noFill/>
          </a:ln>
        </p:spPr>
      </p:pic>
      <p:sp>
        <p:nvSpPr>
          <p:cNvPr id="4" name="Rectangle 3">
            <a:extLst>
              <a:ext uri="{FF2B5EF4-FFF2-40B4-BE49-F238E27FC236}">
                <a16:creationId xmlns:a16="http://schemas.microsoft.com/office/drawing/2014/main" id="{4FD3EFBC-3BDF-B853-6EDC-BA5AF0F8D0E0}"/>
              </a:ext>
            </a:extLst>
          </p:cNvPr>
          <p:cNvSpPr/>
          <p:nvPr/>
        </p:nvSpPr>
        <p:spPr>
          <a:xfrm>
            <a:off x="8770762" y="1230519"/>
            <a:ext cx="255450" cy="843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7926E3EF-1F12-D816-DBED-C523C9F89C8D}"/>
              </a:ext>
            </a:extLst>
          </p:cNvPr>
          <p:cNvGrpSpPr/>
          <p:nvPr/>
        </p:nvGrpSpPr>
        <p:grpSpPr>
          <a:xfrm>
            <a:off x="9760331" y="2942437"/>
            <a:ext cx="1665509" cy="1943091"/>
            <a:chOff x="7316373" y="1954650"/>
            <a:chExt cx="1400542" cy="1633964"/>
          </a:xfrm>
        </p:grpSpPr>
        <p:pic>
          <p:nvPicPr>
            <p:cNvPr id="36" name="Graphic 35">
              <a:extLst>
                <a:ext uri="{FF2B5EF4-FFF2-40B4-BE49-F238E27FC236}">
                  <a16:creationId xmlns:a16="http://schemas.microsoft.com/office/drawing/2014/main" id="{7E007884-18FB-496E-614A-85052FF3C22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316373" y="1954650"/>
              <a:ext cx="1400542" cy="1633964"/>
            </a:xfrm>
            <a:prstGeom prst="rect">
              <a:avLst/>
            </a:prstGeom>
          </p:spPr>
        </p:pic>
        <p:sp>
          <p:nvSpPr>
            <p:cNvPr id="37" name="TextBox 36">
              <a:extLst>
                <a:ext uri="{FF2B5EF4-FFF2-40B4-BE49-F238E27FC236}">
                  <a16:creationId xmlns:a16="http://schemas.microsoft.com/office/drawing/2014/main" id="{7A321BA8-2DCB-D166-A84F-E17E1CAF8906}"/>
                </a:ext>
              </a:extLst>
            </p:cNvPr>
            <p:cNvSpPr txBox="1"/>
            <p:nvPr/>
          </p:nvSpPr>
          <p:spPr>
            <a:xfrm>
              <a:off x="7639956" y="2525411"/>
              <a:ext cx="698254" cy="51762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err="1">
                  <a:solidFill>
                    <a:srgbClr val="202192"/>
                  </a:solidFill>
                  <a:latin typeface="Segoe UI Semibold"/>
                </a:rPr>
                <a:t>CSharp</a:t>
              </a:r>
              <a:endParaRPr lang="en-US" sz="2000">
                <a:solidFill>
                  <a:srgbClr val="202192"/>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Service</a:t>
              </a:r>
              <a:endParaRPr kumimoji="0" lang="en-US" sz="2000" b="0" i="0" u="none" strike="noStrike" kern="1200" cap="none" spc="0" normalizeH="0" baseline="0" noProof="0">
                <a:ln>
                  <a:noFill/>
                </a:ln>
                <a:solidFill>
                  <a:srgbClr val="202192"/>
                </a:solidFill>
                <a:effectLst/>
                <a:uLnTx/>
                <a:uFillTx/>
                <a:latin typeface="Segoe UI Semibold"/>
                <a:ea typeface="+mn-ea"/>
                <a:cs typeface="+mn-cs"/>
              </a:endParaRPr>
            </a:p>
          </p:txBody>
        </p:sp>
      </p:grpSp>
      <p:grpSp>
        <p:nvGrpSpPr>
          <p:cNvPr id="38" name="!!AppA">
            <a:extLst>
              <a:ext uri="{FF2B5EF4-FFF2-40B4-BE49-F238E27FC236}">
                <a16:creationId xmlns:a16="http://schemas.microsoft.com/office/drawing/2014/main" id="{D71380E4-88A8-D670-761E-380D12C37F7D}"/>
              </a:ext>
            </a:extLst>
          </p:cNvPr>
          <p:cNvGrpSpPr/>
          <p:nvPr/>
        </p:nvGrpSpPr>
        <p:grpSpPr>
          <a:xfrm>
            <a:off x="1198015" y="2937927"/>
            <a:ext cx="1669372" cy="1947601"/>
            <a:chOff x="3444424" y="1954649"/>
            <a:chExt cx="1402986" cy="1636816"/>
          </a:xfrm>
        </p:grpSpPr>
        <p:pic>
          <p:nvPicPr>
            <p:cNvPr id="39" name="Graphic 38">
              <a:extLst>
                <a:ext uri="{FF2B5EF4-FFF2-40B4-BE49-F238E27FC236}">
                  <a16:creationId xmlns:a16="http://schemas.microsoft.com/office/drawing/2014/main" id="{489CC0E5-AA15-6403-4233-2C786F8C09D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44424" y="1954649"/>
              <a:ext cx="1402986" cy="1636816"/>
            </a:xfrm>
            <a:prstGeom prst="rect">
              <a:avLst/>
            </a:prstGeom>
          </p:spPr>
        </p:pic>
        <p:sp>
          <p:nvSpPr>
            <p:cNvPr id="40" name="TextBox 39">
              <a:extLst>
                <a:ext uri="{FF2B5EF4-FFF2-40B4-BE49-F238E27FC236}">
                  <a16:creationId xmlns:a16="http://schemas.microsoft.com/office/drawing/2014/main" id="{16462342-6978-5C5B-A1DE-3567D11BDEAF}"/>
                </a:ext>
              </a:extLst>
            </p:cNvPr>
            <p:cNvSpPr txBox="1"/>
            <p:nvPr/>
          </p:nvSpPr>
          <p:spPr>
            <a:xfrm>
              <a:off x="3554317" y="2604706"/>
              <a:ext cx="1103095" cy="25866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solidFill>
                    <a:srgbClr val="FFFFFF"/>
                  </a:solidFill>
                  <a:latin typeface="Segoe UI Semibold"/>
                  <a:ea typeface="+mn-ea"/>
                  <a:cs typeface="+mn-cs"/>
                </a:rPr>
                <a:t>React Form</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grpSp>
      <p:cxnSp>
        <p:nvCxnSpPr>
          <p:cNvPr id="41" name="Straight Arrow Connector 40">
            <a:extLst>
              <a:ext uri="{FF2B5EF4-FFF2-40B4-BE49-F238E27FC236}">
                <a16:creationId xmlns:a16="http://schemas.microsoft.com/office/drawing/2014/main" id="{6B807173-A1DC-2E28-004F-EA702DBC6C00}"/>
              </a:ext>
            </a:extLst>
          </p:cNvPr>
          <p:cNvCxnSpPr>
            <a:cxnSpLocks/>
          </p:cNvCxnSpPr>
          <p:nvPr/>
        </p:nvCxnSpPr>
        <p:spPr>
          <a:xfrm>
            <a:off x="2867387" y="3748796"/>
            <a:ext cx="925727"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42" name="Graphic 41">
            <a:extLst>
              <a:ext uri="{FF2B5EF4-FFF2-40B4-BE49-F238E27FC236}">
                <a16:creationId xmlns:a16="http://schemas.microsoft.com/office/drawing/2014/main" id="{D189E25E-CB4E-5B99-1855-9FE4A52F03F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793114" y="3426150"/>
            <a:ext cx="843400" cy="983967"/>
          </a:xfrm>
          <a:prstGeom prst="rect">
            <a:avLst/>
          </a:prstGeom>
          <a:effectLst>
            <a:outerShdw blurRad="50800" dist="25400" dir="13500000" algn="br" rotWithShape="0">
              <a:prstClr val="black">
                <a:alpha val="40000"/>
              </a:prstClr>
            </a:outerShdw>
          </a:effectLst>
        </p:spPr>
      </p:pic>
      <p:pic>
        <p:nvPicPr>
          <p:cNvPr id="43" name="Graphic 42">
            <a:extLst>
              <a:ext uri="{FF2B5EF4-FFF2-40B4-BE49-F238E27FC236}">
                <a16:creationId xmlns:a16="http://schemas.microsoft.com/office/drawing/2014/main" id="{EDA9CD85-C5B4-4B09-F1EE-38F1ACC750C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084442" y="3421998"/>
            <a:ext cx="843400" cy="983967"/>
          </a:xfrm>
          <a:prstGeom prst="rect">
            <a:avLst/>
          </a:prstGeom>
          <a:effectLst>
            <a:outerShdw blurRad="50800" dist="25400" dir="13500000" algn="br" rotWithShape="0">
              <a:prstClr val="black">
                <a:alpha val="40000"/>
              </a:prstClr>
            </a:outerShdw>
          </a:effectLst>
        </p:spPr>
      </p:pic>
      <p:cxnSp>
        <p:nvCxnSpPr>
          <p:cNvPr id="44" name="Straight Arrow Connector 43">
            <a:extLst>
              <a:ext uri="{FF2B5EF4-FFF2-40B4-BE49-F238E27FC236}">
                <a16:creationId xmlns:a16="http://schemas.microsoft.com/office/drawing/2014/main" id="{86238F26-0A71-C491-F94F-464F933644C8}"/>
              </a:ext>
            </a:extLst>
          </p:cNvPr>
          <p:cNvCxnSpPr>
            <a:cxnSpLocks/>
          </p:cNvCxnSpPr>
          <p:nvPr/>
        </p:nvCxnSpPr>
        <p:spPr>
          <a:xfrm>
            <a:off x="8927842" y="3745555"/>
            <a:ext cx="832489"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B1933DA-FB2A-D989-7E41-096655F8EF44}"/>
              </a:ext>
            </a:extLst>
          </p:cNvPr>
          <p:cNvCxnSpPr>
            <a:cxnSpLocks/>
          </p:cNvCxnSpPr>
          <p:nvPr/>
        </p:nvCxnSpPr>
        <p:spPr>
          <a:xfrm flipH="1">
            <a:off x="8927842" y="4024051"/>
            <a:ext cx="832489"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83C1082-9551-CB1D-67AC-A03862048225}"/>
              </a:ext>
            </a:extLst>
          </p:cNvPr>
          <p:cNvCxnSpPr>
            <a:cxnSpLocks/>
          </p:cNvCxnSpPr>
          <p:nvPr/>
        </p:nvCxnSpPr>
        <p:spPr>
          <a:xfrm flipH="1">
            <a:off x="2867387" y="4024052"/>
            <a:ext cx="925727"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84">
            <a:extLst>
              <a:ext uri="{FF2B5EF4-FFF2-40B4-BE49-F238E27FC236}">
                <a16:creationId xmlns:a16="http://schemas.microsoft.com/office/drawing/2014/main" id="{E553195F-9837-FBBF-230D-431BA5E2C6E2}"/>
              </a:ext>
            </a:extLst>
          </p:cNvPr>
          <p:cNvCxnSpPr>
            <a:cxnSpLocks/>
            <a:endCxn id="42" idx="0"/>
          </p:cNvCxnSpPr>
          <p:nvPr/>
        </p:nvCxnSpPr>
        <p:spPr>
          <a:xfrm rot="16200000" flipH="1">
            <a:off x="3806535" y="3017870"/>
            <a:ext cx="816557" cy="1"/>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F721C87-A6B1-6F37-7B4B-73BB19839211}"/>
              </a:ext>
            </a:extLst>
          </p:cNvPr>
          <p:cNvCxnSpPr>
            <a:cxnSpLocks/>
          </p:cNvCxnSpPr>
          <p:nvPr/>
        </p:nvCxnSpPr>
        <p:spPr>
          <a:xfrm>
            <a:off x="4636514" y="3745555"/>
            <a:ext cx="3447928" cy="324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785F683-C91C-DE27-155F-318B0D0C5865}"/>
              </a:ext>
            </a:extLst>
          </p:cNvPr>
          <p:cNvCxnSpPr>
            <a:cxnSpLocks/>
          </p:cNvCxnSpPr>
          <p:nvPr/>
        </p:nvCxnSpPr>
        <p:spPr>
          <a:xfrm flipH="1" flipV="1">
            <a:off x="4636514" y="4024050"/>
            <a:ext cx="3447928"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B50CCC34-B7CC-3A37-DC43-BD27EA112A14}"/>
              </a:ext>
            </a:extLst>
          </p:cNvPr>
          <p:cNvGrpSpPr/>
          <p:nvPr/>
        </p:nvGrpSpPr>
        <p:grpSpPr>
          <a:xfrm>
            <a:off x="5212360" y="4184933"/>
            <a:ext cx="2578650" cy="442064"/>
            <a:chOff x="5120808" y="3751612"/>
            <a:chExt cx="2578650" cy="442064"/>
          </a:xfrm>
        </p:grpSpPr>
        <p:pic>
          <p:nvPicPr>
            <p:cNvPr id="51" name="Graphic 50">
              <a:extLst>
                <a:ext uri="{FF2B5EF4-FFF2-40B4-BE49-F238E27FC236}">
                  <a16:creationId xmlns:a16="http://schemas.microsoft.com/office/drawing/2014/main" id="{8202A223-C717-8569-D552-EFDA5E52CBF0}"/>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20808" y="3751612"/>
              <a:ext cx="384968" cy="442064"/>
            </a:xfrm>
            <a:prstGeom prst="rect">
              <a:avLst/>
            </a:prstGeom>
          </p:spPr>
        </p:pic>
        <p:sp>
          <p:nvSpPr>
            <p:cNvPr id="52" name="TextBox 51">
              <a:extLst>
                <a:ext uri="{FF2B5EF4-FFF2-40B4-BE49-F238E27FC236}">
                  <a16:creationId xmlns:a16="http://schemas.microsoft.com/office/drawing/2014/main" id="{25381B71-760D-4DBD-BD17-7F1914FA6211}"/>
                </a:ext>
              </a:extLst>
            </p:cNvPr>
            <p:cNvSpPr txBox="1"/>
            <p:nvPr/>
          </p:nvSpPr>
          <p:spPr>
            <a:xfrm>
              <a:off x="5635594" y="3834144"/>
              <a:ext cx="2063864"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202192"/>
                  </a:solidFill>
                  <a:effectLst/>
                  <a:uLnTx/>
                  <a:uFillTx/>
                  <a:latin typeface="Segoe UI Semibold"/>
                  <a:ea typeface="+mn-ea"/>
                  <a:cs typeface="+mn-cs"/>
                </a:rPr>
                <a:t>mTLS</a:t>
              </a:r>
              <a:r>
                <a:rPr kumimoji="0" lang="en-US" sz="1800" b="0" i="0" u="none" strike="noStrike" kern="1200" cap="none" spc="0" normalizeH="0" baseline="0" noProof="0">
                  <a:ln>
                    <a:noFill/>
                  </a:ln>
                  <a:solidFill>
                    <a:srgbClr val="202192"/>
                  </a:solidFill>
                  <a:effectLst/>
                  <a:uLnTx/>
                  <a:uFillTx/>
                  <a:latin typeface="Segoe UI Semibold"/>
                  <a:ea typeface="+mn-ea"/>
                  <a:cs typeface="+mn-cs"/>
                </a:rPr>
                <a:t> encryption</a:t>
              </a:r>
            </a:p>
          </p:txBody>
        </p:sp>
      </p:grpSp>
      <p:grpSp>
        <p:nvGrpSpPr>
          <p:cNvPr id="53" name="Group 52">
            <a:extLst>
              <a:ext uri="{FF2B5EF4-FFF2-40B4-BE49-F238E27FC236}">
                <a16:creationId xmlns:a16="http://schemas.microsoft.com/office/drawing/2014/main" id="{051A4B37-5295-3C00-C6FE-DD9E900A5C6C}"/>
              </a:ext>
            </a:extLst>
          </p:cNvPr>
          <p:cNvGrpSpPr/>
          <p:nvPr/>
        </p:nvGrpSpPr>
        <p:grpSpPr>
          <a:xfrm>
            <a:off x="91551" y="5086442"/>
            <a:ext cx="7892981" cy="1314358"/>
            <a:chOff x="24109" y="4653121"/>
            <a:chExt cx="7211916" cy="1314358"/>
          </a:xfrm>
        </p:grpSpPr>
        <p:sp>
          <p:nvSpPr>
            <p:cNvPr id="54" name="TextBox 53">
              <a:extLst>
                <a:ext uri="{FF2B5EF4-FFF2-40B4-BE49-F238E27FC236}">
                  <a16:creationId xmlns:a16="http://schemas.microsoft.com/office/drawing/2014/main" id="{6DF5F267-A78B-BAD5-7F28-6F8CCB18C009}"/>
                </a:ext>
              </a:extLst>
            </p:cNvPr>
            <p:cNvSpPr txBox="1"/>
            <p:nvPr/>
          </p:nvSpPr>
          <p:spPr>
            <a:xfrm>
              <a:off x="24109" y="4653121"/>
              <a:ext cx="7211916"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a:ea typeface="+mn-ea"/>
                  <a:cs typeface="+mn-cs"/>
                </a:rPr>
                <a:t>POST</a:t>
              </a:r>
              <a:endParaRPr kumimoji="0" lang="en-US" sz="1600" b="0" i="0" u="none" strike="noStrike" kern="1200" cap="none" spc="0" normalizeH="0" baseline="0" noProof="0">
                <a:ln>
                  <a:noFill/>
                </a:ln>
                <a:solidFill>
                  <a:srgbClr val="202192"/>
                </a:solidFill>
                <a:effectLst/>
                <a:uLnTx/>
                <a:uFillTx/>
                <a:latin typeface="Segoe UI Semibold"/>
                <a:ea typeface="+mn-ea"/>
                <a:cs typeface="+mn-cs"/>
              </a:endParaRPr>
            </a:p>
            <a:p>
              <a:pPr algn="ctr"/>
              <a:r>
                <a:rPr lang="en-US" sz="1600">
                  <a:solidFill>
                    <a:srgbClr val="202192"/>
                  </a:solidFill>
                  <a:latin typeface="Consolas" panose="020B0609020204030204" pitchFamily="49" charset="0"/>
                </a:rPr>
                <a:t>http://localhost:3500/v1.0/invoke/</a:t>
              </a:r>
              <a:r>
                <a:rPr lang="en-US" sz="1600" err="1">
                  <a:solidFill>
                    <a:srgbClr val="202192"/>
                  </a:solidFill>
                  <a:latin typeface="Consolas" panose="020B0609020204030204" pitchFamily="49" charset="0"/>
                </a:rPr>
                <a:t>csharp</a:t>
              </a:r>
              <a:r>
                <a:rPr lang="en-US" sz="1600">
                  <a:solidFill>
                    <a:srgbClr val="202192"/>
                  </a:solidFill>
                  <a:latin typeface="Consolas" panose="020B0609020204030204" pitchFamily="49" charset="0"/>
                </a:rPr>
                <a:t>-service/method/A</a:t>
              </a:r>
            </a:p>
          </p:txBody>
        </p:sp>
        <p:sp>
          <p:nvSpPr>
            <p:cNvPr id="55" name="TextBox 54">
              <a:extLst>
                <a:ext uri="{FF2B5EF4-FFF2-40B4-BE49-F238E27FC236}">
                  <a16:creationId xmlns:a16="http://schemas.microsoft.com/office/drawing/2014/main" id="{57F36A65-DD65-1D74-0969-364E90E76F12}"/>
                </a:ext>
              </a:extLst>
            </p:cNvPr>
            <p:cNvSpPr txBox="1"/>
            <p:nvPr/>
          </p:nvSpPr>
          <p:spPr>
            <a:xfrm>
              <a:off x="1425037" y="5351926"/>
              <a:ext cx="4164984"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02192"/>
                  </a:solidFill>
                  <a:latin typeface="Consolas"/>
                  <a:ea typeface="Consolas"/>
                  <a:cs typeface="Consolas"/>
                  <a:sym typeface="Consolas"/>
                </a:rPr>
                <a:t>{"</a:t>
              </a:r>
              <a:r>
                <a:rPr lang="en-US" sz="1600">
                  <a:solidFill>
                    <a:srgbClr val="202192"/>
                  </a:solidFill>
                  <a:latin typeface="Consolas"/>
                  <a:ea typeface="Consolas"/>
                  <a:cs typeface="Consolas"/>
                  <a:sym typeface="Consolas"/>
                </a:rPr>
                <a:t>message</a:t>
              </a:r>
              <a:r>
                <a:rPr lang="en-US" sz="1600" b="0" i="0" u="none" strike="noStrike" cap="none">
                  <a:solidFill>
                    <a:srgbClr val="202192"/>
                  </a:solidFill>
                  <a:latin typeface="Consolas"/>
                  <a:ea typeface="Consolas"/>
                  <a:cs typeface="Consolas"/>
                  <a:sym typeface="Consolas"/>
                </a:rPr>
                <a:t>": </a:t>
              </a:r>
              <a:r>
                <a:rPr lang="en-US" sz="1600">
                  <a:solidFill>
                    <a:srgbClr val="202192"/>
                  </a:solidFill>
                  <a:latin typeface="Consolas"/>
                  <a:ea typeface="Consolas"/>
                  <a:cs typeface="Consolas"/>
                  <a:sym typeface="Consolas"/>
                </a:rPr>
                <a:t>“Service invoke route A”</a:t>
              </a:r>
              <a:r>
                <a:rPr lang="en-US" sz="1600" b="0" i="0" u="none" strike="noStrike" cap="none">
                  <a:solidFill>
                    <a:srgbClr val="202192"/>
                  </a:solidFill>
                  <a:latin typeface="Consolas"/>
                  <a:ea typeface="Consolas"/>
                  <a:cs typeface="Consolas"/>
                  <a:sym typeface="Consolas"/>
                </a:rPr>
                <a:t>}</a:t>
              </a:r>
              <a:endParaRPr lang="en-US"/>
            </a:p>
          </p:txBody>
        </p:sp>
      </p:grpSp>
      <p:grpSp>
        <p:nvGrpSpPr>
          <p:cNvPr id="56" name="Group 55">
            <a:extLst>
              <a:ext uri="{FF2B5EF4-FFF2-40B4-BE49-F238E27FC236}">
                <a16:creationId xmlns:a16="http://schemas.microsoft.com/office/drawing/2014/main" id="{6FE03975-7688-7CEC-3E98-BC37D1B81514}"/>
              </a:ext>
            </a:extLst>
          </p:cNvPr>
          <p:cNvGrpSpPr/>
          <p:nvPr/>
        </p:nvGrpSpPr>
        <p:grpSpPr>
          <a:xfrm>
            <a:off x="7865054" y="5084707"/>
            <a:ext cx="4078752" cy="1436648"/>
            <a:chOff x="7404202" y="4653121"/>
            <a:chExt cx="4078752" cy="1436648"/>
          </a:xfrm>
        </p:grpSpPr>
        <p:sp>
          <p:nvSpPr>
            <p:cNvPr id="57" name="TextBox 56">
              <a:extLst>
                <a:ext uri="{FF2B5EF4-FFF2-40B4-BE49-F238E27FC236}">
                  <a16:creationId xmlns:a16="http://schemas.microsoft.com/office/drawing/2014/main" id="{4F922EC4-44BA-B12F-2756-99AC26AAEBBC}"/>
                </a:ext>
              </a:extLst>
            </p:cNvPr>
            <p:cNvSpPr txBox="1"/>
            <p:nvPr/>
          </p:nvSpPr>
          <p:spPr>
            <a:xfrm>
              <a:off x="7659891" y="5227995"/>
              <a:ext cx="3823063" cy="861774"/>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202192"/>
                  </a:solidFill>
                  <a:latin typeface="Consolas"/>
                  <a:ea typeface="Consolas"/>
                  <a:cs typeface="Consolas"/>
                  <a:sym typeface="Consolas"/>
                </a:rPr>
                <a:t>{"</a:t>
              </a:r>
              <a:r>
                <a:rPr lang="en-US" sz="1600">
                  <a:solidFill>
                    <a:srgbClr val="202192"/>
                  </a:solidFill>
                  <a:latin typeface="Consolas"/>
                  <a:ea typeface="Consolas"/>
                  <a:cs typeface="Consolas"/>
                  <a:sym typeface="Consolas"/>
                </a:rPr>
                <a:t>message</a:t>
              </a:r>
              <a:r>
                <a:rPr lang="en-US" sz="1600" b="0" i="0" u="none" strike="noStrike" cap="none">
                  <a:solidFill>
                    <a:srgbClr val="202192"/>
                  </a:solidFill>
                  <a:latin typeface="Consolas"/>
                  <a:ea typeface="Consolas"/>
                  <a:cs typeface="Consolas"/>
                  <a:sym typeface="Consolas"/>
                </a:rPr>
                <a:t>": </a:t>
              </a:r>
              <a:r>
                <a:rPr lang="en-US" sz="1600">
                  <a:solidFill>
                    <a:srgbClr val="202192"/>
                  </a:solidFill>
                  <a:latin typeface="Consolas"/>
                  <a:ea typeface="Consolas"/>
                  <a:cs typeface="Consolas"/>
                  <a:sym typeface="Consolas"/>
                </a:rPr>
                <a:t>“Service invoke route A”</a:t>
              </a:r>
              <a:r>
                <a:rPr lang="en-US" sz="1600" b="0" i="0" u="none" strike="noStrike" cap="none">
                  <a:solidFill>
                    <a:srgbClr val="202192"/>
                  </a:solidFill>
                  <a:latin typeface="Consolas"/>
                  <a:ea typeface="Consolas"/>
                  <a:cs typeface="Consolas"/>
                  <a:sym typeface="Consolas"/>
                </a:rPr>
                <a:t>}</a:t>
              </a:r>
              <a:endParaRPr lang="en-US" sz="1600"/>
            </a:p>
          </p:txBody>
        </p:sp>
        <p:sp>
          <p:nvSpPr>
            <p:cNvPr id="58" name="TextBox 57">
              <a:extLst>
                <a:ext uri="{FF2B5EF4-FFF2-40B4-BE49-F238E27FC236}">
                  <a16:creationId xmlns:a16="http://schemas.microsoft.com/office/drawing/2014/main" id="{BCE79F61-7BA7-CB40-366D-544AE583E1D1}"/>
                </a:ext>
              </a:extLst>
            </p:cNvPr>
            <p:cNvSpPr txBox="1"/>
            <p:nvPr/>
          </p:nvSpPr>
          <p:spPr>
            <a:xfrm>
              <a:off x="7404202" y="4653121"/>
              <a:ext cx="405273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02192"/>
                  </a:solidFill>
                  <a:effectLst/>
                  <a:uLnTx/>
                  <a:uFillTx/>
                  <a:latin typeface="Segoe UI Semibold"/>
                  <a:ea typeface="+mn-ea"/>
                  <a:cs typeface="+mn-cs"/>
                </a:rPr>
                <a:t>POST</a:t>
              </a:r>
              <a:endParaRPr kumimoji="0" lang="en-US" sz="1600" b="0" i="0" u="none" strike="noStrike" kern="1200" cap="none" spc="0" normalizeH="0" baseline="0" noProof="0">
                <a:ln>
                  <a:noFill/>
                </a:ln>
                <a:solidFill>
                  <a:srgbClr val="202192"/>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02192"/>
                  </a:solidFill>
                  <a:effectLst/>
                  <a:uLnTx/>
                  <a:uFillTx/>
                  <a:latin typeface="Consolas" panose="020B0609020204030204" pitchFamily="49" charset="0"/>
                  <a:ea typeface="+mn-ea"/>
                  <a:cs typeface="+mn-cs"/>
                </a:rPr>
                <a:t>http://10.0.0.2:3500/</a:t>
              </a:r>
              <a:r>
                <a:rPr lang="en-US" sz="1600" kern="1200">
                  <a:solidFill>
                    <a:srgbClr val="202192"/>
                  </a:solidFill>
                  <a:latin typeface="Consolas" panose="020B0609020204030204" pitchFamily="49" charset="0"/>
                  <a:ea typeface="+mn-ea"/>
                  <a:cs typeface="+mn-cs"/>
                </a:rPr>
                <a:t>A</a:t>
              </a:r>
              <a:endParaRPr kumimoji="0" lang="en-US" sz="1600" b="0" i="0" u="none" strike="noStrike" kern="1200" cap="none" spc="0" normalizeH="0" baseline="0" noProof="0">
                <a:ln>
                  <a:noFill/>
                </a:ln>
                <a:solidFill>
                  <a:srgbClr val="202192"/>
                </a:solidFill>
                <a:effectLst/>
                <a:uLnTx/>
                <a:uFillTx/>
                <a:latin typeface="Consolas" panose="020B0609020204030204" pitchFamily="49" charset="0"/>
                <a:ea typeface="+mn-ea"/>
                <a:cs typeface="+mn-cs"/>
              </a:endParaRPr>
            </a:p>
          </p:txBody>
        </p:sp>
      </p:grpSp>
      <p:sp>
        <p:nvSpPr>
          <p:cNvPr id="59" name="Rectangle 58">
            <a:extLst>
              <a:ext uri="{FF2B5EF4-FFF2-40B4-BE49-F238E27FC236}">
                <a16:creationId xmlns:a16="http://schemas.microsoft.com/office/drawing/2014/main" id="{252F99C2-F571-551E-5868-58CF09336ECD}"/>
              </a:ext>
            </a:extLst>
          </p:cNvPr>
          <p:cNvSpPr/>
          <p:nvPr/>
        </p:nvSpPr>
        <p:spPr>
          <a:xfrm>
            <a:off x="5769297" y="3497725"/>
            <a:ext cx="1309573" cy="65692"/>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Invoke method</a:t>
            </a:r>
          </a:p>
        </p:txBody>
      </p:sp>
      <p:pic>
        <p:nvPicPr>
          <p:cNvPr id="60" name="Picture 59">
            <a:extLst>
              <a:ext uri="{FF2B5EF4-FFF2-40B4-BE49-F238E27FC236}">
                <a16:creationId xmlns:a16="http://schemas.microsoft.com/office/drawing/2014/main" id="{62878521-A2E1-474C-E3CE-7FE0F920F3C8}"/>
              </a:ext>
            </a:extLst>
          </p:cNvPr>
          <p:cNvPicPr>
            <a:picLocks noChangeAspect="1"/>
          </p:cNvPicPr>
          <p:nvPr/>
        </p:nvPicPr>
        <p:blipFill>
          <a:blip r:embed="rId12"/>
          <a:stretch>
            <a:fillRect/>
          </a:stretch>
        </p:blipFill>
        <p:spPr>
          <a:xfrm>
            <a:off x="5915647" y="4614800"/>
            <a:ext cx="1309890" cy="431305"/>
          </a:xfrm>
          <a:prstGeom prst="rect">
            <a:avLst/>
          </a:prstGeom>
        </p:spPr>
      </p:pic>
      <p:pic>
        <p:nvPicPr>
          <p:cNvPr id="61" name="Picture 60">
            <a:extLst>
              <a:ext uri="{FF2B5EF4-FFF2-40B4-BE49-F238E27FC236}">
                <a16:creationId xmlns:a16="http://schemas.microsoft.com/office/drawing/2014/main" id="{B72A0C7D-A648-B573-5D46-142DD34F8F8B}"/>
              </a:ext>
            </a:extLst>
          </p:cNvPr>
          <p:cNvPicPr>
            <a:picLocks noChangeAspect="1"/>
          </p:cNvPicPr>
          <p:nvPr/>
        </p:nvPicPr>
        <p:blipFill rotWithShape="1">
          <a:blip r:embed="rId13"/>
          <a:srcRect l="1698" r="-1" b="-4373"/>
          <a:stretch/>
        </p:blipFill>
        <p:spPr>
          <a:xfrm>
            <a:off x="3348397" y="1331593"/>
            <a:ext cx="2052495" cy="1260727"/>
          </a:xfrm>
          <a:prstGeom prst="rect">
            <a:avLst/>
          </a:prstGeom>
        </p:spPr>
      </p:pic>
      <p:grpSp>
        <p:nvGrpSpPr>
          <p:cNvPr id="62" name="Group 61">
            <a:extLst>
              <a:ext uri="{FF2B5EF4-FFF2-40B4-BE49-F238E27FC236}">
                <a16:creationId xmlns:a16="http://schemas.microsoft.com/office/drawing/2014/main" id="{66348F13-49C7-643F-06A7-F0E0AE7AFD13}"/>
              </a:ext>
            </a:extLst>
          </p:cNvPr>
          <p:cNvGrpSpPr/>
          <p:nvPr/>
        </p:nvGrpSpPr>
        <p:grpSpPr>
          <a:xfrm>
            <a:off x="7010839" y="1444425"/>
            <a:ext cx="4114907" cy="1547533"/>
            <a:chOff x="5949421" y="465859"/>
            <a:chExt cx="3647803" cy="1472993"/>
          </a:xfrm>
        </p:grpSpPr>
        <p:pic>
          <p:nvPicPr>
            <p:cNvPr id="63" name="Picture 62">
              <a:extLst>
                <a:ext uri="{FF2B5EF4-FFF2-40B4-BE49-F238E27FC236}">
                  <a16:creationId xmlns:a16="http://schemas.microsoft.com/office/drawing/2014/main" id="{D71EC942-F1D7-F19F-1E54-0168FC5FFCF4}"/>
                </a:ext>
              </a:extLst>
            </p:cNvPr>
            <p:cNvPicPr>
              <a:picLocks noChangeAspect="1"/>
            </p:cNvPicPr>
            <p:nvPr/>
          </p:nvPicPr>
          <p:blipFill rotWithShape="1">
            <a:blip r:embed="rId14"/>
            <a:srcRect l="11271" t="39739" r="7306"/>
            <a:stretch/>
          </p:blipFill>
          <p:spPr>
            <a:xfrm>
              <a:off x="5949421" y="465859"/>
              <a:ext cx="3647803" cy="1375511"/>
            </a:xfrm>
            <a:prstGeom prst="rect">
              <a:avLst/>
            </a:prstGeom>
          </p:spPr>
        </p:pic>
        <p:sp>
          <p:nvSpPr>
            <p:cNvPr id="1536" name="Rectangle 1535">
              <a:extLst>
                <a:ext uri="{FF2B5EF4-FFF2-40B4-BE49-F238E27FC236}">
                  <a16:creationId xmlns:a16="http://schemas.microsoft.com/office/drawing/2014/main" id="{88946238-7CED-C764-EFE0-40828D7EB5E2}"/>
                </a:ext>
              </a:extLst>
            </p:cNvPr>
            <p:cNvSpPr/>
            <p:nvPr/>
          </p:nvSpPr>
          <p:spPr>
            <a:xfrm>
              <a:off x="7215968" y="1136392"/>
              <a:ext cx="226453" cy="80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37" name="Straight Arrow Connector 84">
            <a:extLst>
              <a:ext uri="{FF2B5EF4-FFF2-40B4-BE49-F238E27FC236}">
                <a16:creationId xmlns:a16="http://schemas.microsoft.com/office/drawing/2014/main" id="{8890818F-7A7E-43D2-5203-2CB1EECA1DCE}"/>
              </a:ext>
            </a:extLst>
          </p:cNvPr>
          <p:cNvCxnSpPr>
            <a:cxnSpLocks/>
          </p:cNvCxnSpPr>
          <p:nvPr/>
        </p:nvCxnSpPr>
        <p:spPr>
          <a:xfrm rot="16200000" flipH="1">
            <a:off x="8097862" y="2992825"/>
            <a:ext cx="816557" cy="1"/>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38" name="Straight Connector 1537">
            <a:extLst>
              <a:ext uri="{FF2B5EF4-FFF2-40B4-BE49-F238E27FC236}">
                <a16:creationId xmlns:a16="http://schemas.microsoft.com/office/drawing/2014/main" id="{55CE7DAC-17DF-4763-9C62-6B2664991E00}"/>
              </a:ext>
            </a:extLst>
          </p:cNvPr>
          <p:cNvCxnSpPr/>
          <p:nvPr/>
        </p:nvCxnSpPr>
        <p:spPr>
          <a:xfrm>
            <a:off x="4214813" y="3017870"/>
            <a:ext cx="4291327" cy="0"/>
          </a:xfrm>
          <a:prstGeom prst="line">
            <a:avLst/>
          </a:prstGeom>
          <a:ln w="19050">
            <a:solidFill>
              <a:srgbClr val="202192"/>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1540" name="Rectangle 1539">
            <a:extLst>
              <a:ext uri="{FF2B5EF4-FFF2-40B4-BE49-F238E27FC236}">
                <a16:creationId xmlns:a16="http://schemas.microsoft.com/office/drawing/2014/main" id="{4CD785C2-587C-AB15-5010-040E8F73B8E3}"/>
              </a:ext>
            </a:extLst>
          </p:cNvPr>
          <p:cNvSpPr/>
          <p:nvPr/>
        </p:nvSpPr>
        <p:spPr>
          <a:xfrm>
            <a:off x="2968848" y="3353804"/>
            <a:ext cx="1309573" cy="287842"/>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HTTP/</a:t>
            </a:r>
            <a:r>
              <a:rPr kumimoji="0" lang="en-US" sz="1200" b="1"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gRPC</a:t>
            </a:r>
            <a:endPar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186022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5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50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nodeType="withEffect">
                                  <p:stCondLst>
                                    <p:cond delay="50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nodeType="withEffect">
                                  <p:stCondLst>
                                    <p:cond delay="50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40"/>
                                        </p:tgtEl>
                                        <p:attrNameLst>
                                          <p:attrName>style.visibility</p:attrName>
                                        </p:attrNameLst>
                                      </p:cBhvr>
                                      <p:to>
                                        <p:strVal val="visible"/>
                                      </p:to>
                                    </p:set>
                                    <p:animEffect transition="in" filter="fade">
                                      <p:cBhvr>
                                        <p:cTn id="24" dur="500"/>
                                        <p:tgtEl>
                                          <p:spTgt spid="1540"/>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10"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9"/>
                                        </p:tgtEl>
                                        <p:attrNameLst>
                                          <p:attrName>style.visibility</p:attrName>
                                        </p:attrNameLst>
                                      </p:cBhvr>
                                      <p:to>
                                        <p:strVal val="visible"/>
                                      </p:to>
                                    </p:set>
                                    <p:animEffect transition="in" filter="fade">
                                      <p:cBhvr>
                                        <p:cTn id="40" dur="500"/>
                                        <p:tgtEl>
                                          <p:spTgt spid="59"/>
                                        </p:tgtEl>
                                      </p:cBhvr>
                                    </p:animEffect>
                                  </p:childTnLst>
                                </p:cTn>
                              </p:par>
                              <p:par>
                                <p:cTn id="41" presetID="10" presetClass="entr" presetSubtype="0"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fade">
                                      <p:cBhvr>
                                        <p:cTn id="48" dur="500"/>
                                        <p:tgtEl>
                                          <p:spTgt spid="62"/>
                                        </p:tgtEl>
                                      </p:cBhvr>
                                    </p:animEffect>
                                  </p:childTnLst>
                                </p:cTn>
                              </p:par>
                              <p:par>
                                <p:cTn id="49" presetID="10" presetClass="entr" presetSubtype="0" fill="hold" nodeType="withEffect">
                                  <p:stCondLst>
                                    <p:cond delay="0"/>
                                  </p:stCondLst>
                                  <p:childTnLst>
                                    <p:set>
                                      <p:cBhvr>
                                        <p:cTn id="50" dur="1" fill="hold">
                                          <p:stCondLst>
                                            <p:cond delay="0"/>
                                          </p:stCondLst>
                                        </p:cTn>
                                        <p:tgtEl>
                                          <p:spTgt spid="1538"/>
                                        </p:tgtEl>
                                        <p:attrNameLst>
                                          <p:attrName>style.visibility</p:attrName>
                                        </p:attrNameLst>
                                      </p:cBhvr>
                                      <p:to>
                                        <p:strVal val="visible"/>
                                      </p:to>
                                    </p:set>
                                    <p:animEffect transition="in" filter="fade">
                                      <p:cBhvr>
                                        <p:cTn id="51" dur="500"/>
                                        <p:tgtEl>
                                          <p:spTgt spid="1538"/>
                                        </p:tgtEl>
                                      </p:cBhvr>
                                    </p:animEffect>
                                  </p:childTnLst>
                                </p:cTn>
                              </p:par>
                              <p:par>
                                <p:cTn id="52" presetID="10" presetClass="entr" presetSubtype="0" fill="hold" nodeType="withEffect">
                                  <p:stCondLst>
                                    <p:cond delay="0"/>
                                  </p:stCondLst>
                                  <p:childTnLst>
                                    <p:set>
                                      <p:cBhvr>
                                        <p:cTn id="53" dur="1" fill="hold">
                                          <p:stCondLst>
                                            <p:cond delay="0"/>
                                          </p:stCondLst>
                                        </p:cTn>
                                        <p:tgtEl>
                                          <p:spTgt spid="1537"/>
                                        </p:tgtEl>
                                        <p:attrNameLst>
                                          <p:attrName>style.visibility</p:attrName>
                                        </p:attrNameLst>
                                      </p:cBhvr>
                                      <p:to>
                                        <p:strVal val="visible"/>
                                      </p:to>
                                    </p:set>
                                    <p:animEffect transition="in" filter="fade">
                                      <p:cBhvr>
                                        <p:cTn id="54" dur="500"/>
                                        <p:tgtEl>
                                          <p:spTgt spid="15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500"/>
                                        <p:tgtEl>
                                          <p:spTgt spid="44"/>
                                        </p:tgtEl>
                                      </p:cBhvr>
                                    </p:animEffect>
                                  </p:childTnLst>
                                </p:cTn>
                              </p:par>
                              <p:par>
                                <p:cTn id="60" presetID="10" presetClass="entr" presetSubtype="0" fill="hold" nodeType="with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fade">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par>
                                <p:cTn id="73" presetID="10" presetClass="entr" presetSubtype="0" fill="hold"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par>
                                <p:cTn id="76" presetID="10"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154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0"/>
        <p:cNvGrpSpPr/>
        <p:nvPr/>
      </p:nvGrpSpPr>
      <p:grpSpPr>
        <a:xfrm>
          <a:off x="0" y="0"/>
          <a:ext cx="0" cy="0"/>
          <a:chOff x="0" y="0"/>
          <a:chExt cx="0" cy="0"/>
        </a:xfrm>
      </p:grpSpPr>
      <p:pic>
        <p:nvPicPr>
          <p:cNvPr id="2342" name="Google Shape;2342;p50"/>
          <p:cNvPicPr preferRelativeResize="0"/>
          <p:nvPr/>
        </p:nvPicPr>
        <p:blipFill rotWithShape="1">
          <a:blip r:embed="rId3">
            <a:alphaModFix/>
          </a:blip>
          <a:srcRect/>
          <a:stretch/>
        </p:blipFill>
        <p:spPr>
          <a:xfrm>
            <a:off x="8966628" y="2881887"/>
            <a:ext cx="1665509" cy="1943091"/>
          </a:xfrm>
          <a:prstGeom prst="rect">
            <a:avLst/>
          </a:prstGeom>
          <a:noFill/>
          <a:ln>
            <a:noFill/>
          </a:ln>
        </p:spPr>
      </p:pic>
      <p:pic>
        <p:nvPicPr>
          <p:cNvPr id="2345" name="Google Shape;2345;p50"/>
          <p:cNvPicPr preferRelativeResize="0"/>
          <p:nvPr/>
        </p:nvPicPr>
        <p:blipFill rotWithShape="1">
          <a:blip r:embed="rId4">
            <a:alphaModFix/>
          </a:blip>
          <a:srcRect/>
          <a:stretch/>
        </p:blipFill>
        <p:spPr>
          <a:xfrm>
            <a:off x="1521572" y="2882240"/>
            <a:ext cx="1666465" cy="1944207"/>
          </a:xfrm>
          <a:prstGeom prst="rect">
            <a:avLst/>
          </a:prstGeom>
          <a:noFill/>
          <a:ln>
            <a:noFill/>
          </a:ln>
        </p:spPr>
      </p:pic>
      <p:cxnSp>
        <p:nvCxnSpPr>
          <p:cNvPr id="2347" name="Google Shape;2347;p50"/>
          <p:cNvCxnSpPr/>
          <p:nvPr/>
        </p:nvCxnSpPr>
        <p:spPr>
          <a:xfrm>
            <a:off x="3188037" y="3685006"/>
            <a:ext cx="719632" cy="3240"/>
          </a:xfrm>
          <a:prstGeom prst="straightConnector1">
            <a:avLst/>
          </a:prstGeom>
          <a:noFill/>
          <a:ln w="28575" cap="flat" cmpd="sng">
            <a:solidFill>
              <a:srgbClr val="202192"/>
            </a:solidFill>
            <a:prstDash val="solid"/>
            <a:round/>
            <a:headEnd type="none" w="sm" len="sm"/>
            <a:tailEnd type="triangle" w="lg" len="lg"/>
          </a:ln>
        </p:spPr>
      </p:cxnSp>
      <p:pic>
        <p:nvPicPr>
          <p:cNvPr id="2348" name="Google Shape;2348;p50"/>
          <p:cNvPicPr preferRelativeResize="0"/>
          <p:nvPr/>
        </p:nvPicPr>
        <p:blipFill rotWithShape="1">
          <a:blip r:embed="rId5">
            <a:alphaModFix/>
          </a:blip>
          <a:srcRect/>
          <a:stretch/>
        </p:blipFill>
        <p:spPr>
          <a:xfrm>
            <a:off x="3907669" y="3365600"/>
            <a:ext cx="843400" cy="983967"/>
          </a:xfrm>
          <a:prstGeom prst="rect">
            <a:avLst/>
          </a:prstGeom>
          <a:noFill/>
          <a:ln>
            <a:noFill/>
          </a:ln>
          <a:effectLst>
            <a:outerShdw blurRad="50800" dist="25400" dir="13500000" algn="br" rotWithShape="0">
              <a:srgbClr val="000000">
                <a:alpha val="40000"/>
              </a:srgbClr>
            </a:outerShdw>
          </a:effectLst>
        </p:spPr>
      </p:pic>
      <p:pic>
        <p:nvPicPr>
          <p:cNvPr id="2349" name="Google Shape;2349;p50"/>
          <p:cNvPicPr preferRelativeResize="0"/>
          <p:nvPr/>
        </p:nvPicPr>
        <p:blipFill rotWithShape="1">
          <a:blip r:embed="rId5">
            <a:alphaModFix/>
          </a:blip>
          <a:srcRect/>
          <a:stretch/>
        </p:blipFill>
        <p:spPr>
          <a:xfrm>
            <a:off x="7403596" y="3361448"/>
            <a:ext cx="843400" cy="983967"/>
          </a:xfrm>
          <a:prstGeom prst="rect">
            <a:avLst/>
          </a:prstGeom>
          <a:noFill/>
          <a:ln>
            <a:noFill/>
          </a:ln>
          <a:effectLst>
            <a:outerShdw blurRad="50800" dist="25400" dir="13500000" algn="br" rotWithShape="0">
              <a:srgbClr val="000000">
                <a:alpha val="40000"/>
              </a:srgbClr>
            </a:outerShdw>
          </a:effectLst>
        </p:spPr>
      </p:pic>
      <p:cxnSp>
        <p:nvCxnSpPr>
          <p:cNvPr id="2350" name="Google Shape;2350;p50"/>
          <p:cNvCxnSpPr/>
          <p:nvPr/>
        </p:nvCxnSpPr>
        <p:spPr>
          <a:xfrm>
            <a:off x="8246996" y="3685005"/>
            <a:ext cx="719632" cy="1"/>
          </a:xfrm>
          <a:prstGeom prst="straightConnector1">
            <a:avLst/>
          </a:prstGeom>
          <a:noFill/>
          <a:ln w="28575" cap="flat" cmpd="sng">
            <a:solidFill>
              <a:srgbClr val="202192"/>
            </a:solidFill>
            <a:prstDash val="solid"/>
            <a:round/>
            <a:headEnd type="none" w="sm" len="sm"/>
            <a:tailEnd type="triangle" w="lg" len="lg"/>
          </a:ln>
        </p:spPr>
      </p:cxnSp>
      <p:cxnSp>
        <p:nvCxnSpPr>
          <p:cNvPr id="2351" name="Google Shape;2351;p50"/>
          <p:cNvCxnSpPr/>
          <p:nvPr/>
        </p:nvCxnSpPr>
        <p:spPr>
          <a:xfrm rot="10800000">
            <a:off x="8246996" y="3963501"/>
            <a:ext cx="719632" cy="1"/>
          </a:xfrm>
          <a:prstGeom prst="straightConnector1">
            <a:avLst/>
          </a:prstGeom>
          <a:noFill/>
          <a:ln w="28575" cap="flat" cmpd="sng">
            <a:solidFill>
              <a:srgbClr val="A5A5A5"/>
            </a:solidFill>
            <a:prstDash val="solid"/>
            <a:round/>
            <a:headEnd type="none" w="sm" len="sm"/>
            <a:tailEnd type="triangle" w="lg" len="lg"/>
          </a:ln>
        </p:spPr>
      </p:cxnSp>
      <p:cxnSp>
        <p:nvCxnSpPr>
          <p:cNvPr id="2352" name="Google Shape;2352;p50"/>
          <p:cNvCxnSpPr/>
          <p:nvPr/>
        </p:nvCxnSpPr>
        <p:spPr>
          <a:xfrm rot="10800000">
            <a:off x="3188037" y="3963501"/>
            <a:ext cx="719632" cy="1"/>
          </a:xfrm>
          <a:prstGeom prst="straightConnector1">
            <a:avLst/>
          </a:prstGeom>
          <a:noFill/>
          <a:ln w="28575" cap="flat" cmpd="sng">
            <a:solidFill>
              <a:srgbClr val="A5A5A5"/>
            </a:solidFill>
            <a:prstDash val="solid"/>
            <a:round/>
            <a:headEnd type="none" w="sm" len="sm"/>
            <a:tailEnd type="triangle" w="lg" len="lg"/>
          </a:ln>
        </p:spPr>
      </p:cxnSp>
      <p:cxnSp>
        <p:nvCxnSpPr>
          <p:cNvPr id="2353" name="Google Shape;2353;p50"/>
          <p:cNvCxnSpPr/>
          <p:nvPr/>
        </p:nvCxnSpPr>
        <p:spPr>
          <a:xfrm>
            <a:off x="4751069" y="3685005"/>
            <a:ext cx="2652527" cy="3240"/>
          </a:xfrm>
          <a:prstGeom prst="straightConnector1">
            <a:avLst/>
          </a:prstGeom>
          <a:noFill/>
          <a:ln w="28575" cap="flat" cmpd="sng">
            <a:solidFill>
              <a:srgbClr val="202192"/>
            </a:solidFill>
            <a:prstDash val="solid"/>
            <a:round/>
            <a:headEnd type="none" w="sm" len="sm"/>
            <a:tailEnd type="triangle" w="lg" len="lg"/>
          </a:ln>
        </p:spPr>
      </p:cxnSp>
      <p:cxnSp>
        <p:nvCxnSpPr>
          <p:cNvPr id="2354" name="Google Shape;2354;p50"/>
          <p:cNvCxnSpPr/>
          <p:nvPr/>
        </p:nvCxnSpPr>
        <p:spPr>
          <a:xfrm rot="10800000">
            <a:off x="4751069" y="3963500"/>
            <a:ext cx="2652527" cy="1"/>
          </a:xfrm>
          <a:prstGeom prst="straightConnector1">
            <a:avLst/>
          </a:prstGeom>
          <a:noFill/>
          <a:ln w="28575" cap="flat" cmpd="sng">
            <a:solidFill>
              <a:srgbClr val="A5A5A5"/>
            </a:solidFill>
            <a:prstDash val="solid"/>
            <a:round/>
            <a:headEnd type="none" w="sm" len="sm"/>
            <a:tailEnd type="triangle" w="lg" len="lg"/>
          </a:ln>
        </p:spPr>
      </p:cxnSp>
      <p:sp>
        <p:nvSpPr>
          <p:cNvPr id="2355" name="Google Shape;2355;p50"/>
          <p:cNvSpPr/>
          <p:nvPr/>
        </p:nvSpPr>
        <p:spPr>
          <a:xfrm>
            <a:off x="4526087" y="2124108"/>
            <a:ext cx="3229628" cy="932319"/>
          </a:xfrm>
          <a:prstGeom prst="rect">
            <a:avLst/>
          </a:prstGeom>
          <a:solidFill>
            <a:schemeClr val="lt1"/>
          </a:solidFill>
          <a:ln>
            <a:noFill/>
          </a:ln>
          <a:effectLst>
            <a:outerShdw blurRad="152400" sx="102000" sy="102000" algn="ctr" rotWithShape="0">
              <a:srgbClr val="000000">
                <a:alpha val="49803"/>
              </a:srgbClr>
            </a:outerShdw>
          </a:effectLst>
        </p:spPr>
        <p:txBody>
          <a:bodyPr spcFirstLastPara="1" wrap="square" lIns="0" tIns="0" rIns="0" bIns="0" anchor="ctr" anchorCtr="0">
            <a:noAutofit/>
          </a:bodyPr>
          <a:lstStyle/>
          <a:p>
            <a:pPr marL="0" marR="0" lvl="0" indent="0" algn="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1 </a:t>
            </a:r>
            <a:endParaRPr sz="2400" b="0" i="0" u="none" strike="noStrike" cap="none">
              <a:solidFill>
                <a:srgbClr val="FFFFFF"/>
              </a:solidFill>
              <a:latin typeface="Quattrocento Sans"/>
              <a:ea typeface="Quattrocento Sans"/>
              <a:cs typeface="Quattrocento Sans"/>
              <a:sym typeface="Quattrocento Sans"/>
            </a:endParaRPr>
          </a:p>
        </p:txBody>
      </p:sp>
      <p:sp>
        <p:nvSpPr>
          <p:cNvPr id="2356" name="Google Shape;2356;p50"/>
          <p:cNvSpPr txBox="1"/>
          <p:nvPr/>
        </p:nvSpPr>
        <p:spPr>
          <a:xfrm>
            <a:off x="4526087" y="2254325"/>
            <a:ext cx="3229628" cy="64633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solidFill>
                  <a:srgbClr val="202192"/>
                </a:solidFill>
                <a:latin typeface="Quattrocento Sans"/>
                <a:ea typeface="Quattrocento Sans"/>
                <a:cs typeface="Quattrocento Sans"/>
                <a:sym typeface="Quattrocento Sans"/>
              </a:rPr>
              <a:t>Built-in service invocation retries are always performed with a backoff interval of 1 second up to a threshold of 3 times </a:t>
            </a:r>
            <a:endParaRPr/>
          </a:p>
        </p:txBody>
      </p:sp>
      <p:sp>
        <p:nvSpPr>
          <p:cNvPr id="2357" name="Google Shape;2357;p50"/>
          <p:cNvSpPr/>
          <p:nvPr/>
        </p:nvSpPr>
        <p:spPr>
          <a:xfrm>
            <a:off x="5829064" y="3377688"/>
            <a:ext cx="533874" cy="624745"/>
          </a:xfrm>
          <a:prstGeom prst="mathMultiply">
            <a:avLst>
              <a:gd name="adj1" fmla="val 23520"/>
            </a:avLst>
          </a:prstGeom>
          <a:solidFill>
            <a:srgbClr val="C00000"/>
          </a:solid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358" name="Google Shape;2358;p50"/>
          <p:cNvSpPr/>
          <p:nvPr/>
        </p:nvSpPr>
        <p:spPr>
          <a:xfrm>
            <a:off x="4526087" y="4650436"/>
            <a:ext cx="3139825" cy="932319"/>
          </a:xfrm>
          <a:prstGeom prst="rect">
            <a:avLst/>
          </a:prstGeom>
          <a:solidFill>
            <a:schemeClr val="lt1"/>
          </a:solidFill>
          <a:ln>
            <a:noFill/>
          </a:ln>
          <a:effectLst>
            <a:outerShdw blurRad="152400" sx="102000" sy="102000" algn="ctr" rotWithShape="0">
              <a:srgbClr val="000000">
                <a:alpha val="49803"/>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1 </a:t>
            </a:r>
            <a:endParaRPr sz="2400" b="0" i="0" u="none" strike="noStrike" cap="none">
              <a:solidFill>
                <a:srgbClr val="FFFFFF"/>
              </a:solidFill>
              <a:latin typeface="Quattrocento Sans"/>
              <a:ea typeface="Quattrocento Sans"/>
              <a:cs typeface="Quattrocento Sans"/>
              <a:sym typeface="Quattrocento Sans"/>
            </a:endParaRPr>
          </a:p>
        </p:txBody>
      </p:sp>
      <p:sp>
        <p:nvSpPr>
          <p:cNvPr id="2359" name="Google Shape;2359;p50"/>
          <p:cNvSpPr txBox="1"/>
          <p:nvPr/>
        </p:nvSpPr>
        <p:spPr>
          <a:xfrm>
            <a:off x="4652411" y="4806207"/>
            <a:ext cx="2976980" cy="64633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solidFill>
                  <a:srgbClr val="202192"/>
                </a:solidFill>
                <a:latin typeface="Quattrocento Sans"/>
                <a:ea typeface="Quattrocento Sans"/>
                <a:cs typeface="Quattrocento Sans"/>
                <a:sym typeface="Quattrocento Sans"/>
              </a:rPr>
              <a:t>Additional resiliency polices for `retries`, `timeouts and `circuit breakers` can be applied</a:t>
            </a:r>
            <a:endParaRPr/>
          </a:p>
        </p:txBody>
      </p:sp>
      <p:sp>
        <p:nvSpPr>
          <p:cNvPr id="2360" name="Google Shape;2360;p50"/>
          <p:cNvSpPr txBox="1"/>
          <p:nvPr/>
        </p:nvSpPr>
        <p:spPr>
          <a:xfrm>
            <a:off x="675019" y="472324"/>
            <a:ext cx="7080696" cy="553998"/>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ct val="100000"/>
              <a:buFont typeface="Quattrocento Sans"/>
              <a:buNone/>
            </a:pPr>
            <a:r>
              <a:rPr lang="en-US" sz="3600">
                <a:solidFill>
                  <a:schemeClr val="dk1"/>
                </a:solidFill>
                <a:latin typeface="Quattrocento Sans"/>
                <a:ea typeface="Quattrocento Sans"/>
                <a:cs typeface="Quattrocento Sans"/>
                <a:sym typeface="Quattrocento Sans"/>
              </a:rPr>
              <a:t>Service Invocation Resiliency</a:t>
            </a:r>
            <a:endParaRPr sz="3600"/>
          </a:p>
        </p:txBody>
      </p:sp>
      <p:pic>
        <p:nvPicPr>
          <p:cNvPr id="11" name="Google Shape;1553;p23">
            <a:extLst>
              <a:ext uri="{FF2B5EF4-FFF2-40B4-BE49-F238E27FC236}">
                <a16:creationId xmlns:a16="http://schemas.microsoft.com/office/drawing/2014/main" id="{6C1C8988-0F17-6C9B-9382-2B6EAE96C61E}"/>
              </a:ext>
            </a:extLst>
          </p:cNvPr>
          <p:cNvPicPr preferRelativeResize="0"/>
          <p:nvPr/>
        </p:nvPicPr>
        <p:blipFill rotWithShape="1">
          <a:blip r:embed="rId6">
            <a:alphaModFix/>
          </a:blip>
          <a:srcRect/>
          <a:stretch/>
        </p:blipFill>
        <p:spPr>
          <a:xfrm>
            <a:off x="451223" y="457200"/>
            <a:ext cx="668837" cy="549656"/>
          </a:xfrm>
          <a:prstGeom prst="rect">
            <a:avLst/>
          </a:prstGeom>
          <a:noFill/>
          <a:ln>
            <a:noFill/>
          </a:ln>
        </p:spPr>
      </p:pic>
      <p:sp>
        <p:nvSpPr>
          <p:cNvPr id="13" name="TextBox 12">
            <a:extLst>
              <a:ext uri="{FF2B5EF4-FFF2-40B4-BE49-F238E27FC236}">
                <a16:creationId xmlns:a16="http://schemas.microsoft.com/office/drawing/2014/main" id="{351CED06-3926-60BC-9C21-4C27F12EFB29}"/>
              </a:ext>
            </a:extLst>
          </p:cNvPr>
          <p:cNvSpPr txBox="1"/>
          <p:nvPr/>
        </p:nvSpPr>
        <p:spPr>
          <a:xfrm>
            <a:off x="1642933" y="3614695"/>
            <a:ext cx="131254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solidFill>
                  <a:srgbClr val="FFFFFF"/>
                </a:solidFill>
                <a:latin typeface="Segoe UI Semibold"/>
                <a:ea typeface="+mn-ea"/>
                <a:cs typeface="+mn-cs"/>
              </a:rPr>
              <a:t>React Form</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4" name="TextBox 13">
            <a:extLst>
              <a:ext uri="{FF2B5EF4-FFF2-40B4-BE49-F238E27FC236}">
                <a16:creationId xmlns:a16="http://schemas.microsoft.com/office/drawing/2014/main" id="{FB1E5898-E5DD-3035-7859-BF55EED571F9}"/>
              </a:ext>
            </a:extLst>
          </p:cNvPr>
          <p:cNvSpPr txBox="1"/>
          <p:nvPr/>
        </p:nvSpPr>
        <p:spPr>
          <a:xfrm>
            <a:off x="9362865" y="3545655"/>
            <a:ext cx="830356" cy="61555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err="1">
                <a:solidFill>
                  <a:srgbClr val="202192"/>
                </a:solidFill>
                <a:latin typeface="Segoe UI Semibold"/>
              </a:rPr>
              <a:t>CSharp</a:t>
            </a:r>
            <a:endParaRPr lang="en-US" sz="2000">
              <a:solidFill>
                <a:srgbClr val="202192"/>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Service</a:t>
            </a:r>
            <a:endParaRPr kumimoji="0" lang="en-US" sz="2000" b="0" i="0" u="none" strike="noStrike" kern="1200" cap="none" spc="0" normalizeH="0" baseline="0" noProof="0">
              <a:ln>
                <a:noFill/>
              </a:ln>
              <a:solidFill>
                <a:srgbClr val="202192"/>
              </a:solidFill>
              <a:effectLst/>
              <a:uLnTx/>
              <a:uFillTx/>
              <a:latin typeface="Segoe UI Semibold"/>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A2B46"/>
        </a:solidFill>
        <a:effectLst/>
      </p:bgPr>
    </p:bg>
    <p:spTree>
      <p:nvGrpSpPr>
        <p:cNvPr id="1" name="Shape 1590"/>
        <p:cNvGrpSpPr/>
        <p:nvPr/>
      </p:nvGrpSpPr>
      <p:grpSpPr>
        <a:xfrm>
          <a:off x="0" y="0"/>
          <a:ext cx="0" cy="0"/>
          <a:chOff x="0" y="0"/>
          <a:chExt cx="0" cy="0"/>
        </a:xfrm>
      </p:grpSpPr>
      <p:sp>
        <p:nvSpPr>
          <p:cNvPr id="1591" name="Google Shape;1591;p24"/>
          <p:cNvSpPr txBox="1"/>
          <p:nvPr/>
        </p:nvSpPr>
        <p:spPr>
          <a:xfrm>
            <a:off x="2238375" y="3326832"/>
            <a:ext cx="7715250" cy="49859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5000"/>
              <a:buFont typeface="Quattrocento Sans"/>
              <a:buNone/>
            </a:pPr>
            <a:r>
              <a:rPr lang="en-US" sz="5000" b="0" cap="none">
                <a:solidFill>
                  <a:srgbClr val="FFFFFF"/>
                </a:solidFill>
                <a:latin typeface="Quattrocento Sans"/>
                <a:ea typeface="Quattrocento Sans"/>
                <a:cs typeface="Quattrocento Sans"/>
                <a:sym typeface="Quattrocento Sans"/>
              </a:rPr>
              <a:t>S</a:t>
            </a:r>
            <a:r>
              <a:rPr lang="en-US" sz="5000" b="0" i="0" u="none" strike="noStrike" cap="none">
                <a:solidFill>
                  <a:srgbClr val="FFFFFF"/>
                </a:solidFill>
                <a:latin typeface="Quattrocento Sans"/>
                <a:ea typeface="Quattrocento Sans"/>
                <a:cs typeface="Quattrocento Sans"/>
                <a:sym typeface="Quattrocento Sans"/>
              </a:rPr>
              <a:t>ervice invocation </a:t>
            </a:r>
            <a:endParaRPr/>
          </a:p>
          <a:p>
            <a:pPr marL="0" marR="0" lvl="0" indent="0" algn="ctr" rtl="0">
              <a:lnSpc>
                <a:spcPct val="100000"/>
              </a:lnSpc>
              <a:spcBef>
                <a:spcPts val="0"/>
              </a:spcBef>
              <a:spcAft>
                <a:spcPts val="0"/>
              </a:spcAft>
              <a:buClr>
                <a:schemeClr val="lt1"/>
              </a:buClr>
              <a:buSzPts val="5000"/>
              <a:buFont typeface="Quattrocento Sans"/>
              <a:buNone/>
            </a:pPr>
            <a:endParaRPr sz="5000" b="0" i="0" u="none" strike="noStrike" cap="none">
              <a:solidFill>
                <a:srgbClr val="FFFFFF"/>
              </a:solidFill>
              <a:latin typeface="Quattrocento Sans"/>
              <a:ea typeface="Quattrocento Sans"/>
              <a:cs typeface="Quattrocento Sans"/>
              <a:sym typeface="Quattrocento Sans"/>
            </a:endParaRPr>
          </a:p>
        </p:txBody>
      </p:sp>
      <p:sp>
        <p:nvSpPr>
          <p:cNvPr id="1592" name="Google Shape;1592;p24"/>
          <p:cNvSpPr txBox="1"/>
          <p:nvPr/>
        </p:nvSpPr>
        <p:spPr>
          <a:xfrm>
            <a:off x="5469446" y="1993173"/>
            <a:ext cx="1253109" cy="461665"/>
          </a:xfrm>
          <a:prstGeom prst="rect">
            <a:avLst/>
          </a:prstGeom>
          <a:noFill/>
          <a:ln w="19050" cap="flat" cmpd="sng">
            <a:solidFill>
              <a:srgbClr val="737373"/>
            </a:solidFill>
            <a:prstDash val="solid"/>
            <a:round/>
            <a:headEnd type="none" w="sm" len="sm"/>
            <a:tailEnd type="none" w="sm" len="sm"/>
          </a:ln>
        </p:spPr>
        <p:txBody>
          <a:bodyPr spcFirstLastPara="1" wrap="square" lIns="91425" tIns="91425" rIns="91425" bIns="91425" anchor="ctr" anchorCtr="1">
            <a:spAutoFit/>
          </a:bodyPr>
          <a:lstStyle/>
          <a:p>
            <a:pPr marL="0" marR="0" lvl="0" indent="0" algn="ctr" rtl="0">
              <a:lnSpc>
                <a:spcPct val="100000"/>
              </a:lnSpc>
              <a:spcBef>
                <a:spcPts val="0"/>
              </a:spcBef>
              <a:spcAft>
                <a:spcPts val="0"/>
              </a:spcAft>
              <a:buClr>
                <a:srgbClr val="FFFFFF"/>
              </a:buClr>
              <a:buSzPts val="1620"/>
              <a:buFont typeface="Noto Sans Symbols"/>
              <a:buNone/>
            </a:pPr>
            <a:r>
              <a:rPr lang="en-US" sz="1800" b="0" i="0" u="none" strike="noStrike" cap="none">
                <a:solidFill>
                  <a:srgbClr val="FFFFFF"/>
                </a:solidFill>
                <a:latin typeface="Quattrocento Sans"/>
                <a:ea typeface="Quattrocento Sans"/>
                <a:cs typeface="Quattrocento Sans"/>
                <a:sym typeface="Quattrocento Sans"/>
              </a:rPr>
              <a:t>DEMO</a:t>
            </a:r>
            <a:endParaRPr/>
          </a:p>
        </p:txBody>
      </p:sp>
      <p:sp>
        <p:nvSpPr>
          <p:cNvPr id="1593" name="Google Shape;1593;p24"/>
          <p:cNvSpPr/>
          <p:nvPr/>
        </p:nvSpPr>
        <p:spPr>
          <a:xfrm>
            <a:off x="0" y="-509633"/>
            <a:ext cx="38348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DEMO: Dapr state management and bindings </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2"/>
                                        </p:tgtEl>
                                        <p:attrNameLst>
                                          <p:attrName>style.visibility</p:attrName>
                                        </p:attrNameLst>
                                      </p:cBhvr>
                                      <p:to>
                                        <p:strVal val="visible"/>
                                      </p:to>
                                    </p:set>
                                    <p:animEffect transition="in" filter="fade">
                                      <p:cBhvr>
                                        <p:cTn id="7" dur="500"/>
                                        <p:tgtEl>
                                          <p:spTgt spid="1592"/>
                                        </p:tgtEl>
                                      </p:cBhvr>
                                    </p:animEffect>
                                  </p:childTnLst>
                                </p:cTn>
                              </p:par>
                              <p:par>
                                <p:cTn id="8" presetID="10" presetClass="entr" presetSubtype="0" fill="hold" nodeType="withEffect">
                                  <p:stCondLst>
                                    <p:cond delay="0"/>
                                  </p:stCondLst>
                                  <p:childTnLst>
                                    <p:set>
                                      <p:cBhvr>
                                        <p:cTn id="9" dur="1" fill="hold">
                                          <p:stCondLst>
                                            <p:cond delay="0"/>
                                          </p:stCondLst>
                                        </p:cTn>
                                        <p:tgtEl>
                                          <p:spTgt spid="1591"/>
                                        </p:tgtEl>
                                        <p:attrNameLst>
                                          <p:attrName>style.visibility</p:attrName>
                                        </p:attrNameLst>
                                      </p:cBhvr>
                                      <p:to>
                                        <p:strVal val="visible"/>
                                      </p:to>
                                    </p:set>
                                    <p:animEffect transition="in" filter="fade">
                                      <p:cBhvr>
                                        <p:cTn id="10" dur="500"/>
                                        <p:tgtEl>
                                          <p:spTgt spid="1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p33"/>
          <p:cNvSpPr txBox="1">
            <a:spLocks noGrp="1"/>
          </p:cNvSpPr>
          <p:nvPr>
            <p:ph type="title"/>
          </p:nvPr>
        </p:nvSpPr>
        <p:spPr>
          <a:xfrm>
            <a:off x="1132045" y="601343"/>
            <a:ext cx="10302916"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Publish and Subscribe</a:t>
            </a:r>
            <a:endParaRPr/>
          </a:p>
        </p:txBody>
      </p:sp>
      <p:pic>
        <p:nvPicPr>
          <p:cNvPr id="1755" name="Google Shape;1755;p33"/>
          <p:cNvPicPr preferRelativeResize="0"/>
          <p:nvPr/>
        </p:nvPicPr>
        <p:blipFill rotWithShape="1">
          <a:blip r:embed="rId3">
            <a:alphaModFix/>
          </a:blip>
          <a:srcRect/>
          <a:stretch/>
        </p:blipFill>
        <p:spPr>
          <a:xfrm>
            <a:off x="279401" y="706175"/>
            <a:ext cx="668837" cy="339992"/>
          </a:xfrm>
          <a:prstGeom prst="rect">
            <a:avLst/>
          </a:prstGeom>
          <a:noFill/>
          <a:ln>
            <a:noFill/>
          </a:ln>
        </p:spPr>
      </p:pic>
      <p:pic>
        <p:nvPicPr>
          <p:cNvPr id="1757" name="Google Shape;1757;p33"/>
          <p:cNvPicPr preferRelativeResize="0"/>
          <p:nvPr/>
        </p:nvPicPr>
        <p:blipFill rotWithShape="1">
          <a:blip r:embed="rId4">
            <a:alphaModFix/>
          </a:blip>
          <a:srcRect/>
          <a:stretch/>
        </p:blipFill>
        <p:spPr>
          <a:xfrm>
            <a:off x="9936928" y="3077541"/>
            <a:ext cx="1665509" cy="1943091"/>
          </a:xfrm>
          <a:prstGeom prst="rect">
            <a:avLst/>
          </a:prstGeom>
          <a:noFill/>
          <a:ln>
            <a:noFill/>
          </a:ln>
        </p:spPr>
      </p:pic>
      <p:pic>
        <p:nvPicPr>
          <p:cNvPr id="1760" name="Google Shape;1760;p33"/>
          <p:cNvPicPr preferRelativeResize="0"/>
          <p:nvPr/>
        </p:nvPicPr>
        <p:blipFill rotWithShape="1">
          <a:blip r:embed="rId5">
            <a:alphaModFix/>
          </a:blip>
          <a:srcRect/>
          <a:stretch/>
        </p:blipFill>
        <p:spPr>
          <a:xfrm>
            <a:off x="755282" y="3082062"/>
            <a:ext cx="1666465" cy="1944207"/>
          </a:xfrm>
          <a:prstGeom prst="rect">
            <a:avLst/>
          </a:prstGeom>
          <a:noFill/>
          <a:ln>
            <a:noFill/>
          </a:ln>
        </p:spPr>
      </p:pic>
      <p:cxnSp>
        <p:nvCxnSpPr>
          <p:cNvPr id="1762" name="Google Shape;1762;p33"/>
          <p:cNvCxnSpPr>
            <a:cxnSpLocks/>
            <a:stCxn id="1760" idx="3"/>
          </p:cNvCxnSpPr>
          <p:nvPr/>
        </p:nvCxnSpPr>
        <p:spPr>
          <a:xfrm>
            <a:off x="2421747" y="4054166"/>
            <a:ext cx="1017347" cy="1708"/>
          </a:xfrm>
          <a:prstGeom prst="straightConnector1">
            <a:avLst/>
          </a:prstGeom>
          <a:noFill/>
          <a:ln w="28575" cap="flat" cmpd="sng">
            <a:solidFill>
              <a:srgbClr val="202192"/>
            </a:solidFill>
            <a:prstDash val="solid"/>
            <a:round/>
            <a:headEnd type="none" w="sm" len="sm"/>
            <a:tailEnd type="triangle" w="lg" len="lg"/>
          </a:ln>
        </p:spPr>
      </p:cxnSp>
      <p:pic>
        <p:nvPicPr>
          <p:cNvPr id="1763" name="Google Shape;1763;p33"/>
          <p:cNvPicPr preferRelativeResize="0"/>
          <p:nvPr/>
        </p:nvPicPr>
        <p:blipFill rotWithShape="1">
          <a:blip r:embed="rId6">
            <a:alphaModFix/>
          </a:blip>
          <a:srcRect/>
          <a:stretch/>
        </p:blipFill>
        <p:spPr>
          <a:xfrm>
            <a:off x="3439094" y="3562183"/>
            <a:ext cx="843400" cy="983967"/>
          </a:xfrm>
          <a:prstGeom prst="rect">
            <a:avLst/>
          </a:prstGeom>
          <a:noFill/>
          <a:ln>
            <a:noFill/>
          </a:ln>
          <a:effectLst>
            <a:outerShdw blurRad="50800" dist="25400" dir="13500000" algn="br" rotWithShape="0">
              <a:srgbClr val="000000">
                <a:alpha val="40000"/>
              </a:srgbClr>
            </a:outerShdw>
          </a:effectLst>
        </p:spPr>
      </p:pic>
      <p:pic>
        <p:nvPicPr>
          <p:cNvPr id="1764" name="Google Shape;1764;p33"/>
          <p:cNvPicPr preferRelativeResize="0"/>
          <p:nvPr/>
        </p:nvPicPr>
        <p:blipFill rotWithShape="1">
          <a:blip r:embed="rId6">
            <a:alphaModFix/>
          </a:blip>
          <a:srcRect/>
          <a:stretch/>
        </p:blipFill>
        <p:spPr>
          <a:xfrm>
            <a:off x="8373896" y="3559008"/>
            <a:ext cx="843400" cy="983967"/>
          </a:xfrm>
          <a:prstGeom prst="rect">
            <a:avLst/>
          </a:prstGeom>
          <a:noFill/>
          <a:ln>
            <a:noFill/>
          </a:ln>
          <a:effectLst>
            <a:outerShdw blurRad="50800" dist="25400" dir="13500000" algn="br" rotWithShape="0">
              <a:srgbClr val="000000">
                <a:alpha val="40000"/>
              </a:srgbClr>
            </a:outerShdw>
          </a:effectLst>
        </p:spPr>
      </p:pic>
      <p:cxnSp>
        <p:nvCxnSpPr>
          <p:cNvPr id="1765" name="Google Shape;1765;p33"/>
          <p:cNvCxnSpPr>
            <a:stCxn id="1764" idx="3"/>
            <a:endCxn id="1757" idx="1"/>
          </p:cNvCxnSpPr>
          <p:nvPr/>
        </p:nvCxnSpPr>
        <p:spPr>
          <a:xfrm rot="10800000" flipH="1">
            <a:off x="9217296" y="4049192"/>
            <a:ext cx="719700" cy="1800"/>
          </a:xfrm>
          <a:prstGeom prst="straightConnector1">
            <a:avLst/>
          </a:prstGeom>
          <a:noFill/>
          <a:ln w="28575" cap="flat" cmpd="sng">
            <a:solidFill>
              <a:srgbClr val="202192"/>
            </a:solidFill>
            <a:prstDash val="solid"/>
            <a:round/>
            <a:headEnd type="none" w="sm" len="sm"/>
            <a:tailEnd type="triangle" w="lg" len="lg"/>
          </a:ln>
        </p:spPr>
      </p:cxnSp>
      <p:cxnSp>
        <p:nvCxnSpPr>
          <p:cNvPr id="1766" name="Google Shape;1766;p33"/>
          <p:cNvCxnSpPr/>
          <p:nvPr/>
        </p:nvCxnSpPr>
        <p:spPr>
          <a:xfrm>
            <a:off x="4282494" y="4039253"/>
            <a:ext cx="451027" cy="0"/>
          </a:xfrm>
          <a:prstGeom prst="straightConnector1">
            <a:avLst/>
          </a:prstGeom>
          <a:noFill/>
          <a:ln w="28575" cap="flat" cmpd="sng">
            <a:solidFill>
              <a:srgbClr val="202192"/>
            </a:solidFill>
            <a:prstDash val="solid"/>
            <a:round/>
            <a:headEnd type="none" w="sm" len="sm"/>
            <a:tailEnd type="none" w="sm" len="sm"/>
          </a:ln>
        </p:spPr>
      </p:cxnSp>
      <p:sp>
        <p:nvSpPr>
          <p:cNvPr id="1767" name="Google Shape;1767;p33"/>
          <p:cNvSpPr/>
          <p:nvPr/>
        </p:nvSpPr>
        <p:spPr>
          <a:xfrm>
            <a:off x="4733521" y="3919514"/>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1768" name="Google Shape;1768;p33"/>
          <p:cNvGrpSpPr/>
          <p:nvPr/>
        </p:nvGrpSpPr>
        <p:grpSpPr>
          <a:xfrm>
            <a:off x="4820771" y="4002034"/>
            <a:ext cx="685664" cy="104265"/>
            <a:chOff x="4820771" y="3201934"/>
            <a:chExt cx="685664" cy="104265"/>
          </a:xfrm>
        </p:grpSpPr>
        <p:sp>
          <p:nvSpPr>
            <p:cNvPr id="1769" name="Google Shape;1769;p33"/>
            <p:cNvSpPr/>
            <p:nvPr/>
          </p:nvSpPr>
          <p:spPr>
            <a:xfrm>
              <a:off x="4820771" y="3201934"/>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1770" name="Google Shape;1770;p33"/>
            <p:cNvCxnSpPr>
              <a:stCxn id="1769" idx="6"/>
              <a:endCxn id="1771" idx="1"/>
            </p:cNvCxnSpPr>
            <p:nvPr/>
          </p:nvCxnSpPr>
          <p:spPr>
            <a:xfrm>
              <a:off x="4925035" y="3254067"/>
              <a:ext cx="581400" cy="0"/>
            </a:xfrm>
            <a:prstGeom prst="straightConnector1">
              <a:avLst/>
            </a:prstGeom>
            <a:noFill/>
            <a:ln w="28575" cap="flat" cmpd="sng">
              <a:solidFill>
                <a:srgbClr val="202192"/>
              </a:solidFill>
              <a:prstDash val="solid"/>
              <a:round/>
              <a:headEnd type="none" w="sm" len="sm"/>
              <a:tailEnd type="none" w="sm" len="sm"/>
            </a:ln>
          </p:spPr>
        </p:cxnSp>
      </p:grpSp>
      <p:grpSp>
        <p:nvGrpSpPr>
          <p:cNvPr id="1772" name="Google Shape;1772;p33"/>
          <p:cNvGrpSpPr/>
          <p:nvPr/>
        </p:nvGrpSpPr>
        <p:grpSpPr>
          <a:xfrm>
            <a:off x="5506438" y="3624478"/>
            <a:ext cx="1664093" cy="859376"/>
            <a:chOff x="5626289" y="3065947"/>
            <a:chExt cx="1664093" cy="859376"/>
          </a:xfrm>
        </p:grpSpPr>
        <p:sp>
          <p:nvSpPr>
            <p:cNvPr id="1771" name="Google Shape;1771;p33"/>
            <p:cNvSpPr/>
            <p:nvPr/>
          </p:nvSpPr>
          <p:spPr>
            <a:xfrm>
              <a:off x="5626289" y="3065947"/>
              <a:ext cx="1664093" cy="859376"/>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822950" tIns="0" rIns="0" bIns="0" anchor="ctr" anchorCtr="0">
              <a:noAutofit/>
            </a:bodyPr>
            <a:lstStyle/>
            <a:p>
              <a:pPr marL="0" marR="0" lvl="0" indent="0" algn="l" rtl="0">
                <a:lnSpc>
                  <a:spcPct val="100000"/>
                </a:lnSpc>
                <a:spcBef>
                  <a:spcPts val="0"/>
                </a:spcBef>
                <a:spcAft>
                  <a:spcPts val="0"/>
                </a:spcAft>
                <a:buClr>
                  <a:srgbClr val="000000"/>
                </a:buClr>
                <a:buSzPts val="2000"/>
                <a:buFont typeface="Quattrocento Sans"/>
                <a:buNone/>
              </a:pPr>
              <a:r>
                <a:rPr lang="en-US" sz="2000">
                  <a:solidFill>
                    <a:srgbClr val="000000"/>
                  </a:solidFill>
                  <a:latin typeface="Quattrocento Sans"/>
                  <a:ea typeface="Quattrocento Sans"/>
                  <a:cs typeface="Quattrocento Sans"/>
                  <a:sym typeface="Quattrocento Sans"/>
                </a:rPr>
                <a:t>Redis</a:t>
              </a:r>
              <a:endParaRPr/>
            </a:p>
            <a:p>
              <a:pPr marL="0" marR="0" lvl="0" indent="0" algn="l" rtl="0">
                <a:lnSpc>
                  <a:spcPct val="100000"/>
                </a:lnSpc>
                <a:spcBef>
                  <a:spcPts val="0"/>
                </a:spcBef>
                <a:spcAft>
                  <a:spcPts val="0"/>
                </a:spcAft>
                <a:buClr>
                  <a:srgbClr val="000000"/>
                </a:buClr>
                <a:buSzPts val="2000"/>
                <a:buFont typeface="Quattrocento Sans"/>
                <a:buNone/>
              </a:pPr>
              <a:r>
                <a:rPr lang="en-US" sz="2000" b="0" i="0" u="none" strike="noStrike" cap="none">
                  <a:solidFill>
                    <a:srgbClr val="000000"/>
                  </a:solidFill>
                  <a:latin typeface="Quattrocento Sans"/>
                  <a:ea typeface="Quattrocento Sans"/>
                  <a:cs typeface="Quattrocento Sans"/>
                  <a:sym typeface="Quattrocento Sans"/>
                </a:rPr>
                <a:t>Cache</a:t>
              </a:r>
              <a:endParaRPr/>
            </a:p>
          </p:txBody>
        </p:sp>
        <p:pic>
          <p:nvPicPr>
            <p:cNvPr id="1773" name="Google Shape;1773;p33" descr="See the source image"/>
            <p:cNvPicPr preferRelativeResize="0"/>
            <p:nvPr/>
          </p:nvPicPr>
          <p:blipFill rotWithShape="1">
            <a:blip r:embed="rId7">
              <a:alphaModFix/>
            </a:blip>
            <a:srcRect/>
            <a:stretch/>
          </p:blipFill>
          <p:spPr>
            <a:xfrm>
              <a:off x="5788419" y="3277330"/>
              <a:ext cx="522408" cy="439850"/>
            </a:xfrm>
            <a:prstGeom prst="rect">
              <a:avLst/>
            </a:prstGeom>
            <a:noFill/>
            <a:ln>
              <a:noFill/>
            </a:ln>
          </p:spPr>
        </p:pic>
      </p:grpSp>
      <p:grpSp>
        <p:nvGrpSpPr>
          <p:cNvPr id="1774" name="Google Shape;1774;p33"/>
          <p:cNvGrpSpPr/>
          <p:nvPr/>
        </p:nvGrpSpPr>
        <p:grpSpPr>
          <a:xfrm>
            <a:off x="7654489" y="3919514"/>
            <a:ext cx="719407" cy="269304"/>
            <a:chOff x="7654489" y="3119414"/>
            <a:chExt cx="719407" cy="269304"/>
          </a:xfrm>
        </p:grpSpPr>
        <p:cxnSp>
          <p:nvCxnSpPr>
            <p:cNvPr id="1775" name="Google Shape;1775;p33"/>
            <p:cNvCxnSpPr>
              <a:stCxn id="1764" idx="1"/>
              <a:endCxn id="1776" idx="3"/>
            </p:cNvCxnSpPr>
            <p:nvPr/>
          </p:nvCxnSpPr>
          <p:spPr>
            <a:xfrm rot="10800000">
              <a:off x="7902896" y="3247592"/>
              <a:ext cx="471000" cy="3300"/>
            </a:xfrm>
            <a:prstGeom prst="straightConnector1">
              <a:avLst/>
            </a:prstGeom>
            <a:noFill/>
            <a:ln w="28575" cap="flat" cmpd="sng">
              <a:solidFill>
                <a:srgbClr val="202192"/>
              </a:solidFill>
              <a:prstDash val="solid"/>
              <a:round/>
              <a:headEnd type="none" w="sm" len="sm"/>
              <a:tailEnd type="none" w="sm" len="sm"/>
            </a:ln>
          </p:spPr>
        </p:cxnSp>
        <p:sp>
          <p:nvSpPr>
            <p:cNvPr id="1776" name="Google Shape;1776;p33"/>
            <p:cNvSpPr/>
            <p:nvPr/>
          </p:nvSpPr>
          <p:spPr>
            <a:xfrm rot="10800000">
              <a:off x="7654489" y="3119414"/>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1777" name="Google Shape;1777;p33"/>
          <p:cNvGrpSpPr/>
          <p:nvPr/>
        </p:nvGrpSpPr>
        <p:grpSpPr>
          <a:xfrm>
            <a:off x="7170660" y="4002033"/>
            <a:ext cx="644864" cy="104265"/>
            <a:chOff x="7170660" y="3201933"/>
            <a:chExt cx="644864" cy="104265"/>
          </a:xfrm>
        </p:grpSpPr>
        <p:sp>
          <p:nvSpPr>
            <p:cNvPr id="1778" name="Google Shape;1778;p33"/>
            <p:cNvSpPr/>
            <p:nvPr/>
          </p:nvSpPr>
          <p:spPr>
            <a:xfrm rot="10800000">
              <a:off x="7711260" y="3201933"/>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1779" name="Google Shape;1779;p33"/>
            <p:cNvCxnSpPr>
              <a:stCxn id="1778" idx="6"/>
              <a:endCxn id="1771" idx="3"/>
            </p:cNvCxnSpPr>
            <p:nvPr/>
          </p:nvCxnSpPr>
          <p:spPr>
            <a:xfrm rot="10800000">
              <a:off x="7170660" y="3254066"/>
              <a:ext cx="540600" cy="0"/>
            </a:xfrm>
            <a:prstGeom prst="straightConnector1">
              <a:avLst/>
            </a:prstGeom>
            <a:noFill/>
            <a:ln w="28575" cap="flat" cmpd="sng">
              <a:solidFill>
                <a:srgbClr val="202192"/>
              </a:solidFill>
              <a:prstDash val="solid"/>
              <a:round/>
              <a:headEnd type="none" w="sm" len="sm"/>
              <a:tailEnd type="none" w="sm" len="sm"/>
            </a:ln>
          </p:spPr>
        </p:cxnSp>
      </p:grpSp>
      <p:pic>
        <p:nvPicPr>
          <p:cNvPr id="1781" name="Google Shape;1781;p33"/>
          <p:cNvPicPr preferRelativeResize="0"/>
          <p:nvPr/>
        </p:nvPicPr>
        <p:blipFill rotWithShape="1">
          <a:blip r:embed="rId8">
            <a:alphaModFix/>
          </a:blip>
          <a:srcRect/>
          <a:stretch/>
        </p:blipFill>
        <p:spPr>
          <a:xfrm>
            <a:off x="9936928" y="1046167"/>
            <a:ext cx="1665509" cy="1943094"/>
          </a:xfrm>
          <a:prstGeom prst="rect">
            <a:avLst/>
          </a:prstGeom>
          <a:noFill/>
          <a:ln>
            <a:noFill/>
          </a:ln>
        </p:spPr>
      </p:pic>
      <p:pic>
        <p:nvPicPr>
          <p:cNvPr id="1783" name="Google Shape;1783;p33"/>
          <p:cNvPicPr preferRelativeResize="0"/>
          <p:nvPr/>
        </p:nvPicPr>
        <p:blipFill rotWithShape="1">
          <a:blip r:embed="rId6">
            <a:alphaModFix/>
          </a:blip>
          <a:srcRect/>
          <a:stretch/>
        </p:blipFill>
        <p:spPr>
          <a:xfrm>
            <a:off x="8373896" y="1519772"/>
            <a:ext cx="843400" cy="983967"/>
          </a:xfrm>
          <a:prstGeom prst="rect">
            <a:avLst/>
          </a:prstGeom>
          <a:noFill/>
          <a:ln>
            <a:noFill/>
          </a:ln>
          <a:effectLst>
            <a:outerShdw blurRad="50800" dist="25400" dir="13500000" algn="br" rotWithShape="0">
              <a:srgbClr val="000000">
                <a:alpha val="40000"/>
              </a:srgbClr>
            </a:outerShdw>
          </a:effectLst>
        </p:spPr>
      </p:pic>
      <p:cxnSp>
        <p:nvCxnSpPr>
          <p:cNvPr id="1784" name="Google Shape;1784;p33"/>
          <p:cNvCxnSpPr>
            <a:stCxn id="1783" idx="3"/>
            <a:endCxn id="1781" idx="1"/>
          </p:cNvCxnSpPr>
          <p:nvPr/>
        </p:nvCxnSpPr>
        <p:spPr>
          <a:xfrm>
            <a:off x="9217296" y="2011756"/>
            <a:ext cx="719632" cy="5958"/>
          </a:xfrm>
          <a:prstGeom prst="straightConnector1">
            <a:avLst/>
          </a:prstGeom>
          <a:noFill/>
          <a:ln w="28575" cap="flat" cmpd="sng">
            <a:solidFill>
              <a:srgbClr val="202192"/>
            </a:solidFill>
            <a:prstDash val="solid"/>
            <a:round/>
            <a:headEnd type="none" w="sm" len="sm"/>
            <a:tailEnd type="triangle" w="lg" len="lg"/>
          </a:ln>
        </p:spPr>
      </p:cxnSp>
      <p:cxnSp>
        <p:nvCxnSpPr>
          <p:cNvPr id="1785" name="Google Shape;1785;p33"/>
          <p:cNvCxnSpPr>
            <a:stCxn id="1783" idx="1"/>
            <a:endCxn id="1764" idx="1"/>
          </p:cNvCxnSpPr>
          <p:nvPr/>
        </p:nvCxnSpPr>
        <p:spPr>
          <a:xfrm>
            <a:off x="8373896" y="2011756"/>
            <a:ext cx="600" cy="2039100"/>
          </a:xfrm>
          <a:prstGeom prst="bentConnector3">
            <a:avLst>
              <a:gd name="adj1" fmla="val -35983333"/>
            </a:avLst>
          </a:prstGeom>
          <a:noFill/>
          <a:ln w="28575" cap="flat" cmpd="sng">
            <a:solidFill>
              <a:srgbClr val="202192"/>
            </a:solidFill>
            <a:prstDash val="solid"/>
            <a:round/>
            <a:headEnd type="none" w="sm" len="sm"/>
            <a:tailEnd type="none" w="sm" len="sm"/>
          </a:ln>
        </p:spPr>
      </p:cxnSp>
      <p:grpSp>
        <p:nvGrpSpPr>
          <p:cNvPr id="1786" name="Google Shape;1786;p33"/>
          <p:cNvGrpSpPr/>
          <p:nvPr/>
        </p:nvGrpSpPr>
        <p:grpSpPr>
          <a:xfrm>
            <a:off x="152181" y="4874833"/>
            <a:ext cx="6672640" cy="1245229"/>
            <a:chOff x="279401" y="5225891"/>
            <a:chExt cx="6672640" cy="1245229"/>
          </a:xfrm>
        </p:grpSpPr>
        <p:sp>
          <p:nvSpPr>
            <p:cNvPr id="1787" name="Google Shape;1787;p33"/>
            <p:cNvSpPr txBox="1"/>
            <p:nvPr/>
          </p:nvSpPr>
          <p:spPr>
            <a:xfrm>
              <a:off x="279401" y="5225891"/>
              <a:ext cx="6672640"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Quattrocento Sans"/>
                  <a:ea typeface="Quattrocento Sans"/>
                  <a:cs typeface="Quattrocento Sans"/>
                  <a:sym typeface="Quattrocento Sans"/>
                </a:rPr>
                <a:t>POST</a:t>
              </a:r>
              <a:endParaRPr sz="1600">
                <a:solidFill>
                  <a:srgbClr val="202192"/>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600">
                  <a:solidFill>
                    <a:srgbClr val="202192"/>
                  </a:solidFill>
                  <a:latin typeface="Consolas"/>
                  <a:ea typeface="Consolas"/>
                  <a:cs typeface="Consolas"/>
                  <a:sym typeface="Consolas"/>
                </a:rPr>
                <a:t>http://localhost:3500/v1.0/publish/</a:t>
              </a:r>
              <a:r>
                <a:rPr lang="en-US" sz="1600" err="1">
                  <a:solidFill>
                    <a:srgbClr val="202192"/>
                  </a:solidFill>
                  <a:latin typeface="Consolas"/>
                  <a:ea typeface="Consolas"/>
                  <a:cs typeface="Consolas"/>
                  <a:sym typeface="Consolas"/>
                </a:rPr>
                <a:t>pubsub</a:t>
              </a:r>
              <a:r>
                <a:rPr lang="en-US" sz="1600">
                  <a:solidFill>
                    <a:srgbClr val="202192"/>
                  </a:solidFill>
                  <a:latin typeface="Consolas"/>
                  <a:ea typeface="Consolas"/>
                  <a:cs typeface="Consolas"/>
                  <a:sym typeface="Consolas"/>
                </a:rPr>
                <a:t>/A</a:t>
              </a:r>
              <a:endParaRPr/>
            </a:p>
          </p:txBody>
        </p:sp>
        <p:sp>
          <p:nvSpPr>
            <p:cNvPr id="1788" name="Google Shape;1788;p33"/>
            <p:cNvSpPr txBox="1"/>
            <p:nvPr/>
          </p:nvSpPr>
          <p:spPr>
            <a:xfrm>
              <a:off x="1963708" y="5855577"/>
              <a:ext cx="3609778" cy="615543"/>
            </a:xfrm>
            <a:prstGeom prst="rect">
              <a:avLst/>
            </a:prstGeom>
            <a:solidFill>
              <a:schemeClr val="lt1"/>
            </a:solidFill>
            <a:ln>
              <a:noFill/>
            </a:ln>
            <a:effectLst>
              <a:outerShdw blurRad="63500" algn="ctr" rotWithShape="0">
                <a:srgbClr val="000000">
                  <a:alpha val="40000"/>
                </a:srgbClr>
              </a:outerShdw>
            </a:effectLst>
          </p:spPr>
          <p:txBody>
            <a:bodyPr spcFirstLastPara="1" wrap="square" lIns="182875" tIns="182875" rIns="182875" bIns="182875" anchor="ctr" anchorCtr="0">
              <a:spAutoFit/>
            </a:bodyPr>
            <a:lstStyle/>
            <a:p>
              <a:pPr marL="0" marR="0" lvl="0" indent="0" algn="ctr" rtl="0">
                <a:spcBef>
                  <a:spcPts val="0"/>
                </a:spcBef>
                <a:spcAft>
                  <a:spcPts val="0"/>
                </a:spcAft>
                <a:buNone/>
              </a:pPr>
              <a:r>
                <a:rPr lang="en-US" sz="1600">
                  <a:solidFill>
                    <a:srgbClr val="202192"/>
                  </a:solidFill>
                  <a:latin typeface="Consolas"/>
                  <a:ea typeface="Consolas"/>
                  <a:cs typeface="Consolas"/>
                  <a:sym typeface="Consolas"/>
                </a:rPr>
                <a:t>{"</a:t>
              </a:r>
              <a:r>
                <a:rPr lang="en-US" sz="1600" err="1">
                  <a:solidFill>
                    <a:srgbClr val="202192"/>
                  </a:solidFill>
                  <a:latin typeface="Consolas"/>
                  <a:ea typeface="Consolas"/>
                  <a:cs typeface="Consolas"/>
                  <a:sym typeface="Consolas"/>
                </a:rPr>
                <a:t>data":"Publish</a:t>
              </a:r>
              <a:r>
                <a:rPr lang="en-US" sz="1600">
                  <a:solidFill>
                    <a:srgbClr val="202192"/>
                  </a:solidFill>
                  <a:latin typeface="Consolas"/>
                  <a:ea typeface="Consolas"/>
                  <a:cs typeface="Consolas"/>
                  <a:sym typeface="Consolas"/>
                </a:rPr>
                <a:t> to topic A"}</a:t>
              </a:r>
              <a:endParaRPr/>
            </a:p>
          </p:txBody>
        </p:sp>
      </p:grpSp>
      <p:grpSp>
        <p:nvGrpSpPr>
          <p:cNvPr id="1789" name="Google Shape;1789;p33"/>
          <p:cNvGrpSpPr/>
          <p:nvPr/>
        </p:nvGrpSpPr>
        <p:grpSpPr>
          <a:xfrm>
            <a:off x="7170531" y="4852202"/>
            <a:ext cx="4052738" cy="1272657"/>
            <a:chOff x="7170531" y="4852202"/>
            <a:chExt cx="4052738" cy="1272657"/>
          </a:xfrm>
        </p:grpSpPr>
        <p:sp>
          <p:nvSpPr>
            <p:cNvPr id="1790" name="Google Shape;1790;p33"/>
            <p:cNvSpPr txBox="1"/>
            <p:nvPr/>
          </p:nvSpPr>
          <p:spPr>
            <a:xfrm>
              <a:off x="7170531" y="4852202"/>
              <a:ext cx="4052738"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Quattrocento Sans"/>
                  <a:ea typeface="Quattrocento Sans"/>
                  <a:cs typeface="Quattrocento Sans"/>
                  <a:sym typeface="Quattrocento Sans"/>
                </a:rPr>
                <a:t>POST</a:t>
              </a:r>
              <a:endParaRPr sz="1600">
                <a:solidFill>
                  <a:srgbClr val="202192"/>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600">
                  <a:solidFill>
                    <a:srgbClr val="202192"/>
                  </a:solidFill>
                  <a:latin typeface="Consolas"/>
                  <a:ea typeface="Consolas"/>
                  <a:cs typeface="Consolas"/>
                  <a:sym typeface="Consolas"/>
                </a:rPr>
                <a:t>http://10.0.0.4:8000/A</a:t>
              </a:r>
              <a:endParaRPr/>
            </a:p>
          </p:txBody>
        </p:sp>
        <p:sp>
          <p:nvSpPr>
            <p:cNvPr id="1791" name="Google Shape;1791;p33"/>
            <p:cNvSpPr txBox="1"/>
            <p:nvPr/>
          </p:nvSpPr>
          <p:spPr>
            <a:xfrm>
              <a:off x="7440959" y="5509316"/>
              <a:ext cx="3609777" cy="615543"/>
            </a:xfrm>
            <a:prstGeom prst="rect">
              <a:avLst/>
            </a:prstGeom>
            <a:solidFill>
              <a:schemeClr val="lt1"/>
            </a:solidFill>
            <a:ln>
              <a:noFill/>
            </a:ln>
            <a:effectLst>
              <a:outerShdw blurRad="63500" algn="ctr" rotWithShape="0">
                <a:srgbClr val="000000">
                  <a:alpha val="40000"/>
                </a:srgbClr>
              </a:outerShdw>
            </a:effectLst>
          </p:spPr>
          <p:txBody>
            <a:bodyPr spcFirstLastPara="1" wrap="square" lIns="182875" tIns="182875" rIns="182875" bIns="182875" anchor="ctr" anchorCtr="0">
              <a:spAutoFit/>
            </a:bodyPr>
            <a:lstStyle/>
            <a:p>
              <a:pPr marL="0" marR="0" lvl="0" indent="0" algn="ctr" rtl="0">
                <a:spcBef>
                  <a:spcPts val="0"/>
                </a:spcBef>
                <a:spcAft>
                  <a:spcPts val="0"/>
                </a:spcAft>
                <a:buNone/>
              </a:pPr>
              <a:r>
                <a:rPr lang="en-US" sz="1600">
                  <a:solidFill>
                    <a:srgbClr val="202192"/>
                  </a:solidFill>
                  <a:latin typeface="Consolas"/>
                  <a:ea typeface="Consolas"/>
                  <a:cs typeface="Consolas"/>
                  <a:sym typeface="Consolas"/>
                </a:rPr>
                <a:t>{"</a:t>
              </a:r>
              <a:r>
                <a:rPr lang="en-US" sz="1600" err="1">
                  <a:solidFill>
                    <a:srgbClr val="202192"/>
                  </a:solidFill>
                  <a:latin typeface="Consolas"/>
                  <a:ea typeface="Consolas"/>
                  <a:cs typeface="Consolas"/>
                  <a:sym typeface="Consolas"/>
                </a:rPr>
                <a:t>data":"Publish</a:t>
              </a:r>
              <a:r>
                <a:rPr lang="en-US" sz="1600">
                  <a:solidFill>
                    <a:srgbClr val="202192"/>
                  </a:solidFill>
                  <a:latin typeface="Consolas"/>
                  <a:ea typeface="Consolas"/>
                  <a:cs typeface="Consolas"/>
                  <a:sym typeface="Consolas"/>
                </a:rPr>
                <a:t> to topic A"}</a:t>
              </a:r>
              <a:endParaRPr lang="en-US" sz="1600"/>
            </a:p>
          </p:txBody>
        </p:sp>
      </p:grpSp>
      <p:grpSp>
        <p:nvGrpSpPr>
          <p:cNvPr id="1792" name="Google Shape;1792;p33"/>
          <p:cNvGrpSpPr/>
          <p:nvPr/>
        </p:nvGrpSpPr>
        <p:grpSpPr>
          <a:xfrm>
            <a:off x="6190976" y="94374"/>
            <a:ext cx="3833082" cy="1213681"/>
            <a:chOff x="6457355" y="128156"/>
            <a:chExt cx="3833082" cy="1213681"/>
          </a:xfrm>
        </p:grpSpPr>
        <p:sp>
          <p:nvSpPr>
            <p:cNvPr id="1793" name="Google Shape;1793;p33"/>
            <p:cNvSpPr txBox="1"/>
            <p:nvPr/>
          </p:nvSpPr>
          <p:spPr>
            <a:xfrm>
              <a:off x="6457355" y="128156"/>
              <a:ext cx="3833082" cy="55399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Quattrocento Sans"/>
                  <a:ea typeface="Quattrocento Sans"/>
                  <a:cs typeface="Quattrocento Sans"/>
                  <a:sym typeface="Quattrocento Sans"/>
                </a:rPr>
                <a:t>POST</a:t>
              </a:r>
              <a:endParaRPr sz="1600">
                <a:solidFill>
                  <a:srgbClr val="202192"/>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600">
                  <a:solidFill>
                    <a:srgbClr val="202192"/>
                  </a:solidFill>
                  <a:latin typeface="Consolas"/>
                  <a:ea typeface="Consolas"/>
                  <a:cs typeface="Consolas"/>
                  <a:sym typeface="Consolas"/>
                </a:rPr>
                <a:t>http://10.0.0.2:8000/A</a:t>
              </a:r>
              <a:endParaRPr/>
            </a:p>
          </p:txBody>
        </p:sp>
        <p:sp>
          <p:nvSpPr>
            <p:cNvPr id="1794" name="Google Shape;1794;p33"/>
            <p:cNvSpPr txBox="1"/>
            <p:nvPr/>
          </p:nvSpPr>
          <p:spPr>
            <a:xfrm>
              <a:off x="6457355" y="726294"/>
              <a:ext cx="3833082" cy="615543"/>
            </a:xfrm>
            <a:prstGeom prst="rect">
              <a:avLst/>
            </a:prstGeom>
            <a:solidFill>
              <a:schemeClr val="lt1"/>
            </a:solidFill>
            <a:ln>
              <a:noFill/>
            </a:ln>
            <a:effectLst>
              <a:outerShdw blurRad="63500" algn="ctr" rotWithShape="0">
                <a:srgbClr val="000000">
                  <a:alpha val="40000"/>
                </a:srgbClr>
              </a:outerShdw>
            </a:effectLst>
          </p:spPr>
          <p:txBody>
            <a:bodyPr spcFirstLastPara="1" wrap="square" lIns="182875" tIns="182875" rIns="182875" bIns="182875" anchor="ctr" anchorCtr="0">
              <a:spAutoFit/>
            </a:bodyPr>
            <a:lstStyle/>
            <a:p>
              <a:pPr marL="0" marR="0" lvl="0" indent="0" algn="ctr" rtl="0">
                <a:spcBef>
                  <a:spcPts val="0"/>
                </a:spcBef>
                <a:spcAft>
                  <a:spcPts val="0"/>
                </a:spcAft>
                <a:buNone/>
              </a:pPr>
              <a:r>
                <a:rPr lang="en-US" sz="1600">
                  <a:solidFill>
                    <a:srgbClr val="202192"/>
                  </a:solidFill>
                  <a:latin typeface="Consolas"/>
                  <a:ea typeface="Consolas"/>
                  <a:cs typeface="Consolas"/>
                  <a:sym typeface="Consolas"/>
                </a:rPr>
                <a:t>{"</a:t>
              </a:r>
              <a:r>
                <a:rPr lang="en-US" sz="1600" err="1">
                  <a:solidFill>
                    <a:srgbClr val="202192"/>
                  </a:solidFill>
                  <a:latin typeface="Consolas"/>
                  <a:ea typeface="Consolas"/>
                  <a:cs typeface="Consolas"/>
                  <a:sym typeface="Consolas"/>
                </a:rPr>
                <a:t>data":"Publish</a:t>
              </a:r>
              <a:r>
                <a:rPr lang="en-US" sz="1600">
                  <a:solidFill>
                    <a:srgbClr val="202192"/>
                  </a:solidFill>
                  <a:latin typeface="Consolas"/>
                  <a:ea typeface="Consolas"/>
                  <a:cs typeface="Consolas"/>
                  <a:sym typeface="Consolas"/>
                </a:rPr>
                <a:t> to topic A"}</a:t>
              </a:r>
              <a:endParaRPr lang="en-US" sz="1600"/>
            </a:p>
          </p:txBody>
        </p:sp>
      </p:grpSp>
      <p:sp>
        <p:nvSpPr>
          <p:cNvPr id="3" name="TextBox 2">
            <a:extLst>
              <a:ext uri="{FF2B5EF4-FFF2-40B4-BE49-F238E27FC236}">
                <a16:creationId xmlns:a16="http://schemas.microsoft.com/office/drawing/2014/main" id="{B24B3BF4-CFD1-9B37-32D8-C97459762377}"/>
              </a:ext>
            </a:extLst>
          </p:cNvPr>
          <p:cNvSpPr txBox="1"/>
          <p:nvPr/>
        </p:nvSpPr>
        <p:spPr>
          <a:xfrm>
            <a:off x="883694" y="3848143"/>
            <a:ext cx="131254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solidFill>
                  <a:srgbClr val="FFFFFF"/>
                </a:solidFill>
                <a:latin typeface="Segoe UI Semibold"/>
                <a:ea typeface="+mn-ea"/>
                <a:cs typeface="+mn-cs"/>
              </a:rPr>
              <a:t>React Form</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C326E205-4BAC-3E27-E771-B07CAEDDD9BD}"/>
              </a:ext>
            </a:extLst>
          </p:cNvPr>
          <p:cNvSpPr txBox="1"/>
          <p:nvPr/>
        </p:nvSpPr>
        <p:spPr>
          <a:xfrm>
            <a:off x="10159739" y="3746388"/>
            <a:ext cx="1219886"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Python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Subscriber</a:t>
            </a:r>
            <a:endParaRPr kumimoji="0" lang="en-US" sz="2000" b="0" i="0" u="none" strike="noStrike" kern="1200" cap="none" spc="0" normalizeH="0" baseline="0" noProof="0">
              <a:ln>
                <a:noFill/>
              </a:ln>
              <a:solidFill>
                <a:srgbClr val="202192"/>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333A8F97-2180-5D83-CA4F-0C1DDE87AC73}"/>
              </a:ext>
            </a:extLst>
          </p:cNvPr>
          <p:cNvSpPr txBox="1"/>
          <p:nvPr/>
        </p:nvSpPr>
        <p:spPr>
          <a:xfrm>
            <a:off x="10159739" y="1680570"/>
            <a:ext cx="1219886"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err="1">
                <a:solidFill>
                  <a:srgbClr val="202192"/>
                </a:solidFill>
                <a:latin typeface="Segoe UI Semibold"/>
              </a:rPr>
              <a:t>CSharp</a:t>
            </a:r>
            <a:endParaRPr lang="en-US" sz="2000">
              <a:solidFill>
                <a:srgbClr val="202192"/>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Subscriber</a:t>
            </a:r>
            <a:endParaRPr kumimoji="0" lang="en-US" sz="2000" b="0" i="0" u="none" strike="noStrike" kern="1200" cap="none" spc="0" normalizeH="0" baseline="0" noProof="0">
              <a:ln>
                <a:noFill/>
              </a:ln>
              <a:solidFill>
                <a:srgbClr val="202192"/>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DAFD19BD-5355-6860-11C7-6B0C623C1363}"/>
              </a:ext>
            </a:extLst>
          </p:cNvPr>
          <p:cNvSpPr/>
          <p:nvPr/>
        </p:nvSpPr>
        <p:spPr>
          <a:xfrm>
            <a:off x="2478518" y="3759850"/>
            <a:ext cx="1309573" cy="287842"/>
          </a:xfrm>
          <a:prstGeom prst="rect">
            <a:avLst/>
          </a:prstGeom>
          <a:noFill/>
        </p:spPr>
        <p:txBody>
          <a:bodyPr wrap="square" lIns="0" tIns="0" rIns="0" bIns="0">
            <a:no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HTTP/</a:t>
            </a:r>
            <a:r>
              <a:rPr kumimoji="0" lang="en-US" sz="1200" b="1"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gRPC</a:t>
            </a:r>
            <a:endPar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9" name="Google Shape;865;p14" descr="CNCF Branding | CloudEvents">
            <a:extLst>
              <a:ext uri="{FF2B5EF4-FFF2-40B4-BE49-F238E27FC236}">
                <a16:creationId xmlns:a16="http://schemas.microsoft.com/office/drawing/2014/main" id="{3736E64D-9A8F-1E7C-782E-7004110DA4A8}"/>
              </a:ext>
            </a:extLst>
          </p:cNvPr>
          <p:cNvPicPr preferRelativeResize="0"/>
          <p:nvPr/>
        </p:nvPicPr>
        <p:blipFill rotWithShape="1">
          <a:blip r:embed="rId9">
            <a:alphaModFix/>
          </a:blip>
          <a:srcRect/>
          <a:stretch/>
        </p:blipFill>
        <p:spPr>
          <a:xfrm>
            <a:off x="5856377" y="2865679"/>
            <a:ext cx="964214" cy="64987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763"/>
                                        </p:tgtEl>
                                        <p:attrNameLst>
                                          <p:attrName>style.visibility</p:attrName>
                                        </p:attrNameLst>
                                      </p:cBhvr>
                                      <p:to>
                                        <p:strVal val="visible"/>
                                      </p:to>
                                    </p:set>
                                    <p:anim calcmode="lin" valueType="num">
                                      <p:cBhvr additive="base">
                                        <p:cTn id="7" dur="500"/>
                                        <p:tgtEl>
                                          <p:spTgt spid="1763"/>
                                        </p:tgtEl>
                                        <p:attrNameLst>
                                          <p:attrName>ppt_w</p:attrName>
                                        </p:attrNameLst>
                                      </p:cBhvr>
                                      <p:tavLst>
                                        <p:tav tm="0">
                                          <p:val>
                                            <p:strVal val="0"/>
                                          </p:val>
                                        </p:tav>
                                        <p:tav tm="100000">
                                          <p:val>
                                            <p:strVal val="#ppt_w"/>
                                          </p:val>
                                        </p:tav>
                                      </p:tavLst>
                                    </p:anim>
                                    <p:anim calcmode="lin" valueType="num">
                                      <p:cBhvr additive="base">
                                        <p:cTn id="8" dur="500"/>
                                        <p:tgtEl>
                                          <p:spTgt spid="1763"/>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764"/>
                                        </p:tgtEl>
                                        <p:attrNameLst>
                                          <p:attrName>style.visibility</p:attrName>
                                        </p:attrNameLst>
                                      </p:cBhvr>
                                      <p:to>
                                        <p:strVal val="visible"/>
                                      </p:to>
                                    </p:set>
                                    <p:anim calcmode="lin" valueType="num">
                                      <p:cBhvr additive="base">
                                        <p:cTn id="11" dur="500"/>
                                        <p:tgtEl>
                                          <p:spTgt spid="1764"/>
                                        </p:tgtEl>
                                        <p:attrNameLst>
                                          <p:attrName>ppt_w</p:attrName>
                                        </p:attrNameLst>
                                      </p:cBhvr>
                                      <p:tavLst>
                                        <p:tav tm="0">
                                          <p:val>
                                            <p:strVal val="0"/>
                                          </p:val>
                                        </p:tav>
                                        <p:tav tm="100000">
                                          <p:val>
                                            <p:strVal val="#ppt_w"/>
                                          </p:val>
                                        </p:tav>
                                      </p:tavLst>
                                    </p:anim>
                                    <p:anim calcmode="lin" valueType="num">
                                      <p:cBhvr additive="base">
                                        <p:cTn id="12" dur="500"/>
                                        <p:tgtEl>
                                          <p:spTgt spid="1764"/>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783"/>
                                        </p:tgtEl>
                                        <p:attrNameLst>
                                          <p:attrName>style.visibility</p:attrName>
                                        </p:attrNameLst>
                                      </p:cBhvr>
                                      <p:to>
                                        <p:strVal val="visible"/>
                                      </p:to>
                                    </p:set>
                                    <p:anim calcmode="lin" valueType="num">
                                      <p:cBhvr additive="base">
                                        <p:cTn id="15" dur="500"/>
                                        <p:tgtEl>
                                          <p:spTgt spid="1783"/>
                                        </p:tgtEl>
                                        <p:attrNameLst>
                                          <p:attrName>ppt_w</p:attrName>
                                        </p:attrNameLst>
                                      </p:cBhvr>
                                      <p:tavLst>
                                        <p:tav tm="0">
                                          <p:val>
                                            <p:strVal val="0"/>
                                          </p:val>
                                        </p:tav>
                                        <p:tav tm="100000">
                                          <p:val>
                                            <p:strVal val="#ppt_w"/>
                                          </p:val>
                                        </p:tav>
                                      </p:tavLst>
                                    </p:anim>
                                    <p:anim calcmode="lin" valueType="num">
                                      <p:cBhvr additive="base">
                                        <p:cTn id="16" dur="500"/>
                                        <p:tgtEl>
                                          <p:spTgt spid="1783"/>
                                        </p:tgtEl>
                                        <p:attrNameLst>
                                          <p:attrName>ppt_h</p:attrName>
                                        </p:attrNameLst>
                                      </p:cBhvr>
                                      <p:tavLst>
                                        <p:tav tm="0">
                                          <p:val>
                                            <p:str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1772"/>
                                        </p:tgtEl>
                                        <p:attrNameLst>
                                          <p:attrName>style.visibility</p:attrName>
                                        </p:attrNameLst>
                                      </p:cBhvr>
                                      <p:to>
                                        <p:strVal val="visible"/>
                                      </p:to>
                                    </p:set>
                                    <p:anim calcmode="lin" valueType="num">
                                      <p:cBhvr additive="base">
                                        <p:cTn id="21" dur="500"/>
                                        <p:tgtEl>
                                          <p:spTgt spid="1772"/>
                                        </p:tgtEl>
                                        <p:attrNameLst>
                                          <p:attrName>ppt_w</p:attrName>
                                        </p:attrNameLst>
                                      </p:cBhvr>
                                      <p:tavLst>
                                        <p:tav tm="0">
                                          <p:val>
                                            <p:strVal val="0"/>
                                          </p:val>
                                        </p:tav>
                                        <p:tav tm="100000">
                                          <p:val>
                                            <p:strVal val="#ppt_w"/>
                                          </p:val>
                                        </p:tav>
                                      </p:tavLst>
                                    </p:anim>
                                    <p:anim calcmode="lin" valueType="num">
                                      <p:cBhvr additive="base">
                                        <p:cTn id="22" dur="500"/>
                                        <p:tgtEl>
                                          <p:spTgt spid="1772"/>
                                        </p:tgtEl>
                                        <p:attrNameLst>
                                          <p:attrName>ppt_h</p:attrName>
                                        </p:attrNameLst>
                                      </p:cBhvr>
                                      <p:tavLst>
                                        <p:tav tm="0">
                                          <p:val>
                                            <p:strVal val="0"/>
                                          </p:val>
                                        </p:tav>
                                        <p:tav tm="100000">
                                          <p:val>
                                            <p:strVal val="#ppt_h"/>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768"/>
                                        </p:tgtEl>
                                        <p:attrNameLst>
                                          <p:attrName>style.visibility</p:attrName>
                                        </p:attrNameLst>
                                      </p:cBhvr>
                                      <p:to>
                                        <p:strVal val="visible"/>
                                      </p:to>
                                    </p:set>
                                    <p:animEffect transition="in" filter="fade">
                                      <p:cBhvr>
                                        <p:cTn id="26" dur="500"/>
                                        <p:tgtEl>
                                          <p:spTgt spid="1768"/>
                                        </p:tgtEl>
                                      </p:cBhvr>
                                    </p:animEffect>
                                  </p:childTnLst>
                                </p:cTn>
                              </p:par>
                              <p:par>
                                <p:cTn id="27" presetID="10" presetClass="entr" presetSubtype="0" fill="hold" nodeType="withEffect">
                                  <p:stCondLst>
                                    <p:cond delay="0"/>
                                  </p:stCondLst>
                                  <p:childTnLst>
                                    <p:set>
                                      <p:cBhvr>
                                        <p:cTn id="28" dur="1" fill="hold">
                                          <p:stCondLst>
                                            <p:cond delay="0"/>
                                          </p:stCondLst>
                                        </p:cTn>
                                        <p:tgtEl>
                                          <p:spTgt spid="1777"/>
                                        </p:tgtEl>
                                        <p:attrNameLst>
                                          <p:attrName>style.visibility</p:attrName>
                                        </p:attrNameLst>
                                      </p:cBhvr>
                                      <p:to>
                                        <p:strVal val="visible"/>
                                      </p:to>
                                    </p:set>
                                    <p:animEffect transition="in" filter="fade">
                                      <p:cBhvr>
                                        <p:cTn id="29" dur="500"/>
                                        <p:tgtEl>
                                          <p:spTgt spid="1777"/>
                                        </p:tgtEl>
                                      </p:cBhvr>
                                    </p:animEffect>
                                  </p:childTnLst>
                                </p:cTn>
                              </p:par>
                              <p:par>
                                <p:cTn id="30" presetID="10" presetClass="entr" presetSubtype="0" fill="hold" nodeType="withEffect">
                                  <p:stCondLst>
                                    <p:cond delay="0"/>
                                  </p:stCondLst>
                                  <p:childTnLst>
                                    <p:set>
                                      <p:cBhvr>
                                        <p:cTn id="31" dur="1" fill="hold">
                                          <p:stCondLst>
                                            <p:cond delay="0"/>
                                          </p:stCondLst>
                                        </p:cTn>
                                        <p:tgtEl>
                                          <p:spTgt spid="1785"/>
                                        </p:tgtEl>
                                        <p:attrNameLst>
                                          <p:attrName>style.visibility</p:attrName>
                                        </p:attrNameLst>
                                      </p:cBhvr>
                                      <p:to>
                                        <p:strVal val="visible"/>
                                      </p:to>
                                    </p:set>
                                    <p:animEffect transition="in" filter="fade">
                                      <p:cBhvr>
                                        <p:cTn id="32" dur="500"/>
                                        <p:tgtEl>
                                          <p:spTgt spid="1785"/>
                                        </p:tgtEl>
                                      </p:cBhvr>
                                    </p:animEffect>
                                  </p:childTnLst>
                                </p:cTn>
                              </p:par>
                              <p:par>
                                <p:cTn id="33" presetID="10" presetClass="entr" presetSubtype="0" fill="hold" nodeType="withEffect">
                                  <p:stCondLst>
                                    <p:cond delay="0"/>
                                  </p:stCondLst>
                                  <p:childTnLst>
                                    <p:set>
                                      <p:cBhvr>
                                        <p:cTn id="34" dur="1" fill="hold">
                                          <p:stCondLst>
                                            <p:cond delay="0"/>
                                          </p:stCondLst>
                                        </p:cTn>
                                        <p:tgtEl>
                                          <p:spTgt spid="1774"/>
                                        </p:tgtEl>
                                        <p:attrNameLst>
                                          <p:attrName>style.visibility</p:attrName>
                                        </p:attrNameLst>
                                      </p:cBhvr>
                                      <p:to>
                                        <p:strVal val="visible"/>
                                      </p:to>
                                    </p:set>
                                    <p:animEffect transition="in" filter="fade">
                                      <p:cBhvr>
                                        <p:cTn id="35" dur="500"/>
                                        <p:tgtEl>
                                          <p:spTgt spid="177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62"/>
                                        </p:tgtEl>
                                        <p:attrNameLst>
                                          <p:attrName>style.visibility</p:attrName>
                                        </p:attrNameLst>
                                      </p:cBhvr>
                                      <p:to>
                                        <p:strVal val="visible"/>
                                      </p:to>
                                    </p:set>
                                    <p:animEffect transition="in" filter="fade">
                                      <p:cBhvr>
                                        <p:cTn id="40" dur="500"/>
                                        <p:tgtEl>
                                          <p:spTgt spid="1762"/>
                                        </p:tgtEl>
                                      </p:cBhvr>
                                    </p:animEffect>
                                  </p:childTnLst>
                                </p:cTn>
                              </p:par>
                              <p:par>
                                <p:cTn id="41" presetID="1" presetClass="entr" presetSubtype="0" fill="hold" nodeType="withEffect">
                                  <p:stCondLst>
                                    <p:cond delay="0"/>
                                  </p:stCondLst>
                                  <p:childTnLst>
                                    <p:set>
                                      <p:cBhvr>
                                        <p:cTn id="42" dur="1" fill="hold">
                                          <p:stCondLst>
                                            <p:cond delay="0"/>
                                          </p:stCondLst>
                                        </p:cTn>
                                        <p:tgtEl>
                                          <p:spTgt spid="178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65"/>
                                        </p:tgtEl>
                                        <p:attrNameLst>
                                          <p:attrName>style.visibility</p:attrName>
                                        </p:attrNameLst>
                                      </p:cBhvr>
                                      <p:to>
                                        <p:strVal val="visible"/>
                                      </p:to>
                                    </p:set>
                                    <p:animEffect transition="in" filter="fade">
                                      <p:cBhvr>
                                        <p:cTn id="47" dur="500"/>
                                        <p:tgtEl>
                                          <p:spTgt spid="1765"/>
                                        </p:tgtEl>
                                      </p:cBhvr>
                                    </p:animEffect>
                                  </p:childTnLst>
                                </p:cTn>
                              </p:par>
                              <p:par>
                                <p:cTn id="48" presetID="10" presetClass="entr" presetSubtype="0" fill="hold" nodeType="withEffect">
                                  <p:stCondLst>
                                    <p:cond delay="0"/>
                                  </p:stCondLst>
                                  <p:childTnLst>
                                    <p:set>
                                      <p:cBhvr>
                                        <p:cTn id="49" dur="1" fill="hold">
                                          <p:stCondLst>
                                            <p:cond delay="0"/>
                                          </p:stCondLst>
                                        </p:cTn>
                                        <p:tgtEl>
                                          <p:spTgt spid="1784"/>
                                        </p:tgtEl>
                                        <p:attrNameLst>
                                          <p:attrName>style.visibility</p:attrName>
                                        </p:attrNameLst>
                                      </p:cBhvr>
                                      <p:to>
                                        <p:strVal val="visible"/>
                                      </p:to>
                                    </p:set>
                                    <p:animEffect transition="in" filter="fade">
                                      <p:cBhvr>
                                        <p:cTn id="50" dur="500"/>
                                        <p:tgtEl>
                                          <p:spTgt spid="1784"/>
                                        </p:tgtEl>
                                      </p:cBhvr>
                                    </p:animEffect>
                                  </p:childTnLst>
                                </p:cTn>
                              </p:par>
                              <p:par>
                                <p:cTn id="51" presetID="1" presetClass="entr" presetSubtype="0" fill="hold" nodeType="withEffect">
                                  <p:stCondLst>
                                    <p:cond delay="0"/>
                                  </p:stCondLst>
                                  <p:childTnLst>
                                    <p:set>
                                      <p:cBhvr>
                                        <p:cTn id="52" dur="1" fill="hold">
                                          <p:stCondLst>
                                            <p:cond delay="0"/>
                                          </p:stCondLst>
                                        </p:cTn>
                                        <p:tgtEl>
                                          <p:spTgt spid="179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89"/>
                                        </p:tgtEl>
                                        <p:attrNameLst>
                                          <p:attrName>style.visibility</p:attrName>
                                        </p:attrNameLst>
                                      </p:cBhvr>
                                      <p:to>
                                        <p:strVal val="visible"/>
                                      </p:to>
                                    </p:set>
                                  </p:childTnLst>
                                </p:cTn>
                              </p:par>
                              <p:par>
                                <p:cTn id="55" presetID="1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9"/>
        <p:cNvGrpSpPr/>
        <p:nvPr/>
      </p:nvGrpSpPr>
      <p:grpSpPr>
        <a:xfrm>
          <a:off x="0" y="0"/>
          <a:ext cx="0" cy="0"/>
          <a:chOff x="0" y="0"/>
          <a:chExt cx="0" cy="0"/>
        </a:xfrm>
      </p:grpSpPr>
      <p:sp>
        <p:nvSpPr>
          <p:cNvPr id="1800" name="Google Shape;1800;p34"/>
          <p:cNvSpPr txBox="1">
            <a:spLocks noGrp="1"/>
          </p:cNvSpPr>
          <p:nvPr>
            <p:ph type="title"/>
          </p:nvPr>
        </p:nvSpPr>
        <p:spPr>
          <a:xfrm>
            <a:off x="1299521" y="370081"/>
            <a:ext cx="10302916"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Publish and Subscribe</a:t>
            </a:r>
            <a:endParaRPr/>
          </a:p>
        </p:txBody>
      </p:sp>
      <p:pic>
        <p:nvPicPr>
          <p:cNvPr id="1801" name="Google Shape;1801;p34"/>
          <p:cNvPicPr preferRelativeResize="0"/>
          <p:nvPr/>
        </p:nvPicPr>
        <p:blipFill rotWithShape="1">
          <a:blip r:embed="rId3">
            <a:alphaModFix/>
          </a:blip>
          <a:srcRect/>
          <a:stretch/>
        </p:blipFill>
        <p:spPr>
          <a:xfrm>
            <a:off x="446877" y="474913"/>
            <a:ext cx="668837" cy="339992"/>
          </a:xfrm>
          <a:prstGeom prst="rect">
            <a:avLst/>
          </a:prstGeom>
          <a:noFill/>
          <a:ln>
            <a:noFill/>
          </a:ln>
        </p:spPr>
      </p:pic>
      <p:pic>
        <p:nvPicPr>
          <p:cNvPr id="1803" name="Google Shape;1803;p34"/>
          <p:cNvPicPr preferRelativeResize="0"/>
          <p:nvPr/>
        </p:nvPicPr>
        <p:blipFill rotWithShape="1">
          <a:blip r:embed="rId4">
            <a:alphaModFix/>
          </a:blip>
          <a:srcRect/>
          <a:stretch/>
        </p:blipFill>
        <p:spPr>
          <a:xfrm>
            <a:off x="9936928" y="2464730"/>
            <a:ext cx="1665509" cy="1943091"/>
          </a:xfrm>
          <a:prstGeom prst="rect">
            <a:avLst/>
          </a:prstGeom>
          <a:noFill/>
          <a:ln>
            <a:noFill/>
          </a:ln>
        </p:spPr>
      </p:pic>
      <p:pic>
        <p:nvPicPr>
          <p:cNvPr id="1806" name="Google Shape;1806;p34"/>
          <p:cNvPicPr preferRelativeResize="0"/>
          <p:nvPr/>
        </p:nvPicPr>
        <p:blipFill rotWithShape="1">
          <a:blip r:embed="rId5">
            <a:alphaModFix/>
          </a:blip>
          <a:srcRect/>
          <a:stretch/>
        </p:blipFill>
        <p:spPr>
          <a:xfrm>
            <a:off x="1052997" y="2469252"/>
            <a:ext cx="1666465" cy="1944207"/>
          </a:xfrm>
          <a:prstGeom prst="rect">
            <a:avLst/>
          </a:prstGeom>
          <a:noFill/>
          <a:ln>
            <a:noFill/>
          </a:ln>
        </p:spPr>
      </p:pic>
      <p:cxnSp>
        <p:nvCxnSpPr>
          <p:cNvPr id="1808" name="Google Shape;1808;p34"/>
          <p:cNvCxnSpPr/>
          <p:nvPr/>
        </p:nvCxnSpPr>
        <p:spPr>
          <a:xfrm>
            <a:off x="2719462" y="3439647"/>
            <a:ext cx="719632" cy="3416"/>
          </a:xfrm>
          <a:prstGeom prst="straightConnector1">
            <a:avLst/>
          </a:prstGeom>
          <a:noFill/>
          <a:ln w="28575" cap="flat" cmpd="sng">
            <a:solidFill>
              <a:srgbClr val="202192"/>
            </a:solidFill>
            <a:prstDash val="solid"/>
            <a:round/>
            <a:headEnd type="none" w="sm" len="sm"/>
            <a:tailEnd type="triangle" w="lg" len="lg"/>
          </a:ln>
        </p:spPr>
      </p:cxnSp>
      <p:pic>
        <p:nvPicPr>
          <p:cNvPr id="1809" name="Google Shape;1809;p34"/>
          <p:cNvPicPr preferRelativeResize="0"/>
          <p:nvPr/>
        </p:nvPicPr>
        <p:blipFill rotWithShape="1">
          <a:blip r:embed="rId6">
            <a:alphaModFix/>
          </a:blip>
          <a:srcRect/>
          <a:stretch/>
        </p:blipFill>
        <p:spPr>
          <a:xfrm>
            <a:off x="3439094" y="2949372"/>
            <a:ext cx="843400" cy="983967"/>
          </a:xfrm>
          <a:prstGeom prst="rect">
            <a:avLst/>
          </a:prstGeom>
          <a:noFill/>
          <a:ln>
            <a:noFill/>
          </a:ln>
          <a:effectLst>
            <a:outerShdw blurRad="50800" dist="25400" dir="13500000" algn="br" rotWithShape="0">
              <a:srgbClr val="000000">
                <a:alpha val="40000"/>
              </a:srgbClr>
            </a:outerShdw>
          </a:effectLst>
        </p:spPr>
      </p:pic>
      <p:pic>
        <p:nvPicPr>
          <p:cNvPr id="1810" name="Google Shape;1810;p34"/>
          <p:cNvPicPr preferRelativeResize="0"/>
          <p:nvPr/>
        </p:nvPicPr>
        <p:blipFill rotWithShape="1">
          <a:blip r:embed="rId6">
            <a:alphaModFix/>
          </a:blip>
          <a:srcRect/>
          <a:stretch/>
        </p:blipFill>
        <p:spPr>
          <a:xfrm>
            <a:off x="8373896" y="2946197"/>
            <a:ext cx="843400" cy="983967"/>
          </a:xfrm>
          <a:prstGeom prst="rect">
            <a:avLst/>
          </a:prstGeom>
          <a:noFill/>
          <a:ln>
            <a:noFill/>
          </a:ln>
          <a:effectLst>
            <a:outerShdw blurRad="50800" dist="25400" dir="13500000" algn="br" rotWithShape="0">
              <a:srgbClr val="000000">
                <a:alpha val="40000"/>
              </a:srgbClr>
            </a:outerShdw>
          </a:effectLst>
        </p:spPr>
      </p:pic>
      <p:cxnSp>
        <p:nvCxnSpPr>
          <p:cNvPr id="1811" name="Google Shape;1811;p34"/>
          <p:cNvCxnSpPr>
            <a:stCxn id="1810" idx="3"/>
            <a:endCxn id="1803" idx="1"/>
          </p:cNvCxnSpPr>
          <p:nvPr/>
        </p:nvCxnSpPr>
        <p:spPr>
          <a:xfrm rot="10800000" flipH="1">
            <a:off x="9217296" y="3436381"/>
            <a:ext cx="719700" cy="1800"/>
          </a:xfrm>
          <a:prstGeom prst="straightConnector1">
            <a:avLst/>
          </a:prstGeom>
          <a:noFill/>
          <a:ln w="28575" cap="flat" cmpd="sng">
            <a:solidFill>
              <a:srgbClr val="202192"/>
            </a:solidFill>
            <a:prstDash val="solid"/>
            <a:round/>
            <a:headEnd type="none" w="sm" len="sm"/>
            <a:tailEnd type="triangle" w="lg" len="lg"/>
          </a:ln>
        </p:spPr>
      </p:cxnSp>
      <p:grpSp>
        <p:nvGrpSpPr>
          <p:cNvPr id="1812" name="Google Shape;1812;p34"/>
          <p:cNvGrpSpPr/>
          <p:nvPr/>
        </p:nvGrpSpPr>
        <p:grpSpPr>
          <a:xfrm>
            <a:off x="4282494" y="3306703"/>
            <a:ext cx="699312" cy="269304"/>
            <a:chOff x="4282494" y="3119414"/>
            <a:chExt cx="699312" cy="269304"/>
          </a:xfrm>
        </p:grpSpPr>
        <p:cxnSp>
          <p:nvCxnSpPr>
            <p:cNvPr id="1813" name="Google Shape;1813;p34"/>
            <p:cNvCxnSpPr/>
            <p:nvPr/>
          </p:nvCxnSpPr>
          <p:spPr>
            <a:xfrm>
              <a:off x="4282494" y="3263960"/>
              <a:ext cx="451027" cy="0"/>
            </a:xfrm>
            <a:prstGeom prst="straightConnector1">
              <a:avLst/>
            </a:prstGeom>
            <a:noFill/>
            <a:ln w="28575" cap="flat" cmpd="sng">
              <a:solidFill>
                <a:srgbClr val="202192"/>
              </a:solidFill>
              <a:prstDash val="solid"/>
              <a:round/>
              <a:headEnd type="none" w="sm" len="sm"/>
              <a:tailEnd type="none" w="sm" len="sm"/>
            </a:ln>
          </p:spPr>
        </p:cxnSp>
        <p:sp>
          <p:nvSpPr>
            <p:cNvPr id="1814" name="Google Shape;1814;p34"/>
            <p:cNvSpPr/>
            <p:nvPr/>
          </p:nvSpPr>
          <p:spPr>
            <a:xfrm>
              <a:off x="4733521" y="3119414"/>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1815" name="Google Shape;1815;p34"/>
          <p:cNvGrpSpPr/>
          <p:nvPr/>
        </p:nvGrpSpPr>
        <p:grpSpPr>
          <a:xfrm>
            <a:off x="4820771" y="3389223"/>
            <a:ext cx="685664" cy="104265"/>
            <a:chOff x="4820771" y="3201934"/>
            <a:chExt cx="685664" cy="104265"/>
          </a:xfrm>
        </p:grpSpPr>
        <p:sp>
          <p:nvSpPr>
            <p:cNvPr id="1816" name="Google Shape;1816;p34"/>
            <p:cNvSpPr/>
            <p:nvPr/>
          </p:nvSpPr>
          <p:spPr>
            <a:xfrm>
              <a:off x="4820771" y="3201934"/>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1817" name="Google Shape;1817;p34"/>
            <p:cNvCxnSpPr>
              <a:stCxn id="1816" idx="6"/>
              <a:endCxn id="1818" idx="1"/>
            </p:cNvCxnSpPr>
            <p:nvPr/>
          </p:nvCxnSpPr>
          <p:spPr>
            <a:xfrm>
              <a:off x="4925035" y="3254067"/>
              <a:ext cx="581400" cy="0"/>
            </a:xfrm>
            <a:prstGeom prst="straightConnector1">
              <a:avLst/>
            </a:prstGeom>
            <a:noFill/>
            <a:ln w="28575" cap="flat" cmpd="sng">
              <a:solidFill>
                <a:srgbClr val="202192"/>
              </a:solidFill>
              <a:prstDash val="solid"/>
              <a:round/>
              <a:headEnd type="none" w="sm" len="sm"/>
              <a:tailEnd type="none" w="sm" len="sm"/>
            </a:ln>
          </p:spPr>
        </p:cxnSp>
      </p:grpSp>
      <p:grpSp>
        <p:nvGrpSpPr>
          <p:cNvPr id="1819" name="Google Shape;1819;p34"/>
          <p:cNvGrpSpPr/>
          <p:nvPr/>
        </p:nvGrpSpPr>
        <p:grpSpPr>
          <a:xfrm>
            <a:off x="5506438" y="3011667"/>
            <a:ext cx="1664093" cy="859376"/>
            <a:chOff x="5626289" y="3065947"/>
            <a:chExt cx="1664093" cy="859376"/>
          </a:xfrm>
        </p:grpSpPr>
        <p:sp>
          <p:nvSpPr>
            <p:cNvPr id="1818" name="Google Shape;1818;p34"/>
            <p:cNvSpPr/>
            <p:nvPr/>
          </p:nvSpPr>
          <p:spPr>
            <a:xfrm>
              <a:off x="5626289" y="3065947"/>
              <a:ext cx="1664093" cy="859376"/>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822950" tIns="0" rIns="0" bIns="0" anchor="ctr" anchorCtr="0">
              <a:noAutofit/>
            </a:bodyPr>
            <a:lstStyle/>
            <a:p>
              <a:pPr marL="0" marR="0" lvl="0" indent="0" algn="l" rtl="0">
                <a:lnSpc>
                  <a:spcPct val="100000"/>
                </a:lnSpc>
                <a:spcBef>
                  <a:spcPts val="0"/>
                </a:spcBef>
                <a:spcAft>
                  <a:spcPts val="0"/>
                </a:spcAft>
                <a:buClr>
                  <a:srgbClr val="000000"/>
                </a:buClr>
                <a:buSzPts val="2000"/>
                <a:buFont typeface="Quattrocento Sans"/>
                <a:buNone/>
              </a:pPr>
              <a:r>
                <a:rPr lang="en-US" sz="2000">
                  <a:solidFill>
                    <a:srgbClr val="000000"/>
                  </a:solidFill>
                  <a:latin typeface="Quattrocento Sans"/>
                  <a:ea typeface="Quattrocento Sans"/>
                  <a:cs typeface="Quattrocento Sans"/>
                  <a:sym typeface="Quattrocento Sans"/>
                </a:rPr>
                <a:t>Redis</a:t>
              </a:r>
              <a:endParaRPr/>
            </a:p>
            <a:p>
              <a:pPr marL="0" marR="0" lvl="0" indent="0" algn="l" rtl="0">
                <a:lnSpc>
                  <a:spcPct val="100000"/>
                </a:lnSpc>
                <a:spcBef>
                  <a:spcPts val="0"/>
                </a:spcBef>
                <a:spcAft>
                  <a:spcPts val="0"/>
                </a:spcAft>
                <a:buClr>
                  <a:srgbClr val="000000"/>
                </a:buClr>
                <a:buSzPts val="2000"/>
                <a:buFont typeface="Quattrocento Sans"/>
                <a:buNone/>
              </a:pPr>
              <a:r>
                <a:rPr lang="en-US" sz="2000" b="0" i="0" u="none" strike="noStrike" cap="none">
                  <a:solidFill>
                    <a:srgbClr val="000000"/>
                  </a:solidFill>
                  <a:latin typeface="Quattrocento Sans"/>
                  <a:ea typeface="Quattrocento Sans"/>
                  <a:cs typeface="Quattrocento Sans"/>
                  <a:sym typeface="Quattrocento Sans"/>
                </a:rPr>
                <a:t>Cache</a:t>
              </a:r>
              <a:endParaRPr/>
            </a:p>
          </p:txBody>
        </p:sp>
        <p:pic>
          <p:nvPicPr>
            <p:cNvPr id="1820" name="Google Shape;1820;p34" descr="See the source image"/>
            <p:cNvPicPr preferRelativeResize="0"/>
            <p:nvPr/>
          </p:nvPicPr>
          <p:blipFill rotWithShape="1">
            <a:blip r:embed="rId7">
              <a:alphaModFix/>
            </a:blip>
            <a:srcRect/>
            <a:stretch/>
          </p:blipFill>
          <p:spPr>
            <a:xfrm>
              <a:off x="5788419" y="3277330"/>
              <a:ext cx="522408" cy="439850"/>
            </a:xfrm>
            <a:prstGeom prst="rect">
              <a:avLst/>
            </a:prstGeom>
            <a:noFill/>
            <a:ln>
              <a:noFill/>
            </a:ln>
          </p:spPr>
        </p:pic>
      </p:grpSp>
      <p:grpSp>
        <p:nvGrpSpPr>
          <p:cNvPr id="1821" name="Google Shape;1821;p34"/>
          <p:cNvGrpSpPr/>
          <p:nvPr/>
        </p:nvGrpSpPr>
        <p:grpSpPr>
          <a:xfrm>
            <a:off x="7654489" y="3306703"/>
            <a:ext cx="719407" cy="269304"/>
            <a:chOff x="7654489" y="3119414"/>
            <a:chExt cx="719407" cy="269304"/>
          </a:xfrm>
        </p:grpSpPr>
        <p:cxnSp>
          <p:nvCxnSpPr>
            <p:cNvPr id="1822" name="Google Shape;1822;p34"/>
            <p:cNvCxnSpPr>
              <a:stCxn id="1810" idx="1"/>
              <a:endCxn id="1823" idx="3"/>
            </p:cNvCxnSpPr>
            <p:nvPr/>
          </p:nvCxnSpPr>
          <p:spPr>
            <a:xfrm rot="10800000">
              <a:off x="7902896" y="3243092"/>
              <a:ext cx="471000" cy="7800"/>
            </a:xfrm>
            <a:prstGeom prst="straightConnector1">
              <a:avLst/>
            </a:prstGeom>
            <a:noFill/>
            <a:ln w="28575" cap="flat" cmpd="sng">
              <a:solidFill>
                <a:srgbClr val="202192"/>
              </a:solidFill>
              <a:prstDash val="solid"/>
              <a:round/>
              <a:headEnd type="none" w="sm" len="sm"/>
              <a:tailEnd type="none" w="sm" len="sm"/>
            </a:ln>
          </p:spPr>
        </p:cxnSp>
        <p:sp>
          <p:nvSpPr>
            <p:cNvPr id="1823" name="Google Shape;1823;p34"/>
            <p:cNvSpPr/>
            <p:nvPr/>
          </p:nvSpPr>
          <p:spPr>
            <a:xfrm rot="10800000">
              <a:off x="7654489" y="3119414"/>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1824" name="Google Shape;1824;p34"/>
          <p:cNvGrpSpPr/>
          <p:nvPr/>
        </p:nvGrpSpPr>
        <p:grpSpPr>
          <a:xfrm>
            <a:off x="7170660" y="3389222"/>
            <a:ext cx="644864" cy="104265"/>
            <a:chOff x="7170660" y="3201933"/>
            <a:chExt cx="644864" cy="104265"/>
          </a:xfrm>
        </p:grpSpPr>
        <p:sp>
          <p:nvSpPr>
            <p:cNvPr id="1825" name="Google Shape;1825;p34"/>
            <p:cNvSpPr/>
            <p:nvPr/>
          </p:nvSpPr>
          <p:spPr>
            <a:xfrm rot="10800000">
              <a:off x="7711260" y="3201933"/>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1826" name="Google Shape;1826;p34"/>
            <p:cNvCxnSpPr>
              <a:stCxn id="1825" idx="6"/>
              <a:endCxn id="1818" idx="3"/>
            </p:cNvCxnSpPr>
            <p:nvPr/>
          </p:nvCxnSpPr>
          <p:spPr>
            <a:xfrm rot="10800000">
              <a:off x="7170660" y="3254066"/>
              <a:ext cx="540600" cy="0"/>
            </a:xfrm>
            <a:prstGeom prst="straightConnector1">
              <a:avLst/>
            </a:prstGeom>
            <a:noFill/>
            <a:ln w="28575" cap="flat" cmpd="sng">
              <a:solidFill>
                <a:srgbClr val="202192"/>
              </a:solidFill>
              <a:prstDash val="solid"/>
              <a:round/>
              <a:headEnd type="none" w="sm" len="sm"/>
              <a:tailEnd type="none" w="sm" len="sm"/>
            </a:ln>
          </p:spPr>
        </p:cxnSp>
      </p:grpSp>
      <p:pic>
        <p:nvPicPr>
          <p:cNvPr id="1828" name="Google Shape;1828;p34"/>
          <p:cNvPicPr preferRelativeResize="0"/>
          <p:nvPr/>
        </p:nvPicPr>
        <p:blipFill rotWithShape="1">
          <a:blip r:embed="rId8">
            <a:alphaModFix/>
          </a:blip>
          <a:srcRect/>
          <a:stretch/>
        </p:blipFill>
        <p:spPr>
          <a:xfrm>
            <a:off x="9936928" y="426627"/>
            <a:ext cx="1665509" cy="1943094"/>
          </a:xfrm>
          <a:prstGeom prst="rect">
            <a:avLst/>
          </a:prstGeom>
          <a:noFill/>
          <a:ln>
            <a:noFill/>
          </a:ln>
        </p:spPr>
      </p:pic>
      <p:pic>
        <p:nvPicPr>
          <p:cNvPr id="1830" name="Google Shape;1830;p34"/>
          <p:cNvPicPr preferRelativeResize="0"/>
          <p:nvPr/>
        </p:nvPicPr>
        <p:blipFill rotWithShape="1">
          <a:blip r:embed="rId6">
            <a:alphaModFix/>
          </a:blip>
          <a:srcRect/>
          <a:stretch/>
        </p:blipFill>
        <p:spPr>
          <a:xfrm>
            <a:off x="8373896" y="906961"/>
            <a:ext cx="843400" cy="983967"/>
          </a:xfrm>
          <a:prstGeom prst="rect">
            <a:avLst/>
          </a:prstGeom>
          <a:noFill/>
          <a:ln>
            <a:noFill/>
          </a:ln>
          <a:effectLst>
            <a:outerShdw blurRad="50800" dist="25400" dir="13500000" algn="br" rotWithShape="0">
              <a:srgbClr val="000000">
                <a:alpha val="40000"/>
              </a:srgbClr>
            </a:outerShdw>
          </a:effectLst>
        </p:spPr>
      </p:pic>
      <p:cxnSp>
        <p:nvCxnSpPr>
          <p:cNvPr id="1831" name="Google Shape;1831;p34"/>
          <p:cNvCxnSpPr>
            <a:stCxn id="1830" idx="3"/>
            <a:endCxn id="1828" idx="1"/>
          </p:cNvCxnSpPr>
          <p:nvPr/>
        </p:nvCxnSpPr>
        <p:spPr>
          <a:xfrm rot="10800000" flipH="1">
            <a:off x="9217296" y="1398045"/>
            <a:ext cx="719700" cy="900"/>
          </a:xfrm>
          <a:prstGeom prst="straightConnector1">
            <a:avLst/>
          </a:prstGeom>
          <a:noFill/>
          <a:ln w="28575" cap="flat" cmpd="sng">
            <a:solidFill>
              <a:srgbClr val="202192"/>
            </a:solidFill>
            <a:prstDash val="solid"/>
            <a:round/>
            <a:headEnd type="none" w="sm" len="sm"/>
            <a:tailEnd type="triangle" w="lg" len="lg"/>
          </a:ln>
        </p:spPr>
      </p:cxnSp>
      <p:cxnSp>
        <p:nvCxnSpPr>
          <p:cNvPr id="1832" name="Google Shape;1832;p34"/>
          <p:cNvCxnSpPr>
            <a:stCxn id="1830" idx="1"/>
            <a:endCxn id="1810" idx="1"/>
          </p:cNvCxnSpPr>
          <p:nvPr/>
        </p:nvCxnSpPr>
        <p:spPr>
          <a:xfrm>
            <a:off x="8373896" y="1398945"/>
            <a:ext cx="600" cy="2039100"/>
          </a:xfrm>
          <a:prstGeom prst="bentConnector3">
            <a:avLst>
              <a:gd name="adj1" fmla="val -35983333"/>
            </a:avLst>
          </a:prstGeom>
          <a:noFill/>
          <a:ln w="28575" cap="flat" cmpd="sng">
            <a:solidFill>
              <a:srgbClr val="202192"/>
            </a:solidFill>
            <a:prstDash val="solid"/>
            <a:round/>
            <a:headEnd type="none" w="sm" len="sm"/>
            <a:tailEnd type="none" w="sm" len="sm"/>
          </a:ln>
        </p:spPr>
      </p:cxnSp>
      <p:grpSp>
        <p:nvGrpSpPr>
          <p:cNvPr id="1833" name="Google Shape;1833;p34"/>
          <p:cNvGrpSpPr/>
          <p:nvPr/>
        </p:nvGrpSpPr>
        <p:grpSpPr>
          <a:xfrm>
            <a:off x="5506438" y="3983771"/>
            <a:ext cx="1669124" cy="2800482"/>
            <a:chOff x="5506438" y="3796482"/>
            <a:chExt cx="1669124" cy="2800482"/>
          </a:xfrm>
        </p:grpSpPr>
        <p:sp>
          <p:nvSpPr>
            <p:cNvPr id="1834" name="Google Shape;1834;p34"/>
            <p:cNvSpPr/>
            <p:nvPr/>
          </p:nvSpPr>
          <p:spPr>
            <a:xfrm>
              <a:off x="5506438" y="3796482"/>
              <a:ext cx="1664093" cy="859376"/>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822950" tIns="0" rIns="0" bIns="0" anchor="ctr" anchorCtr="0">
              <a:noAutofit/>
            </a:bodyPr>
            <a:lstStyle/>
            <a:p>
              <a:pPr marL="0" marR="0" lvl="0" indent="0" algn="l" rtl="0">
                <a:lnSpc>
                  <a:spcPct val="100000"/>
                </a:lnSpc>
                <a:spcBef>
                  <a:spcPts val="0"/>
                </a:spcBef>
                <a:spcAft>
                  <a:spcPts val="0"/>
                </a:spcAft>
                <a:buClr>
                  <a:srgbClr val="000000"/>
                </a:buClr>
                <a:buSzPts val="2000"/>
                <a:buFont typeface="Quattrocento Sans"/>
                <a:buNone/>
              </a:pPr>
              <a:endParaRPr sz="2000" b="0" i="0" u="none" strike="noStrike" cap="none">
                <a:solidFill>
                  <a:srgbClr val="000000"/>
                </a:solidFill>
                <a:latin typeface="Quattrocento Sans"/>
                <a:ea typeface="Quattrocento Sans"/>
                <a:cs typeface="Quattrocento Sans"/>
                <a:sym typeface="Quattrocento Sans"/>
              </a:endParaRPr>
            </a:p>
          </p:txBody>
        </p:sp>
        <p:sp>
          <p:nvSpPr>
            <p:cNvPr id="1836" name="Google Shape;1836;p34"/>
            <p:cNvSpPr/>
            <p:nvPr/>
          </p:nvSpPr>
          <p:spPr>
            <a:xfrm>
              <a:off x="5511469" y="4765485"/>
              <a:ext cx="1664093" cy="859376"/>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822950" tIns="0" rIns="0" bIns="0" anchor="ctr" anchorCtr="0">
              <a:noAutofit/>
            </a:bodyPr>
            <a:lstStyle/>
            <a:p>
              <a:pPr marL="0" marR="0" lvl="0" indent="0" algn="l" rtl="0">
                <a:lnSpc>
                  <a:spcPct val="100000"/>
                </a:lnSpc>
                <a:spcBef>
                  <a:spcPts val="0"/>
                </a:spcBef>
                <a:spcAft>
                  <a:spcPts val="0"/>
                </a:spcAft>
                <a:buClr>
                  <a:srgbClr val="000000"/>
                </a:buClr>
                <a:buSzPts val="2000"/>
                <a:buFont typeface="Quattrocento Sans"/>
                <a:buNone/>
              </a:pPr>
              <a:r>
                <a:rPr lang="en-US" sz="2000">
                  <a:solidFill>
                    <a:srgbClr val="000000"/>
                  </a:solidFill>
                  <a:latin typeface="Quattrocento Sans"/>
                  <a:ea typeface="Quattrocento Sans"/>
                  <a:cs typeface="Quattrocento Sans"/>
                  <a:sym typeface="Quattrocento Sans"/>
                </a:rPr>
                <a:t>Azure Service Bus</a:t>
              </a:r>
              <a:endParaRPr sz="2000" b="0" i="0" u="none" strike="noStrike" cap="none">
                <a:solidFill>
                  <a:srgbClr val="000000"/>
                </a:solidFill>
                <a:latin typeface="Quattrocento Sans"/>
                <a:ea typeface="Quattrocento Sans"/>
                <a:cs typeface="Quattrocento Sans"/>
                <a:sym typeface="Quattrocento Sans"/>
              </a:endParaRPr>
            </a:p>
          </p:txBody>
        </p:sp>
        <p:sp>
          <p:nvSpPr>
            <p:cNvPr id="1837" name="Google Shape;1837;p34"/>
            <p:cNvSpPr/>
            <p:nvPr/>
          </p:nvSpPr>
          <p:spPr>
            <a:xfrm>
              <a:off x="5511469" y="5737588"/>
              <a:ext cx="1664093" cy="859376"/>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822950" tIns="0" rIns="0" bIns="0" anchor="ctr" anchorCtr="0">
              <a:noAutofit/>
            </a:bodyPr>
            <a:lstStyle/>
            <a:p>
              <a:pPr marL="0" marR="0" lvl="0" indent="0" algn="l" rtl="0">
                <a:lnSpc>
                  <a:spcPct val="100000"/>
                </a:lnSpc>
                <a:spcBef>
                  <a:spcPts val="0"/>
                </a:spcBef>
                <a:spcAft>
                  <a:spcPts val="0"/>
                </a:spcAft>
                <a:buClr>
                  <a:srgbClr val="000000"/>
                </a:buClr>
                <a:buSzPts val="2000"/>
                <a:buFont typeface="Quattrocento Sans"/>
                <a:buNone/>
              </a:pPr>
              <a:r>
                <a:rPr lang="en-US" sz="2000">
                  <a:solidFill>
                    <a:srgbClr val="000000"/>
                  </a:solidFill>
                  <a:latin typeface="Quattrocento Sans"/>
                  <a:ea typeface="Quattrocento Sans"/>
                  <a:cs typeface="Quattrocento Sans"/>
                  <a:sym typeface="Quattrocento Sans"/>
                </a:rPr>
                <a:t>GCP Pub/</a:t>
              </a:r>
              <a:endParaRPr/>
            </a:p>
            <a:p>
              <a:pPr marL="0" marR="0" lvl="0" indent="0" algn="l" rtl="0">
                <a:lnSpc>
                  <a:spcPct val="100000"/>
                </a:lnSpc>
                <a:spcBef>
                  <a:spcPts val="0"/>
                </a:spcBef>
                <a:spcAft>
                  <a:spcPts val="0"/>
                </a:spcAft>
                <a:buClr>
                  <a:srgbClr val="000000"/>
                </a:buClr>
                <a:buSzPts val="2000"/>
                <a:buFont typeface="Quattrocento Sans"/>
                <a:buNone/>
              </a:pPr>
              <a:r>
                <a:rPr lang="en-US" sz="2000">
                  <a:solidFill>
                    <a:srgbClr val="000000"/>
                  </a:solidFill>
                  <a:latin typeface="Quattrocento Sans"/>
                  <a:ea typeface="Quattrocento Sans"/>
                  <a:cs typeface="Quattrocento Sans"/>
                  <a:sym typeface="Quattrocento Sans"/>
                </a:rPr>
                <a:t>Sub</a:t>
              </a:r>
              <a:endParaRPr sz="2000" b="0" i="0" u="none" strike="noStrike" cap="none">
                <a:solidFill>
                  <a:srgbClr val="000000"/>
                </a:solidFill>
                <a:latin typeface="Quattrocento Sans"/>
                <a:ea typeface="Quattrocento Sans"/>
                <a:cs typeface="Quattrocento Sans"/>
                <a:sym typeface="Quattrocento Sans"/>
              </a:endParaRPr>
            </a:p>
          </p:txBody>
        </p:sp>
        <p:pic>
          <p:nvPicPr>
            <p:cNvPr id="1838" name="Google Shape;1838;p34" descr="Image result for Service Bus Logo"/>
            <p:cNvPicPr preferRelativeResize="0"/>
            <p:nvPr/>
          </p:nvPicPr>
          <p:blipFill rotWithShape="1">
            <a:blip r:embed="rId9">
              <a:alphaModFix/>
            </a:blip>
            <a:srcRect/>
            <a:stretch/>
          </p:blipFill>
          <p:spPr>
            <a:xfrm>
              <a:off x="5630721" y="4910914"/>
              <a:ext cx="608165" cy="618532"/>
            </a:xfrm>
            <a:prstGeom prst="rect">
              <a:avLst/>
            </a:prstGeom>
            <a:noFill/>
            <a:ln>
              <a:noFill/>
            </a:ln>
          </p:spPr>
        </p:pic>
        <p:pic>
          <p:nvPicPr>
            <p:cNvPr id="1839" name="Google Shape;1839;p34"/>
            <p:cNvPicPr preferRelativeResize="0"/>
            <p:nvPr/>
          </p:nvPicPr>
          <p:blipFill rotWithShape="1">
            <a:blip r:embed="rId10">
              <a:alphaModFix/>
            </a:blip>
            <a:srcRect/>
            <a:stretch/>
          </p:blipFill>
          <p:spPr>
            <a:xfrm>
              <a:off x="5538776" y="5821805"/>
              <a:ext cx="792054" cy="690941"/>
            </a:xfrm>
            <a:prstGeom prst="rect">
              <a:avLst/>
            </a:prstGeom>
            <a:noFill/>
            <a:ln>
              <a:noFill/>
            </a:ln>
          </p:spPr>
        </p:pic>
      </p:grpSp>
      <p:grpSp>
        <p:nvGrpSpPr>
          <p:cNvPr id="1840" name="Google Shape;1840;p34"/>
          <p:cNvGrpSpPr/>
          <p:nvPr/>
        </p:nvGrpSpPr>
        <p:grpSpPr>
          <a:xfrm>
            <a:off x="5476663" y="1070559"/>
            <a:ext cx="1688386" cy="1850877"/>
            <a:chOff x="5476663" y="1070559"/>
            <a:chExt cx="1688386" cy="1850877"/>
          </a:xfrm>
        </p:grpSpPr>
        <p:pic>
          <p:nvPicPr>
            <p:cNvPr id="1841" name="Google Shape;1841;p34" descr="MQTT Specification"/>
            <p:cNvPicPr preferRelativeResize="0"/>
            <p:nvPr/>
          </p:nvPicPr>
          <p:blipFill rotWithShape="1">
            <a:blip r:embed="rId11">
              <a:alphaModFix/>
            </a:blip>
            <a:srcRect/>
            <a:stretch/>
          </p:blipFill>
          <p:spPr>
            <a:xfrm>
              <a:off x="5476663" y="1998950"/>
              <a:ext cx="1688386" cy="922486"/>
            </a:xfrm>
            <a:prstGeom prst="rect">
              <a:avLst/>
            </a:prstGeom>
            <a:solidFill>
              <a:schemeClr val="lt1"/>
            </a:solidFill>
            <a:ln>
              <a:noFill/>
            </a:ln>
            <a:effectLst>
              <a:outerShdw blurRad="63500" sx="102000" sy="102000" algn="ctr" rotWithShape="0">
                <a:srgbClr val="000000">
                  <a:alpha val="40000"/>
                </a:srgbClr>
              </a:outerShdw>
            </a:effectLst>
          </p:spPr>
        </p:pic>
        <p:sp>
          <p:nvSpPr>
            <p:cNvPr id="1842" name="Google Shape;1842;p34"/>
            <p:cNvSpPr/>
            <p:nvPr/>
          </p:nvSpPr>
          <p:spPr>
            <a:xfrm>
              <a:off x="5500956" y="1070559"/>
              <a:ext cx="1664093" cy="859376"/>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822950" tIns="0" rIns="0" bIns="0" anchor="ctr" anchorCtr="0">
              <a:noAutofit/>
            </a:bodyPr>
            <a:lstStyle/>
            <a:p>
              <a:pPr marL="0" marR="0" lvl="0" indent="0" algn="l" rtl="0">
                <a:lnSpc>
                  <a:spcPct val="100000"/>
                </a:lnSpc>
                <a:spcBef>
                  <a:spcPts val="0"/>
                </a:spcBef>
                <a:spcAft>
                  <a:spcPts val="0"/>
                </a:spcAft>
                <a:buClr>
                  <a:srgbClr val="000000"/>
                </a:buClr>
                <a:buSzPts val="2000"/>
                <a:buFont typeface="Quattrocento Sans"/>
                <a:buNone/>
              </a:pPr>
              <a:r>
                <a:rPr lang="en-US" sz="2000">
                  <a:solidFill>
                    <a:srgbClr val="000000"/>
                  </a:solidFill>
                  <a:latin typeface="Quattrocento Sans"/>
                  <a:ea typeface="Quattrocento Sans"/>
                  <a:cs typeface="Quattrocento Sans"/>
                  <a:sym typeface="Quattrocento Sans"/>
                </a:rPr>
                <a:t>AWS SNS</a:t>
              </a:r>
              <a:endParaRPr sz="2000" b="0" i="0" u="none" strike="noStrike" cap="none">
                <a:solidFill>
                  <a:srgbClr val="000000"/>
                </a:solidFill>
                <a:latin typeface="Quattrocento Sans"/>
                <a:ea typeface="Quattrocento Sans"/>
                <a:cs typeface="Quattrocento Sans"/>
                <a:sym typeface="Quattrocento Sans"/>
              </a:endParaRPr>
            </a:p>
          </p:txBody>
        </p:sp>
        <p:pic>
          <p:nvPicPr>
            <p:cNvPr id="1843" name="Google Shape;1843;p34" descr="Amazon SNS | AWS Messaging"/>
            <p:cNvPicPr preferRelativeResize="0"/>
            <p:nvPr/>
          </p:nvPicPr>
          <p:blipFill rotWithShape="1">
            <a:blip r:embed="rId12">
              <a:alphaModFix/>
            </a:blip>
            <a:srcRect/>
            <a:stretch/>
          </p:blipFill>
          <p:spPr>
            <a:xfrm>
              <a:off x="5557757" y="1174936"/>
              <a:ext cx="689476" cy="689476"/>
            </a:xfrm>
            <a:prstGeom prst="rect">
              <a:avLst/>
            </a:prstGeom>
            <a:noFill/>
            <a:ln>
              <a:noFill/>
            </a:ln>
          </p:spPr>
        </p:pic>
      </p:grpSp>
      <p:pic>
        <p:nvPicPr>
          <p:cNvPr id="2" name="Picture 1" descr="See the source image">
            <a:extLst>
              <a:ext uri="{FF2B5EF4-FFF2-40B4-BE49-F238E27FC236}">
                <a16:creationId xmlns:a16="http://schemas.microsoft.com/office/drawing/2014/main" id="{A509F43F-095B-7BC2-9549-71869E76DB1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5282" y="4109240"/>
            <a:ext cx="1311095" cy="5971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5037738-7562-8388-D362-46A70D2AB81C}"/>
              </a:ext>
            </a:extLst>
          </p:cNvPr>
          <p:cNvSpPr txBox="1"/>
          <p:nvPr/>
        </p:nvSpPr>
        <p:spPr>
          <a:xfrm>
            <a:off x="1181409" y="3223050"/>
            <a:ext cx="131254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solidFill>
                  <a:srgbClr val="FFFFFF"/>
                </a:solidFill>
                <a:latin typeface="Segoe UI Semibold"/>
                <a:ea typeface="+mn-ea"/>
                <a:cs typeface="+mn-cs"/>
              </a:rPr>
              <a:t>React Form</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234D5F06-EBE3-5CCF-8DC0-9228B68E00E0}"/>
              </a:ext>
            </a:extLst>
          </p:cNvPr>
          <p:cNvSpPr txBox="1"/>
          <p:nvPr/>
        </p:nvSpPr>
        <p:spPr>
          <a:xfrm>
            <a:off x="10169785" y="3081445"/>
            <a:ext cx="1219886"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Python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Subscriber</a:t>
            </a:r>
            <a:endParaRPr kumimoji="0" lang="en-US" sz="2000" b="0" i="0" u="none" strike="noStrike" kern="1200" cap="none" spc="0" normalizeH="0" baseline="0" noProof="0">
              <a:ln>
                <a:noFill/>
              </a:ln>
              <a:solidFill>
                <a:srgbClr val="202192"/>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52F4BECA-9D5F-50C5-0A7F-7BF6BB3598CB}"/>
              </a:ext>
            </a:extLst>
          </p:cNvPr>
          <p:cNvSpPr txBox="1"/>
          <p:nvPr/>
        </p:nvSpPr>
        <p:spPr>
          <a:xfrm>
            <a:off x="10159739" y="1070559"/>
            <a:ext cx="1219886"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err="1">
                <a:solidFill>
                  <a:srgbClr val="202192"/>
                </a:solidFill>
                <a:latin typeface="Segoe UI Semibold"/>
              </a:rPr>
              <a:t>CSharp</a:t>
            </a:r>
            <a:endParaRPr lang="en-US" sz="2000">
              <a:solidFill>
                <a:srgbClr val="202192"/>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Subscriber</a:t>
            </a:r>
            <a:endParaRPr kumimoji="0" lang="en-US" sz="2000" b="0" i="0" u="none" strike="noStrike" kern="1200" cap="none" spc="0" normalizeH="0" baseline="0" noProof="0">
              <a:ln>
                <a:noFill/>
              </a:ln>
              <a:solidFill>
                <a:srgbClr val="202192"/>
              </a:solidFill>
              <a:effectLst/>
              <a:uLnTx/>
              <a:uFillTx/>
              <a:latin typeface="Segoe UI Semibold"/>
              <a:ea typeface="+mn-ea"/>
              <a:cs typeface="+mn-cs"/>
            </a:endParaRPr>
          </a:p>
        </p:txBody>
      </p:sp>
      <p:pic>
        <p:nvPicPr>
          <p:cNvPr id="7" name="Picture 6">
            <a:extLst>
              <a:ext uri="{FF2B5EF4-FFF2-40B4-BE49-F238E27FC236}">
                <a16:creationId xmlns:a16="http://schemas.microsoft.com/office/drawing/2014/main" id="{FECE7C59-CEA1-2563-E89F-C4E944F340F1}"/>
              </a:ext>
            </a:extLst>
          </p:cNvPr>
          <p:cNvPicPr>
            <a:picLocks noChangeAspect="1"/>
          </p:cNvPicPr>
          <p:nvPr/>
        </p:nvPicPr>
        <p:blipFill>
          <a:blip r:embed="rId14"/>
          <a:stretch>
            <a:fillRect/>
          </a:stretch>
        </p:blipFill>
        <p:spPr>
          <a:xfrm>
            <a:off x="7578235" y="421056"/>
            <a:ext cx="7121536" cy="554680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09"/>
                                        </p:tgtEl>
                                        <p:attrNameLst>
                                          <p:attrName>style.visibility</p:attrName>
                                        </p:attrNameLst>
                                      </p:cBhvr>
                                      <p:to>
                                        <p:strVal val="visible"/>
                                      </p:to>
                                    </p:set>
                                    <p:anim calcmode="lin" valueType="num">
                                      <p:cBhvr additive="base">
                                        <p:cTn id="7" dur="500"/>
                                        <p:tgtEl>
                                          <p:spTgt spid="1809"/>
                                        </p:tgtEl>
                                        <p:attrNameLst>
                                          <p:attrName>ppt_w</p:attrName>
                                        </p:attrNameLst>
                                      </p:cBhvr>
                                      <p:tavLst>
                                        <p:tav tm="0">
                                          <p:val>
                                            <p:strVal val="0"/>
                                          </p:val>
                                        </p:tav>
                                        <p:tav tm="100000">
                                          <p:val>
                                            <p:strVal val="#ppt_w"/>
                                          </p:val>
                                        </p:tav>
                                      </p:tavLst>
                                    </p:anim>
                                    <p:anim calcmode="lin" valueType="num">
                                      <p:cBhvr additive="base">
                                        <p:cTn id="8" dur="500"/>
                                        <p:tgtEl>
                                          <p:spTgt spid="180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1810"/>
                                        </p:tgtEl>
                                        <p:attrNameLst>
                                          <p:attrName>style.visibility</p:attrName>
                                        </p:attrNameLst>
                                      </p:cBhvr>
                                      <p:to>
                                        <p:strVal val="visible"/>
                                      </p:to>
                                    </p:set>
                                    <p:anim calcmode="lin" valueType="num">
                                      <p:cBhvr additive="base">
                                        <p:cTn id="11" dur="500"/>
                                        <p:tgtEl>
                                          <p:spTgt spid="1810"/>
                                        </p:tgtEl>
                                        <p:attrNameLst>
                                          <p:attrName>ppt_w</p:attrName>
                                        </p:attrNameLst>
                                      </p:cBhvr>
                                      <p:tavLst>
                                        <p:tav tm="0">
                                          <p:val>
                                            <p:strVal val="0"/>
                                          </p:val>
                                        </p:tav>
                                        <p:tav tm="100000">
                                          <p:val>
                                            <p:strVal val="#ppt_w"/>
                                          </p:val>
                                        </p:tav>
                                      </p:tavLst>
                                    </p:anim>
                                    <p:anim calcmode="lin" valueType="num">
                                      <p:cBhvr additive="base">
                                        <p:cTn id="12" dur="500"/>
                                        <p:tgtEl>
                                          <p:spTgt spid="1810"/>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1830"/>
                                        </p:tgtEl>
                                        <p:attrNameLst>
                                          <p:attrName>style.visibility</p:attrName>
                                        </p:attrNameLst>
                                      </p:cBhvr>
                                      <p:to>
                                        <p:strVal val="visible"/>
                                      </p:to>
                                    </p:set>
                                    <p:anim calcmode="lin" valueType="num">
                                      <p:cBhvr additive="base">
                                        <p:cTn id="15" dur="500"/>
                                        <p:tgtEl>
                                          <p:spTgt spid="1830"/>
                                        </p:tgtEl>
                                        <p:attrNameLst>
                                          <p:attrName>ppt_w</p:attrName>
                                        </p:attrNameLst>
                                      </p:cBhvr>
                                      <p:tavLst>
                                        <p:tav tm="0">
                                          <p:val>
                                            <p:strVal val="0"/>
                                          </p:val>
                                        </p:tav>
                                        <p:tav tm="100000">
                                          <p:val>
                                            <p:strVal val="#ppt_w"/>
                                          </p:val>
                                        </p:tav>
                                      </p:tavLst>
                                    </p:anim>
                                    <p:anim calcmode="lin" valueType="num">
                                      <p:cBhvr additive="base">
                                        <p:cTn id="16" dur="500"/>
                                        <p:tgtEl>
                                          <p:spTgt spid="1830"/>
                                        </p:tgtEl>
                                        <p:attrNameLst>
                                          <p:attrName>ppt_h</p:attrName>
                                        </p:attrNameLst>
                                      </p:cBhvr>
                                      <p:tavLst>
                                        <p:tav tm="0">
                                          <p:val>
                                            <p:str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1819"/>
                                        </p:tgtEl>
                                        <p:attrNameLst>
                                          <p:attrName>style.visibility</p:attrName>
                                        </p:attrNameLst>
                                      </p:cBhvr>
                                      <p:to>
                                        <p:strVal val="visible"/>
                                      </p:to>
                                    </p:set>
                                    <p:anim calcmode="lin" valueType="num">
                                      <p:cBhvr additive="base">
                                        <p:cTn id="21" dur="500"/>
                                        <p:tgtEl>
                                          <p:spTgt spid="1819"/>
                                        </p:tgtEl>
                                        <p:attrNameLst>
                                          <p:attrName>ppt_w</p:attrName>
                                        </p:attrNameLst>
                                      </p:cBhvr>
                                      <p:tavLst>
                                        <p:tav tm="0">
                                          <p:val>
                                            <p:strVal val="0"/>
                                          </p:val>
                                        </p:tav>
                                        <p:tav tm="100000">
                                          <p:val>
                                            <p:strVal val="#ppt_w"/>
                                          </p:val>
                                        </p:tav>
                                      </p:tavLst>
                                    </p:anim>
                                    <p:anim calcmode="lin" valueType="num">
                                      <p:cBhvr additive="base">
                                        <p:cTn id="22" dur="500"/>
                                        <p:tgtEl>
                                          <p:spTgt spid="1819"/>
                                        </p:tgtEl>
                                        <p:attrNameLst>
                                          <p:attrName>ppt_h</p:attrName>
                                        </p:attrNameLst>
                                      </p:cBhvr>
                                      <p:tavLst>
                                        <p:tav tm="0">
                                          <p:val>
                                            <p:strVal val="0"/>
                                          </p:val>
                                        </p:tav>
                                        <p:tav tm="100000">
                                          <p:val>
                                            <p:strVal val="#ppt_h"/>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815"/>
                                        </p:tgtEl>
                                        <p:attrNameLst>
                                          <p:attrName>style.visibility</p:attrName>
                                        </p:attrNameLst>
                                      </p:cBhvr>
                                      <p:to>
                                        <p:strVal val="visible"/>
                                      </p:to>
                                    </p:set>
                                    <p:animEffect transition="in" filter="fade">
                                      <p:cBhvr>
                                        <p:cTn id="26" dur="500"/>
                                        <p:tgtEl>
                                          <p:spTgt spid="1815"/>
                                        </p:tgtEl>
                                      </p:cBhvr>
                                    </p:animEffect>
                                  </p:childTnLst>
                                </p:cTn>
                              </p:par>
                              <p:par>
                                <p:cTn id="27" presetID="10" presetClass="entr" presetSubtype="0" fill="hold" nodeType="withEffect">
                                  <p:stCondLst>
                                    <p:cond delay="0"/>
                                  </p:stCondLst>
                                  <p:childTnLst>
                                    <p:set>
                                      <p:cBhvr>
                                        <p:cTn id="28" dur="1" fill="hold">
                                          <p:stCondLst>
                                            <p:cond delay="0"/>
                                          </p:stCondLst>
                                        </p:cTn>
                                        <p:tgtEl>
                                          <p:spTgt spid="1824"/>
                                        </p:tgtEl>
                                        <p:attrNameLst>
                                          <p:attrName>style.visibility</p:attrName>
                                        </p:attrNameLst>
                                      </p:cBhvr>
                                      <p:to>
                                        <p:strVal val="visible"/>
                                      </p:to>
                                    </p:set>
                                    <p:animEffect transition="in" filter="fade">
                                      <p:cBhvr>
                                        <p:cTn id="29" dur="500"/>
                                        <p:tgtEl>
                                          <p:spTgt spid="1824"/>
                                        </p:tgtEl>
                                      </p:cBhvr>
                                    </p:animEffect>
                                  </p:childTnLst>
                                </p:cTn>
                              </p:par>
                              <p:par>
                                <p:cTn id="30" presetID="10" presetClass="entr" presetSubtype="0" fill="hold" nodeType="withEffect">
                                  <p:stCondLst>
                                    <p:cond delay="0"/>
                                  </p:stCondLst>
                                  <p:childTnLst>
                                    <p:set>
                                      <p:cBhvr>
                                        <p:cTn id="31" dur="1" fill="hold">
                                          <p:stCondLst>
                                            <p:cond delay="0"/>
                                          </p:stCondLst>
                                        </p:cTn>
                                        <p:tgtEl>
                                          <p:spTgt spid="1832"/>
                                        </p:tgtEl>
                                        <p:attrNameLst>
                                          <p:attrName>style.visibility</p:attrName>
                                        </p:attrNameLst>
                                      </p:cBhvr>
                                      <p:to>
                                        <p:strVal val="visible"/>
                                      </p:to>
                                    </p:set>
                                    <p:animEffect transition="in" filter="fade">
                                      <p:cBhvr>
                                        <p:cTn id="32" dur="500"/>
                                        <p:tgtEl>
                                          <p:spTgt spid="1832"/>
                                        </p:tgtEl>
                                      </p:cBhvr>
                                    </p:animEffect>
                                  </p:childTnLst>
                                </p:cTn>
                              </p:par>
                              <p:par>
                                <p:cTn id="33" presetID="10" presetClass="entr" presetSubtype="0" fill="hold" nodeType="withEffect">
                                  <p:stCondLst>
                                    <p:cond delay="0"/>
                                  </p:stCondLst>
                                  <p:childTnLst>
                                    <p:set>
                                      <p:cBhvr>
                                        <p:cTn id="34" dur="1" fill="hold">
                                          <p:stCondLst>
                                            <p:cond delay="0"/>
                                          </p:stCondLst>
                                        </p:cTn>
                                        <p:tgtEl>
                                          <p:spTgt spid="1812"/>
                                        </p:tgtEl>
                                        <p:attrNameLst>
                                          <p:attrName>style.visibility</p:attrName>
                                        </p:attrNameLst>
                                      </p:cBhvr>
                                      <p:to>
                                        <p:strVal val="visible"/>
                                      </p:to>
                                    </p:set>
                                    <p:animEffect transition="in" filter="fade">
                                      <p:cBhvr>
                                        <p:cTn id="35" dur="500"/>
                                        <p:tgtEl>
                                          <p:spTgt spid="1812"/>
                                        </p:tgtEl>
                                      </p:cBhvr>
                                    </p:animEffect>
                                  </p:childTnLst>
                                </p:cTn>
                              </p:par>
                              <p:par>
                                <p:cTn id="36" presetID="10" presetClass="entr" presetSubtype="0" fill="hold" nodeType="withEffect">
                                  <p:stCondLst>
                                    <p:cond delay="0"/>
                                  </p:stCondLst>
                                  <p:childTnLst>
                                    <p:set>
                                      <p:cBhvr>
                                        <p:cTn id="37" dur="1" fill="hold">
                                          <p:stCondLst>
                                            <p:cond delay="0"/>
                                          </p:stCondLst>
                                        </p:cTn>
                                        <p:tgtEl>
                                          <p:spTgt spid="1821"/>
                                        </p:tgtEl>
                                        <p:attrNameLst>
                                          <p:attrName>style.visibility</p:attrName>
                                        </p:attrNameLst>
                                      </p:cBhvr>
                                      <p:to>
                                        <p:strVal val="visible"/>
                                      </p:to>
                                    </p:set>
                                    <p:animEffect transition="in" filter="fade">
                                      <p:cBhvr>
                                        <p:cTn id="38" dur="500"/>
                                        <p:tgtEl>
                                          <p:spTgt spid="1821"/>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40"/>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1808"/>
                                        </p:tgtEl>
                                        <p:attrNameLst>
                                          <p:attrName>style.visibility</p:attrName>
                                        </p:attrNameLst>
                                      </p:cBhvr>
                                      <p:to>
                                        <p:strVal val="visible"/>
                                      </p:to>
                                    </p:set>
                                    <p:animEffect transition="in" filter="fade">
                                      <p:cBhvr>
                                        <p:cTn id="49" dur="500"/>
                                        <p:tgtEl>
                                          <p:spTgt spid="1808"/>
                                        </p:tgtEl>
                                      </p:cBhvr>
                                    </p:animEffect>
                                  </p:childTnLst>
                                </p:cTn>
                              </p:par>
                              <p:par>
                                <p:cTn id="50" presetID="10" presetClass="entr" presetSubtype="0" fill="hold" nodeType="withEffect">
                                  <p:stCondLst>
                                    <p:cond delay="0"/>
                                  </p:stCondLst>
                                  <p:childTnLst>
                                    <p:set>
                                      <p:cBhvr>
                                        <p:cTn id="51" dur="1" fill="hold">
                                          <p:stCondLst>
                                            <p:cond delay="0"/>
                                          </p:stCondLst>
                                        </p:cTn>
                                        <p:tgtEl>
                                          <p:spTgt spid="1811"/>
                                        </p:tgtEl>
                                        <p:attrNameLst>
                                          <p:attrName>style.visibility</p:attrName>
                                        </p:attrNameLst>
                                      </p:cBhvr>
                                      <p:to>
                                        <p:strVal val="visible"/>
                                      </p:to>
                                    </p:set>
                                    <p:animEffect transition="in" filter="fade">
                                      <p:cBhvr>
                                        <p:cTn id="52" dur="500"/>
                                        <p:tgtEl>
                                          <p:spTgt spid="1811"/>
                                        </p:tgtEl>
                                      </p:cBhvr>
                                    </p:animEffect>
                                  </p:childTnLst>
                                </p:cTn>
                              </p:par>
                              <p:par>
                                <p:cTn id="53" presetID="10" presetClass="entr" presetSubtype="0" fill="hold" nodeType="withEffect">
                                  <p:stCondLst>
                                    <p:cond delay="0"/>
                                  </p:stCondLst>
                                  <p:childTnLst>
                                    <p:set>
                                      <p:cBhvr>
                                        <p:cTn id="54" dur="1" fill="hold">
                                          <p:stCondLst>
                                            <p:cond delay="0"/>
                                          </p:stCondLst>
                                        </p:cTn>
                                        <p:tgtEl>
                                          <p:spTgt spid="1831"/>
                                        </p:tgtEl>
                                        <p:attrNameLst>
                                          <p:attrName>style.visibility</p:attrName>
                                        </p:attrNameLst>
                                      </p:cBhvr>
                                      <p:to>
                                        <p:strVal val="visible"/>
                                      </p:to>
                                    </p:set>
                                    <p:animEffect transition="in" filter="fade">
                                      <p:cBhvr>
                                        <p:cTn id="55" dur="500"/>
                                        <p:tgtEl>
                                          <p:spTgt spid="1831"/>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1"/>
        <p:cNvGrpSpPr/>
        <p:nvPr/>
      </p:nvGrpSpPr>
      <p:grpSpPr>
        <a:xfrm>
          <a:off x="0" y="0"/>
          <a:ext cx="0" cy="0"/>
          <a:chOff x="0" y="0"/>
          <a:chExt cx="0" cy="0"/>
        </a:xfrm>
      </p:grpSpPr>
      <p:sp>
        <p:nvSpPr>
          <p:cNvPr id="2402" name="Google Shape;2402;p53"/>
          <p:cNvSpPr txBox="1"/>
          <p:nvPr/>
        </p:nvSpPr>
        <p:spPr>
          <a:xfrm>
            <a:off x="586740" y="466116"/>
            <a:ext cx="11018520" cy="553998"/>
          </a:xfrm>
          <a:prstGeom prst="rect">
            <a:avLst/>
          </a:prstGeom>
          <a:noFill/>
          <a:ln>
            <a:noFill/>
          </a:ln>
        </p:spPr>
        <p:txBody>
          <a:bodyPr spcFirstLastPara="1" wrap="square" lIns="91425" tIns="45700" rIns="91425" bIns="45700" anchor="b" anchorCtr="0">
            <a:normAutofit fontScale="70000" lnSpcReduction="20000"/>
          </a:bodyPr>
          <a:lstStyle/>
          <a:p>
            <a:pPr marL="0" marR="0" lvl="0" indent="0" algn="ctr" rtl="0">
              <a:lnSpc>
                <a:spcPct val="90000"/>
              </a:lnSpc>
              <a:spcBef>
                <a:spcPts val="0"/>
              </a:spcBef>
              <a:spcAft>
                <a:spcPts val="0"/>
              </a:spcAft>
              <a:buClr>
                <a:schemeClr val="dk1"/>
              </a:buClr>
              <a:buSzPct val="100000"/>
              <a:buFont typeface="Quattrocento Sans"/>
              <a:buNone/>
            </a:pPr>
            <a:r>
              <a:rPr lang="en-US" sz="6000">
                <a:solidFill>
                  <a:schemeClr val="dk1"/>
                </a:solidFill>
                <a:latin typeface="Quattrocento Sans"/>
                <a:ea typeface="Quattrocento Sans"/>
                <a:cs typeface="Quattrocento Sans"/>
                <a:sym typeface="Quattrocento Sans"/>
              </a:rPr>
              <a:t>Resiliency in Pub/Sub</a:t>
            </a:r>
            <a:endParaRPr/>
          </a:p>
        </p:txBody>
      </p:sp>
      <p:pic>
        <p:nvPicPr>
          <p:cNvPr id="2404" name="Google Shape;2404;p53"/>
          <p:cNvPicPr preferRelativeResize="0"/>
          <p:nvPr/>
        </p:nvPicPr>
        <p:blipFill rotWithShape="1">
          <a:blip r:embed="rId3">
            <a:alphaModFix/>
          </a:blip>
          <a:srcRect/>
          <a:stretch/>
        </p:blipFill>
        <p:spPr>
          <a:xfrm>
            <a:off x="9632437" y="2539953"/>
            <a:ext cx="1665509" cy="1943091"/>
          </a:xfrm>
          <a:prstGeom prst="rect">
            <a:avLst/>
          </a:prstGeom>
          <a:noFill/>
          <a:ln>
            <a:noFill/>
          </a:ln>
        </p:spPr>
      </p:pic>
      <p:pic>
        <p:nvPicPr>
          <p:cNvPr id="2407" name="Google Shape;2407;p53"/>
          <p:cNvPicPr preferRelativeResize="0"/>
          <p:nvPr/>
        </p:nvPicPr>
        <p:blipFill rotWithShape="1">
          <a:blip r:embed="rId4">
            <a:alphaModFix/>
          </a:blip>
          <a:srcRect/>
          <a:stretch/>
        </p:blipFill>
        <p:spPr>
          <a:xfrm>
            <a:off x="688413" y="2505317"/>
            <a:ext cx="1666465" cy="1944207"/>
          </a:xfrm>
          <a:prstGeom prst="rect">
            <a:avLst/>
          </a:prstGeom>
          <a:noFill/>
          <a:ln>
            <a:noFill/>
          </a:ln>
        </p:spPr>
      </p:pic>
      <p:cxnSp>
        <p:nvCxnSpPr>
          <p:cNvPr id="2409" name="Google Shape;2409;p53"/>
          <p:cNvCxnSpPr>
            <a:endCxn id="2410" idx="1"/>
          </p:cNvCxnSpPr>
          <p:nvPr/>
        </p:nvCxnSpPr>
        <p:spPr>
          <a:xfrm>
            <a:off x="2354771" y="3477282"/>
            <a:ext cx="934200" cy="6900"/>
          </a:xfrm>
          <a:prstGeom prst="straightConnector1">
            <a:avLst/>
          </a:prstGeom>
          <a:noFill/>
          <a:ln w="28575" cap="flat" cmpd="sng">
            <a:solidFill>
              <a:srgbClr val="202192"/>
            </a:solidFill>
            <a:prstDash val="solid"/>
            <a:round/>
            <a:headEnd type="none" w="sm" len="sm"/>
            <a:tailEnd type="triangle" w="lg" len="lg"/>
          </a:ln>
        </p:spPr>
      </p:cxnSp>
      <p:pic>
        <p:nvPicPr>
          <p:cNvPr id="2410" name="Google Shape;2410;p53"/>
          <p:cNvPicPr preferRelativeResize="0"/>
          <p:nvPr/>
        </p:nvPicPr>
        <p:blipFill rotWithShape="1">
          <a:blip r:embed="rId5">
            <a:alphaModFix/>
          </a:blip>
          <a:srcRect/>
          <a:stretch/>
        </p:blipFill>
        <p:spPr>
          <a:xfrm>
            <a:off x="3288971" y="2992199"/>
            <a:ext cx="843400" cy="983967"/>
          </a:xfrm>
          <a:prstGeom prst="rect">
            <a:avLst/>
          </a:prstGeom>
          <a:noFill/>
          <a:ln>
            <a:noFill/>
          </a:ln>
          <a:effectLst>
            <a:outerShdw blurRad="50800" dist="25400" dir="13500000" algn="br" rotWithShape="0">
              <a:srgbClr val="000000">
                <a:alpha val="40000"/>
              </a:srgbClr>
            </a:outerShdw>
          </a:effectLst>
        </p:spPr>
      </p:pic>
      <p:pic>
        <p:nvPicPr>
          <p:cNvPr id="2411" name="Google Shape;2411;p53"/>
          <p:cNvPicPr preferRelativeResize="0"/>
          <p:nvPr/>
        </p:nvPicPr>
        <p:blipFill rotWithShape="1">
          <a:blip r:embed="rId5">
            <a:alphaModFix/>
          </a:blip>
          <a:srcRect/>
          <a:stretch/>
        </p:blipFill>
        <p:spPr>
          <a:xfrm>
            <a:off x="7802531" y="3026278"/>
            <a:ext cx="843400" cy="983967"/>
          </a:xfrm>
          <a:prstGeom prst="rect">
            <a:avLst/>
          </a:prstGeom>
          <a:noFill/>
          <a:ln>
            <a:noFill/>
          </a:ln>
          <a:effectLst>
            <a:outerShdw blurRad="50800" dist="25400" dir="13500000" algn="br" rotWithShape="0">
              <a:srgbClr val="000000">
                <a:alpha val="40000"/>
              </a:srgbClr>
            </a:outerShdw>
          </a:effectLst>
        </p:spPr>
      </p:pic>
      <p:grpSp>
        <p:nvGrpSpPr>
          <p:cNvPr id="2412" name="Google Shape;2412;p53"/>
          <p:cNvGrpSpPr/>
          <p:nvPr/>
        </p:nvGrpSpPr>
        <p:grpSpPr>
          <a:xfrm>
            <a:off x="4801239" y="2992199"/>
            <a:ext cx="2593058" cy="1310160"/>
            <a:chOff x="3005373" y="5095170"/>
            <a:chExt cx="1086018" cy="548718"/>
          </a:xfrm>
        </p:grpSpPr>
        <p:pic>
          <p:nvPicPr>
            <p:cNvPr id="2413" name="Google Shape;2413;p53"/>
            <p:cNvPicPr preferRelativeResize="0"/>
            <p:nvPr/>
          </p:nvPicPr>
          <p:blipFill rotWithShape="1">
            <a:blip r:embed="rId6">
              <a:alphaModFix/>
            </a:blip>
            <a:srcRect/>
            <a:stretch/>
          </p:blipFill>
          <p:spPr>
            <a:xfrm>
              <a:off x="3249623" y="5095170"/>
              <a:ext cx="640375" cy="325524"/>
            </a:xfrm>
            <a:prstGeom prst="rect">
              <a:avLst/>
            </a:prstGeom>
            <a:noFill/>
            <a:ln>
              <a:noFill/>
            </a:ln>
          </p:spPr>
        </p:pic>
        <p:sp>
          <p:nvSpPr>
            <p:cNvPr id="2414" name="Google Shape;2414;p53"/>
            <p:cNvSpPr txBox="1"/>
            <p:nvPr/>
          </p:nvSpPr>
          <p:spPr>
            <a:xfrm>
              <a:off x="3005373" y="5459222"/>
              <a:ext cx="1086018" cy="18466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Pub/sub </a:t>
              </a:r>
              <a:r>
                <a:rPr lang="en-US" sz="1200">
                  <a:solidFill>
                    <a:srgbClr val="000000"/>
                  </a:solidFill>
                  <a:latin typeface="Quattrocento Sans"/>
                  <a:ea typeface="Quattrocento Sans"/>
                  <a:cs typeface="Quattrocento Sans"/>
                  <a:sym typeface="Quattrocento Sans"/>
                </a:rPr>
                <a:t>queue</a:t>
              </a:r>
              <a:endParaRPr sz="1200" b="0" i="0" u="none" strike="noStrike" cap="none">
                <a:solidFill>
                  <a:srgbClr val="000000"/>
                </a:solidFill>
                <a:latin typeface="Quattrocento Sans"/>
                <a:ea typeface="Quattrocento Sans"/>
                <a:cs typeface="Quattrocento Sans"/>
                <a:sym typeface="Quattrocento Sans"/>
              </a:endParaRPr>
            </a:p>
          </p:txBody>
        </p:sp>
      </p:grpSp>
      <p:cxnSp>
        <p:nvCxnSpPr>
          <p:cNvPr id="2415" name="Google Shape;2415;p53"/>
          <p:cNvCxnSpPr/>
          <p:nvPr/>
        </p:nvCxnSpPr>
        <p:spPr>
          <a:xfrm>
            <a:off x="4132371" y="3511499"/>
            <a:ext cx="1106619" cy="6763"/>
          </a:xfrm>
          <a:prstGeom prst="straightConnector1">
            <a:avLst/>
          </a:prstGeom>
          <a:noFill/>
          <a:ln w="28575" cap="flat" cmpd="sng">
            <a:solidFill>
              <a:srgbClr val="202192"/>
            </a:solidFill>
            <a:prstDash val="solid"/>
            <a:round/>
            <a:headEnd type="none" w="sm" len="sm"/>
            <a:tailEnd type="triangle" w="lg" len="lg"/>
          </a:ln>
        </p:spPr>
      </p:cxnSp>
      <p:cxnSp>
        <p:nvCxnSpPr>
          <p:cNvPr id="2416" name="Google Shape;2416;p53"/>
          <p:cNvCxnSpPr>
            <a:endCxn id="2411" idx="1"/>
          </p:cNvCxnSpPr>
          <p:nvPr/>
        </p:nvCxnSpPr>
        <p:spPr>
          <a:xfrm>
            <a:off x="6954131" y="3515862"/>
            <a:ext cx="848400" cy="2400"/>
          </a:xfrm>
          <a:prstGeom prst="straightConnector1">
            <a:avLst/>
          </a:prstGeom>
          <a:noFill/>
          <a:ln w="28575" cap="flat" cmpd="sng">
            <a:solidFill>
              <a:srgbClr val="202192"/>
            </a:solidFill>
            <a:prstDash val="solid"/>
            <a:round/>
            <a:headEnd type="none" w="sm" len="sm"/>
            <a:tailEnd type="triangle" w="lg" len="lg"/>
          </a:ln>
        </p:spPr>
      </p:cxnSp>
      <p:cxnSp>
        <p:nvCxnSpPr>
          <p:cNvPr id="2417" name="Google Shape;2417;p53"/>
          <p:cNvCxnSpPr/>
          <p:nvPr/>
        </p:nvCxnSpPr>
        <p:spPr>
          <a:xfrm>
            <a:off x="8641193" y="3522650"/>
            <a:ext cx="991244" cy="0"/>
          </a:xfrm>
          <a:prstGeom prst="straightConnector1">
            <a:avLst/>
          </a:prstGeom>
          <a:noFill/>
          <a:ln w="28575" cap="flat" cmpd="sng">
            <a:solidFill>
              <a:srgbClr val="202192"/>
            </a:solidFill>
            <a:prstDash val="solid"/>
            <a:round/>
            <a:headEnd type="none" w="sm" len="sm"/>
            <a:tailEnd type="triangle" w="lg" len="lg"/>
          </a:ln>
        </p:spPr>
      </p:cxnSp>
      <p:sp>
        <p:nvSpPr>
          <p:cNvPr id="2418" name="Google Shape;2418;p53"/>
          <p:cNvSpPr/>
          <p:nvPr/>
        </p:nvSpPr>
        <p:spPr>
          <a:xfrm>
            <a:off x="4374873" y="3207583"/>
            <a:ext cx="533874" cy="624745"/>
          </a:xfrm>
          <a:prstGeom prst="mathMultiply">
            <a:avLst>
              <a:gd name="adj1" fmla="val 23520"/>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419" name="Google Shape;2419;p53"/>
          <p:cNvSpPr/>
          <p:nvPr/>
        </p:nvSpPr>
        <p:spPr>
          <a:xfrm>
            <a:off x="8836020" y="3216073"/>
            <a:ext cx="533874" cy="624745"/>
          </a:xfrm>
          <a:prstGeom prst="mathMultiply">
            <a:avLst>
              <a:gd name="adj1" fmla="val 23520"/>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420" name="Google Shape;2420;p53"/>
          <p:cNvSpPr txBox="1"/>
          <p:nvPr/>
        </p:nvSpPr>
        <p:spPr>
          <a:xfrm>
            <a:off x="8733885" y="3764985"/>
            <a:ext cx="738144"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100">
                <a:solidFill>
                  <a:srgbClr val="202192"/>
                </a:solidFill>
                <a:latin typeface="Quattrocento Sans"/>
                <a:ea typeface="Quattrocento Sans"/>
                <a:cs typeface="Quattrocento Sans"/>
                <a:sym typeface="Quattrocento Sans"/>
              </a:rPr>
              <a:t>Inbound</a:t>
            </a:r>
            <a:endParaRPr/>
          </a:p>
        </p:txBody>
      </p:sp>
      <p:sp>
        <p:nvSpPr>
          <p:cNvPr id="2421" name="Google Shape;2421;p53"/>
          <p:cNvSpPr txBox="1"/>
          <p:nvPr/>
        </p:nvSpPr>
        <p:spPr>
          <a:xfrm>
            <a:off x="4051821" y="3764985"/>
            <a:ext cx="1179977" cy="16927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100">
                <a:solidFill>
                  <a:srgbClr val="202192"/>
                </a:solidFill>
                <a:latin typeface="Quattrocento Sans"/>
                <a:ea typeface="Quattrocento Sans"/>
                <a:cs typeface="Quattrocento Sans"/>
                <a:sym typeface="Quattrocento Sans"/>
              </a:rPr>
              <a:t>Outbound</a:t>
            </a:r>
            <a:endParaRPr/>
          </a:p>
        </p:txBody>
      </p:sp>
      <p:sp>
        <p:nvSpPr>
          <p:cNvPr id="2422" name="Google Shape;2422;p53"/>
          <p:cNvSpPr/>
          <p:nvPr/>
        </p:nvSpPr>
        <p:spPr>
          <a:xfrm>
            <a:off x="2140758" y="1716705"/>
            <a:ext cx="3353945" cy="932319"/>
          </a:xfrm>
          <a:prstGeom prst="rect">
            <a:avLst/>
          </a:prstGeom>
          <a:solidFill>
            <a:schemeClr val="lt1"/>
          </a:solidFill>
          <a:ln>
            <a:noFill/>
          </a:ln>
          <a:effectLst>
            <a:outerShdw blurRad="152400" sx="102000" sy="102000" algn="ctr" rotWithShape="0">
              <a:srgbClr val="000000">
                <a:alpha val="49803"/>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1 </a:t>
            </a:r>
            <a:endParaRPr sz="2400" b="0" i="0" u="none" strike="noStrike" cap="none">
              <a:solidFill>
                <a:srgbClr val="FFFFFF"/>
              </a:solidFill>
              <a:latin typeface="Quattrocento Sans"/>
              <a:ea typeface="Quattrocento Sans"/>
              <a:cs typeface="Quattrocento Sans"/>
              <a:sym typeface="Quattrocento Sans"/>
            </a:endParaRPr>
          </a:p>
        </p:txBody>
      </p:sp>
      <p:sp>
        <p:nvSpPr>
          <p:cNvPr id="2423" name="Google Shape;2423;p53"/>
          <p:cNvSpPr txBox="1"/>
          <p:nvPr/>
        </p:nvSpPr>
        <p:spPr>
          <a:xfrm>
            <a:off x="2139432" y="1968650"/>
            <a:ext cx="3353945" cy="430887"/>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solidFill>
                  <a:srgbClr val="202192"/>
                </a:solidFill>
                <a:latin typeface="Quattrocento Sans"/>
                <a:ea typeface="Quattrocento Sans"/>
                <a:cs typeface="Quattrocento Sans"/>
                <a:sym typeface="Quattrocento Sans"/>
              </a:rPr>
              <a:t>Outbound component resiliency policies can be applied to message publishing</a:t>
            </a:r>
            <a:endParaRPr/>
          </a:p>
        </p:txBody>
      </p:sp>
      <p:sp>
        <p:nvSpPr>
          <p:cNvPr id="2424" name="Google Shape;2424;p53"/>
          <p:cNvSpPr/>
          <p:nvPr/>
        </p:nvSpPr>
        <p:spPr>
          <a:xfrm>
            <a:off x="6492612" y="1721548"/>
            <a:ext cx="3322593" cy="932319"/>
          </a:xfrm>
          <a:prstGeom prst="rect">
            <a:avLst/>
          </a:prstGeom>
          <a:solidFill>
            <a:schemeClr val="lt1"/>
          </a:solidFill>
          <a:ln>
            <a:noFill/>
          </a:ln>
          <a:effectLst>
            <a:outerShdw blurRad="152400" sx="102000" sy="102000" algn="ctr" rotWithShape="0">
              <a:srgbClr val="000000">
                <a:alpha val="49803"/>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1 </a:t>
            </a:r>
            <a:endParaRPr sz="2400" b="0" i="0" u="none" strike="noStrike" cap="none">
              <a:solidFill>
                <a:srgbClr val="FFFFFF"/>
              </a:solidFill>
              <a:latin typeface="Quattrocento Sans"/>
              <a:ea typeface="Quattrocento Sans"/>
              <a:cs typeface="Quattrocento Sans"/>
              <a:sym typeface="Quattrocento Sans"/>
            </a:endParaRPr>
          </a:p>
        </p:txBody>
      </p:sp>
      <p:sp>
        <p:nvSpPr>
          <p:cNvPr id="2425" name="Google Shape;2425;p53"/>
          <p:cNvSpPr txBox="1"/>
          <p:nvPr/>
        </p:nvSpPr>
        <p:spPr>
          <a:xfrm>
            <a:off x="6492612" y="1854417"/>
            <a:ext cx="3322593" cy="646331"/>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a:solidFill>
                  <a:srgbClr val="202192"/>
                </a:solidFill>
                <a:latin typeface="Quattrocento Sans"/>
                <a:ea typeface="Quattrocento Sans"/>
                <a:cs typeface="Quattrocento Sans"/>
                <a:sym typeface="Quattrocento Sans"/>
              </a:rPr>
              <a:t>Inbound component resiliency policies can be applied to subscriptions when delivering messages to subscribers</a:t>
            </a:r>
            <a:endParaRPr/>
          </a:p>
        </p:txBody>
      </p:sp>
      <p:sp>
        <p:nvSpPr>
          <p:cNvPr id="2426" name="Google Shape;2426;p53"/>
          <p:cNvSpPr/>
          <p:nvPr/>
        </p:nvSpPr>
        <p:spPr>
          <a:xfrm>
            <a:off x="4431571" y="4542230"/>
            <a:ext cx="3328857" cy="1037695"/>
          </a:xfrm>
          <a:prstGeom prst="rect">
            <a:avLst/>
          </a:prstGeom>
          <a:solidFill>
            <a:schemeClr val="lt1"/>
          </a:solidFill>
          <a:ln>
            <a:noFill/>
          </a:ln>
          <a:effectLst>
            <a:outerShdw blurRad="152400" sx="102000" sy="102000" algn="ctr" rotWithShape="0">
              <a:srgbClr val="000000">
                <a:alpha val="49803"/>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1 </a:t>
            </a:r>
            <a:endParaRPr sz="2400" b="0" i="0" u="none" strike="noStrike" cap="none">
              <a:solidFill>
                <a:srgbClr val="FFFFFF"/>
              </a:solidFill>
              <a:latin typeface="Quattrocento Sans"/>
              <a:ea typeface="Quattrocento Sans"/>
              <a:cs typeface="Quattrocento Sans"/>
              <a:sym typeface="Quattrocento Sans"/>
            </a:endParaRPr>
          </a:p>
        </p:txBody>
      </p:sp>
      <p:sp>
        <p:nvSpPr>
          <p:cNvPr id="2427" name="Google Shape;2427;p53"/>
          <p:cNvSpPr txBox="1"/>
          <p:nvPr/>
        </p:nvSpPr>
        <p:spPr>
          <a:xfrm>
            <a:off x="4496095" y="4699258"/>
            <a:ext cx="3199808" cy="73862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rgbClr val="202192"/>
                </a:solidFill>
                <a:latin typeface="Quattrocento Sans"/>
                <a:ea typeface="Quattrocento Sans"/>
                <a:cs typeface="Quattrocento Sans"/>
                <a:sym typeface="Quattrocento Sans"/>
              </a:rPr>
              <a:t>Pub/sub components have `retry` capabilities built-in. The policies are configured on a per-component basis.</a:t>
            </a:r>
            <a:endParaRPr/>
          </a:p>
        </p:txBody>
      </p:sp>
      <p:sp>
        <p:nvSpPr>
          <p:cNvPr id="2" name="TextBox 1">
            <a:extLst>
              <a:ext uri="{FF2B5EF4-FFF2-40B4-BE49-F238E27FC236}">
                <a16:creationId xmlns:a16="http://schemas.microsoft.com/office/drawing/2014/main" id="{7320CD67-AF30-63FA-9287-FD4F35DB7B7D}"/>
              </a:ext>
            </a:extLst>
          </p:cNvPr>
          <p:cNvSpPr txBox="1"/>
          <p:nvPr/>
        </p:nvSpPr>
        <p:spPr>
          <a:xfrm>
            <a:off x="9815205" y="3149432"/>
            <a:ext cx="1219886"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Python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202192"/>
                </a:solidFill>
                <a:latin typeface="Segoe UI Semibold"/>
              </a:rPr>
              <a:t>Subscriber</a:t>
            </a:r>
            <a:endParaRPr kumimoji="0" lang="en-US" sz="2000" b="0" i="0" u="none" strike="noStrike" kern="1200" cap="none" spc="0" normalizeH="0" baseline="0" noProof="0">
              <a:ln>
                <a:noFill/>
              </a:ln>
              <a:solidFill>
                <a:srgbClr val="202192"/>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32B1829E-5486-8E1E-C96D-068525709CAC}"/>
              </a:ext>
            </a:extLst>
          </p:cNvPr>
          <p:cNvSpPr txBox="1"/>
          <p:nvPr/>
        </p:nvSpPr>
        <p:spPr>
          <a:xfrm>
            <a:off x="826908" y="3275111"/>
            <a:ext cx="131254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a:solidFill>
                  <a:srgbClr val="FFFFFF"/>
                </a:solidFill>
                <a:latin typeface="Segoe UI Semibold"/>
                <a:ea typeface="+mn-ea"/>
                <a:cs typeface="+mn-cs"/>
              </a:rPr>
              <a:t>React Form</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A2B46"/>
        </a:solidFill>
        <a:effectLst/>
      </p:bgPr>
    </p:bg>
    <p:spTree>
      <p:nvGrpSpPr>
        <p:cNvPr id="1" name="Shape 1590"/>
        <p:cNvGrpSpPr/>
        <p:nvPr/>
      </p:nvGrpSpPr>
      <p:grpSpPr>
        <a:xfrm>
          <a:off x="0" y="0"/>
          <a:ext cx="0" cy="0"/>
          <a:chOff x="0" y="0"/>
          <a:chExt cx="0" cy="0"/>
        </a:xfrm>
      </p:grpSpPr>
      <p:sp>
        <p:nvSpPr>
          <p:cNvPr id="1591" name="Google Shape;1591;p24"/>
          <p:cNvSpPr txBox="1"/>
          <p:nvPr/>
        </p:nvSpPr>
        <p:spPr>
          <a:xfrm>
            <a:off x="2238375" y="3326832"/>
            <a:ext cx="7715250" cy="49859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5000"/>
              <a:buFont typeface="Quattrocento Sans"/>
              <a:buNone/>
            </a:pPr>
            <a:r>
              <a:rPr lang="en-CA" sz="5000" b="0" cap="none">
                <a:solidFill>
                  <a:srgbClr val="FFFFFF"/>
                </a:solidFill>
                <a:latin typeface="Quattrocento Sans"/>
                <a:ea typeface="Quattrocento Sans"/>
                <a:cs typeface="Quattrocento Sans"/>
                <a:sym typeface="Quattrocento Sans"/>
              </a:rPr>
              <a:t>Publish &amp; Subscribe</a:t>
            </a:r>
            <a:endParaRPr/>
          </a:p>
          <a:p>
            <a:pPr marL="0" marR="0" lvl="0" indent="0" algn="ctr" rtl="0">
              <a:lnSpc>
                <a:spcPct val="100000"/>
              </a:lnSpc>
              <a:spcBef>
                <a:spcPts val="0"/>
              </a:spcBef>
              <a:spcAft>
                <a:spcPts val="0"/>
              </a:spcAft>
              <a:buClr>
                <a:schemeClr val="lt1"/>
              </a:buClr>
              <a:buSzPts val="5000"/>
              <a:buFont typeface="Quattrocento Sans"/>
              <a:buNone/>
            </a:pPr>
            <a:endParaRPr sz="5000" b="0" i="0" u="none" strike="noStrike" cap="none">
              <a:solidFill>
                <a:srgbClr val="FFFFFF"/>
              </a:solidFill>
              <a:latin typeface="Quattrocento Sans"/>
              <a:ea typeface="Quattrocento Sans"/>
              <a:cs typeface="Quattrocento Sans"/>
              <a:sym typeface="Quattrocento Sans"/>
            </a:endParaRPr>
          </a:p>
        </p:txBody>
      </p:sp>
      <p:sp>
        <p:nvSpPr>
          <p:cNvPr id="1592" name="Google Shape;1592;p24"/>
          <p:cNvSpPr txBox="1"/>
          <p:nvPr/>
        </p:nvSpPr>
        <p:spPr>
          <a:xfrm>
            <a:off x="5469446" y="1993173"/>
            <a:ext cx="1253109" cy="461665"/>
          </a:xfrm>
          <a:prstGeom prst="rect">
            <a:avLst/>
          </a:prstGeom>
          <a:noFill/>
          <a:ln w="19050" cap="flat" cmpd="sng">
            <a:solidFill>
              <a:srgbClr val="737373"/>
            </a:solidFill>
            <a:prstDash val="solid"/>
            <a:round/>
            <a:headEnd type="none" w="sm" len="sm"/>
            <a:tailEnd type="none" w="sm" len="sm"/>
          </a:ln>
        </p:spPr>
        <p:txBody>
          <a:bodyPr spcFirstLastPara="1" wrap="square" lIns="91425" tIns="91425" rIns="91425" bIns="91425" anchor="ctr" anchorCtr="1">
            <a:spAutoFit/>
          </a:bodyPr>
          <a:lstStyle/>
          <a:p>
            <a:pPr marL="0" marR="0" lvl="0" indent="0" algn="ctr" rtl="0">
              <a:lnSpc>
                <a:spcPct val="100000"/>
              </a:lnSpc>
              <a:spcBef>
                <a:spcPts val="0"/>
              </a:spcBef>
              <a:spcAft>
                <a:spcPts val="0"/>
              </a:spcAft>
              <a:buClr>
                <a:srgbClr val="FFFFFF"/>
              </a:buClr>
              <a:buSzPts val="1620"/>
              <a:buFont typeface="Noto Sans Symbols"/>
              <a:buNone/>
            </a:pPr>
            <a:r>
              <a:rPr lang="en-US" sz="1800" b="0" i="0" u="none" strike="noStrike" cap="none">
                <a:solidFill>
                  <a:srgbClr val="FFFFFF"/>
                </a:solidFill>
                <a:latin typeface="Quattrocento Sans"/>
                <a:ea typeface="Quattrocento Sans"/>
                <a:cs typeface="Quattrocento Sans"/>
                <a:sym typeface="Quattrocento Sans"/>
              </a:rPr>
              <a:t>DEMO</a:t>
            </a:r>
            <a:endParaRPr/>
          </a:p>
        </p:txBody>
      </p:sp>
      <p:sp>
        <p:nvSpPr>
          <p:cNvPr id="1593" name="Google Shape;1593;p24"/>
          <p:cNvSpPr/>
          <p:nvPr/>
        </p:nvSpPr>
        <p:spPr>
          <a:xfrm>
            <a:off x="0" y="-509633"/>
            <a:ext cx="38348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DEMO: Dapr state management and bindings </a:t>
            </a:r>
            <a:endParaRPr/>
          </a:p>
        </p:txBody>
      </p:sp>
    </p:spTree>
    <p:extLst>
      <p:ext uri="{BB962C8B-B14F-4D97-AF65-F5344CB8AC3E}">
        <p14:creationId xmlns:p14="http://schemas.microsoft.com/office/powerpoint/2010/main" val="3277428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2"/>
                                        </p:tgtEl>
                                        <p:attrNameLst>
                                          <p:attrName>style.visibility</p:attrName>
                                        </p:attrNameLst>
                                      </p:cBhvr>
                                      <p:to>
                                        <p:strVal val="visible"/>
                                      </p:to>
                                    </p:set>
                                    <p:animEffect transition="in" filter="fade">
                                      <p:cBhvr>
                                        <p:cTn id="7" dur="500"/>
                                        <p:tgtEl>
                                          <p:spTgt spid="1592"/>
                                        </p:tgtEl>
                                      </p:cBhvr>
                                    </p:animEffect>
                                  </p:childTnLst>
                                </p:cTn>
                              </p:par>
                              <p:par>
                                <p:cTn id="8" presetID="10" presetClass="entr" presetSubtype="0" fill="hold" nodeType="withEffect">
                                  <p:stCondLst>
                                    <p:cond delay="0"/>
                                  </p:stCondLst>
                                  <p:childTnLst>
                                    <p:set>
                                      <p:cBhvr>
                                        <p:cTn id="9" dur="1" fill="hold">
                                          <p:stCondLst>
                                            <p:cond delay="0"/>
                                          </p:stCondLst>
                                        </p:cTn>
                                        <p:tgtEl>
                                          <p:spTgt spid="1591"/>
                                        </p:tgtEl>
                                        <p:attrNameLst>
                                          <p:attrName>style.visibility</p:attrName>
                                        </p:attrNameLst>
                                      </p:cBhvr>
                                      <p:to>
                                        <p:strVal val="visible"/>
                                      </p:to>
                                    </p:set>
                                    <p:animEffect transition="in" filter="fade">
                                      <p:cBhvr>
                                        <p:cTn id="10" dur="500"/>
                                        <p:tgtEl>
                                          <p:spTgt spid="1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31"/>
        <p:cNvGrpSpPr/>
        <p:nvPr/>
      </p:nvGrpSpPr>
      <p:grpSpPr>
        <a:xfrm>
          <a:off x="0" y="0"/>
          <a:ext cx="0" cy="0"/>
          <a:chOff x="0" y="0"/>
          <a:chExt cx="0" cy="0"/>
        </a:xfrm>
      </p:grpSpPr>
      <p:sp>
        <p:nvSpPr>
          <p:cNvPr id="2432" name="Google Shape;2432;p5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Dapr hosting environments</a:t>
            </a:r>
            <a:endParaRPr/>
          </a:p>
        </p:txBody>
      </p:sp>
      <p:sp>
        <p:nvSpPr>
          <p:cNvPr id="2433" name="Google Shape;2433;p54"/>
          <p:cNvSpPr/>
          <p:nvPr/>
        </p:nvSpPr>
        <p:spPr>
          <a:xfrm>
            <a:off x="8064074" y="1443413"/>
            <a:ext cx="3134463" cy="4250915"/>
          </a:xfrm>
          <a:prstGeom prst="rect">
            <a:avLst/>
          </a:prstGeom>
          <a:solidFill>
            <a:schemeClr val="lt1"/>
          </a:solidFill>
          <a:ln>
            <a:noFill/>
          </a:ln>
          <a:effectLst>
            <a:outerShdw blurRad="63500" sx="101000" sy="101000" algn="ctr" rotWithShape="0">
              <a:srgbClr val="000000">
                <a:alpha val="40000"/>
              </a:srgbClr>
            </a:outerShdw>
          </a:effectLst>
        </p:spPr>
        <p:txBody>
          <a:bodyPr spcFirstLastPara="1" wrap="square" lIns="274300" tIns="640075" rIns="182875" bIns="146300" anchor="t" anchorCtr="0">
            <a:noAutofit/>
          </a:bodyPr>
          <a:lstStyle/>
          <a:p>
            <a:pPr marL="342900" indent="-254000">
              <a:buClr>
                <a:schemeClr val="dk1"/>
              </a:buClr>
              <a:buSzPts val="1400"/>
            </a:pPr>
            <a:endParaRPr>
              <a:solidFill>
                <a:schemeClr val="dk1"/>
              </a:solidFill>
              <a:latin typeface="Quattrocento Sans"/>
              <a:sym typeface="Quattrocento Sans"/>
            </a:endParaRPr>
          </a:p>
          <a:p>
            <a:pPr marL="374650" indent="-285750">
              <a:buClr>
                <a:schemeClr val="dk1"/>
              </a:buClr>
              <a:buSzPts val="1400"/>
              <a:buFont typeface="Arial" panose="020B0604020202020204" pitchFamily="34" charset="0"/>
              <a:buChar char="•"/>
            </a:pPr>
            <a:r>
              <a:rPr lang="en-US">
                <a:solidFill>
                  <a:schemeClr val="dk1"/>
                </a:solidFill>
                <a:latin typeface="Quattrocento Sans" panose="020B0502050000020003" pitchFamily="34" charset="0"/>
                <a:sym typeface="Quattrocento Sans"/>
              </a:rPr>
              <a:t>Get started with </a:t>
            </a:r>
            <a:r>
              <a:rPr lang="en-US" err="1">
                <a:solidFill>
                  <a:schemeClr val="dk1"/>
                </a:solidFill>
                <a:latin typeface="Consolas" panose="020B0609020204030204" pitchFamily="49" charset="0"/>
                <a:cs typeface="Consolas" panose="020B0609020204030204" pitchFamily="49" charset="0"/>
                <a:sym typeface="Quattrocento Sans"/>
              </a:rPr>
              <a:t>dapr</a:t>
            </a:r>
            <a:r>
              <a:rPr lang="en-US">
                <a:solidFill>
                  <a:schemeClr val="dk1"/>
                </a:solidFill>
                <a:latin typeface="Consolas" panose="020B0609020204030204" pitchFamily="49" charset="0"/>
                <a:cs typeface="Consolas" panose="020B0609020204030204" pitchFamily="49" charset="0"/>
                <a:sym typeface="Quattrocento Sans"/>
              </a:rPr>
              <a:t> </a:t>
            </a:r>
            <a:r>
              <a:rPr lang="en-US" err="1">
                <a:solidFill>
                  <a:schemeClr val="dk1"/>
                </a:solidFill>
                <a:latin typeface="Consolas" panose="020B0609020204030204" pitchFamily="49" charset="0"/>
                <a:cs typeface="Consolas" panose="020B0609020204030204" pitchFamily="49" charset="0"/>
                <a:sym typeface="Quattrocento Sans"/>
              </a:rPr>
              <a:t>init</a:t>
            </a:r>
            <a:r>
              <a:rPr lang="en-US">
                <a:solidFill>
                  <a:schemeClr val="dk1"/>
                </a:solidFill>
                <a:latin typeface="Consolas" panose="020B0609020204030204" pitchFamily="49" charset="0"/>
                <a:cs typeface="Consolas" panose="020B0609020204030204" pitchFamily="49" charset="0"/>
                <a:sym typeface="Quattrocento Sans"/>
              </a:rPr>
              <a:t> –k</a:t>
            </a:r>
            <a:br>
              <a:rPr lang="en-US">
                <a:solidFill>
                  <a:schemeClr val="dk1"/>
                </a:solidFill>
                <a:latin typeface="Consolas" panose="020B0609020204030204" pitchFamily="49" charset="0"/>
                <a:cs typeface="Consolas" panose="020B0609020204030204" pitchFamily="49" charset="0"/>
                <a:sym typeface="Quattrocento Sans"/>
              </a:rPr>
            </a:br>
            <a:endParaRPr lang="en-US" sz="800">
              <a:solidFill>
                <a:schemeClr val="dk1"/>
              </a:solidFill>
              <a:latin typeface="Consolas" panose="020B0609020204030204" pitchFamily="49" charset="0"/>
              <a:cs typeface="Consolas" panose="020B0609020204030204" pitchFamily="49" charset="0"/>
            </a:endParaRPr>
          </a:p>
          <a:p>
            <a:pPr marL="374650" indent="-285750">
              <a:buClr>
                <a:schemeClr val="dk1"/>
              </a:buClr>
              <a:buSzPts val="1400"/>
              <a:buFont typeface="Arial" panose="020B0604020202020204" pitchFamily="34" charset="0"/>
              <a:buChar char="•"/>
            </a:pPr>
            <a:r>
              <a:rPr lang="en-US">
                <a:solidFill>
                  <a:schemeClr val="dk1"/>
                </a:solidFill>
                <a:latin typeface="Quattrocento Sans" panose="020B0502050000020003" pitchFamily="34" charset="0"/>
                <a:sym typeface="Quattrocento Sans"/>
              </a:rPr>
              <a:t>Integrated Dapr control plane</a:t>
            </a:r>
          </a:p>
          <a:p>
            <a:pPr marL="374650" indent="-285750">
              <a:buClr>
                <a:schemeClr val="dk1"/>
              </a:buClr>
              <a:buSzPts val="1400"/>
              <a:buFont typeface="Arial" panose="020B0604020202020204" pitchFamily="34" charset="0"/>
              <a:buChar char="•"/>
            </a:pPr>
            <a:endParaRPr lang="en-US" sz="800">
              <a:solidFill>
                <a:schemeClr val="dk1"/>
              </a:solidFill>
              <a:latin typeface="Quattrocento Sans" panose="020B0502050000020003" pitchFamily="34" charset="0"/>
            </a:endParaRPr>
          </a:p>
          <a:p>
            <a:pPr marL="374650" indent="-285750">
              <a:buClr>
                <a:schemeClr val="dk1"/>
              </a:buClr>
              <a:buSzPts val="1400"/>
              <a:buFont typeface="Arial" panose="020B0604020202020204" pitchFamily="34" charset="0"/>
              <a:buChar char="•"/>
            </a:pPr>
            <a:r>
              <a:rPr lang="en-US">
                <a:latin typeface="Quattrocento Sans" panose="020B0502050000020003" pitchFamily="34" charset="0"/>
                <a:sym typeface="Quattrocento Sans"/>
              </a:rPr>
              <a:t>Deploys placement, operator, sentry, and injector pods</a:t>
            </a:r>
          </a:p>
          <a:p>
            <a:pPr marL="374650" indent="-285750">
              <a:buClr>
                <a:schemeClr val="dk1"/>
              </a:buClr>
              <a:buSzPts val="1400"/>
              <a:buFont typeface="Arial" panose="020B0604020202020204" pitchFamily="34" charset="0"/>
              <a:buChar char="•"/>
            </a:pPr>
            <a:endParaRPr lang="en-US" sz="800">
              <a:latin typeface="Quattrocento Sans" panose="020B0502050000020003" pitchFamily="34" charset="0"/>
            </a:endParaRPr>
          </a:p>
          <a:p>
            <a:pPr marL="374650" indent="-285750">
              <a:buClr>
                <a:schemeClr val="dk1"/>
              </a:buClr>
              <a:buSzPts val="1400"/>
              <a:buFont typeface="Arial" panose="020B0604020202020204" pitchFamily="34" charset="0"/>
              <a:buChar char="•"/>
            </a:pPr>
            <a:r>
              <a:rPr lang="en-US">
                <a:solidFill>
                  <a:schemeClr val="dk1"/>
                </a:solidFill>
                <a:latin typeface="Quattrocento Sans" panose="020B0502050000020003" pitchFamily="34" charset="0"/>
                <a:sym typeface="Quattrocento Sans"/>
              </a:rPr>
              <a:t>Automatically inject Dapr sidecar into all annotated pods</a:t>
            </a:r>
            <a:br>
              <a:rPr lang="en-US">
                <a:solidFill>
                  <a:schemeClr val="dk1"/>
                </a:solidFill>
                <a:latin typeface="Quattrocento Sans" panose="020B0502050000020003" pitchFamily="34" charset="0"/>
                <a:sym typeface="Quattrocento Sans"/>
              </a:rPr>
            </a:br>
            <a:endParaRPr lang="en-US" sz="800">
              <a:solidFill>
                <a:schemeClr val="dk1"/>
              </a:solidFill>
              <a:latin typeface="Quattrocento Sans" panose="020B0502050000020003" pitchFamily="34" charset="0"/>
            </a:endParaRPr>
          </a:p>
          <a:p>
            <a:pPr marL="374650" indent="-285750">
              <a:buClr>
                <a:schemeClr val="dk1"/>
              </a:buClr>
              <a:buSzPts val="1400"/>
              <a:buFont typeface="Arial" panose="020B0604020202020204" pitchFamily="34" charset="0"/>
              <a:buChar char="•"/>
            </a:pPr>
            <a:r>
              <a:rPr lang="en-US">
                <a:solidFill>
                  <a:schemeClr val="dk1"/>
                </a:solidFill>
                <a:latin typeface="Quattrocento Sans" panose="020B0502050000020003" pitchFamily="34" charset="0"/>
                <a:sym typeface="Quattrocento Sans"/>
              </a:rPr>
              <a:t>Upgrade with </a:t>
            </a:r>
            <a:r>
              <a:rPr lang="en-US" err="1">
                <a:solidFill>
                  <a:schemeClr val="dk1"/>
                </a:solidFill>
                <a:latin typeface="Quattrocento Sans" panose="020B0502050000020003" pitchFamily="34" charset="0"/>
                <a:sym typeface="Quattrocento Sans"/>
              </a:rPr>
              <a:t>dapr</a:t>
            </a:r>
            <a:r>
              <a:rPr lang="en-US">
                <a:solidFill>
                  <a:schemeClr val="dk1"/>
                </a:solidFill>
                <a:latin typeface="Quattrocento Sans" panose="020B0502050000020003" pitchFamily="34" charset="0"/>
                <a:sym typeface="Quattrocento Sans"/>
              </a:rPr>
              <a:t> upgrade or Helm</a:t>
            </a:r>
            <a:endParaRPr>
              <a:solidFill>
                <a:schemeClr val="dk1"/>
              </a:solidFill>
              <a:latin typeface="Quattrocento Sans" panose="020B0502050000020003" pitchFamily="34" charset="0"/>
            </a:endParaRPr>
          </a:p>
        </p:txBody>
      </p:sp>
      <p:grpSp>
        <p:nvGrpSpPr>
          <p:cNvPr id="2434" name="Google Shape;2434;p54"/>
          <p:cNvGrpSpPr/>
          <p:nvPr/>
        </p:nvGrpSpPr>
        <p:grpSpPr>
          <a:xfrm>
            <a:off x="8078174" y="1581121"/>
            <a:ext cx="3120363" cy="499097"/>
            <a:chOff x="873033" y="1941841"/>
            <a:chExt cx="2341024" cy="387229"/>
          </a:xfrm>
        </p:grpSpPr>
        <p:sp>
          <p:nvSpPr>
            <p:cNvPr id="2435" name="Google Shape;2435;p54"/>
            <p:cNvSpPr/>
            <p:nvPr/>
          </p:nvSpPr>
          <p:spPr>
            <a:xfrm>
              <a:off x="873033" y="1990276"/>
              <a:ext cx="2341024" cy="29036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2436" name="Google Shape;2436;p54"/>
            <p:cNvPicPr preferRelativeResize="0"/>
            <p:nvPr/>
          </p:nvPicPr>
          <p:blipFill rotWithShape="1">
            <a:blip r:embed="rId3">
              <a:alphaModFix/>
            </a:blip>
            <a:srcRect/>
            <a:stretch/>
          </p:blipFill>
          <p:spPr>
            <a:xfrm>
              <a:off x="932407" y="1941841"/>
              <a:ext cx="2190733" cy="387229"/>
            </a:xfrm>
            <a:prstGeom prst="rect">
              <a:avLst/>
            </a:prstGeom>
            <a:noFill/>
            <a:ln>
              <a:noFill/>
            </a:ln>
          </p:spPr>
        </p:pic>
      </p:grpSp>
      <p:sp>
        <p:nvSpPr>
          <p:cNvPr id="2437" name="Google Shape;2437;p54"/>
          <p:cNvSpPr/>
          <p:nvPr/>
        </p:nvSpPr>
        <p:spPr>
          <a:xfrm>
            <a:off x="626084" y="1443414"/>
            <a:ext cx="3051361" cy="4252306"/>
          </a:xfrm>
          <a:prstGeom prst="rect">
            <a:avLst/>
          </a:prstGeom>
          <a:solidFill>
            <a:schemeClr val="lt1"/>
          </a:solidFill>
          <a:ln>
            <a:noFill/>
          </a:ln>
          <a:effectLst>
            <a:outerShdw blurRad="63500" sx="101000" sy="101000" algn="ctr" rotWithShape="0">
              <a:srgbClr val="000000">
                <a:alpha val="40000"/>
              </a:srgbClr>
            </a:outerShdw>
          </a:effectLst>
        </p:spPr>
        <p:txBody>
          <a:bodyPr spcFirstLastPara="1" wrap="square" lIns="274300" tIns="640075" rIns="182875" bIns="146300" anchor="t" anchorCtr="0">
            <a:noAutofit/>
          </a:bodyPr>
          <a:lstStyle/>
          <a:p>
            <a:pPr marL="342900" marR="0" lvl="0" indent="-254000" algn="l" rtl="0">
              <a:spcBef>
                <a:spcPts val="0"/>
              </a:spcBef>
              <a:spcAft>
                <a:spcPts val="0"/>
              </a:spcAft>
              <a:buClr>
                <a:schemeClr val="dk1"/>
              </a:buClr>
              <a:buSzPts val="1400"/>
              <a:buFont typeface="Arial"/>
              <a:buNone/>
            </a:pPr>
            <a:endParaRPr sz="1400">
              <a:solidFill>
                <a:schemeClr val="dk1"/>
              </a:solidFill>
              <a:latin typeface="Quattrocento Sans"/>
              <a:ea typeface="Quattrocento Sans"/>
              <a:cs typeface="Quattrocento Sans"/>
              <a:sym typeface="Quattrocento Sans"/>
            </a:endParaRPr>
          </a:p>
          <a:p>
            <a:pPr marL="342900" marR="0" lvl="0" indent="-342900" algn="l" rtl="0">
              <a:spcBef>
                <a:spcPts val="120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Get started with </a:t>
            </a:r>
            <a:r>
              <a:rPr lang="en-US" sz="1400" err="1">
                <a:solidFill>
                  <a:schemeClr val="dk1"/>
                </a:solidFill>
                <a:latin typeface="Consolas"/>
                <a:ea typeface="Consolas"/>
                <a:cs typeface="Consolas"/>
                <a:sym typeface="Consolas"/>
              </a:rPr>
              <a:t>dapr</a:t>
            </a:r>
            <a:r>
              <a:rPr lang="en-US" sz="1400">
                <a:solidFill>
                  <a:schemeClr val="dk1"/>
                </a:solidFill>
                <a:latin typeface="Consolas"/>
                <a:ea typeface="Consolas"/>
                <a:cs typeface="Consolas"/>
                <a:sym typeface="Consolas"/>
              </a:rPr>
              <a:t> </a:t>
            </a:r>
            <a:r>
              <a:rPr lang="en-US" sz="1400" err="1">
                <a:solidFill>
                  <a:schemeClr val="dk1"/>
                </a:solidFill>
                <a:latin typeface="Consolas"/>
                <a:ea typeface="Consolas"/>
                <a:cs typeface="Consolas"/>
                <a:sym typeface="Consolas"/>
              </a:rPr>
              <a:t>init</a:t>
            </a:r>
            <a:endParaRPr sz="1400">
              <a:solidFill>
                <a:schemeClr val="dk1"/>
              </a:solidFill>
              <a:latin typeface="Consolas"/>
              <a:ea typeface="Consolas"/>
              <a:cs typeface="Consolas"/>
              <a:sym typeface="Consolas"/>
            </a:endParaRPr>
          </a:p>
          <a:p>
            <a:pPr marL="342900" marR="0" lvl="0" indent="-342900" algn="l" rtl="0">
              <a:spcBef>
                <a:spcPts val="120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Easy setup with Docker images</a:t>
            </a:r>
            <a:endParaRPr/>
          </a:p>
          <a:p>
            <a:pPr marL="800100" marR="0" lvl="1" indent="-342900" algn="l" rtl="0">
              <a:spcBef>
                <a:spcPts val="600"/>
              </a:spcBef>
              <a:spcAft>
                <a:spcPts val="0"/>
              </a:spcAft>
              <a:buClr>
                <a:schemeClr val="dk1"/>
              </a:buClr>
              <a:buSzPts val="1100"/>
              <a:buFont typeface="Arial"/>
              <a:buChar char="•"/>
            </a:pPr>
            <a:r>
              <a:rPr lang="en-US" sz="1100" b="0" i="0" u="none" strike="noStrike" cap="none">
                <a:solidFill>
                  <a:schemeClr val="dk1"/>
                </a:solidFill>
                <a:latin typeface="Quattrocento Sans"/>
                <a:ea typeface="Quattrocento Sans"/>
                <a:cs typeface="Quattrocento Sans"/>
                <a:sym typeface="Quattrocento Sans"/>
              </a:rPr>
              <a:t>Sets up placement, </a:t>
            </a:r>
            <a:r>
              <a:rPr lang="en-US" sz="1100" b="0" i="0" u="none" strike="noStrike" cap="none" err="1">
                <a:solidFill>
                  <a:schemeClr val="dk1"/>
                </a:solidFill>
                <a:latin typeface="Quattrocento Sans"/>
                <a:ea typeface="Quattrocento Sans"/>
                <a:cs typeface="Quattrocento Sans"/>
                <a:sym typeface="Quattrocento Sans"/>
              </a:rPr>
              <a:t>Zipkin</a:t>
            </a:r>
            <a:r>
              <a:rPr lang="en-US" sz="1100" b="0" i="0" u="none" strike="noStrike" cap="none">
                <a:solidFill>
                  <a:schemeClr val="dk1"/>
                </a:solidFill>
                <a:latin typeface="Quattrocento Sans"/>
                <a:ea typeface="Quattrocento Sans"/>
                <a:cs typeface="Quattrocento Sans"/>
                <a:sym typeface="Quattrocento Sans"/>
              </a:rPr>
              <a:t>, Redis</a:t>
            </a:r>
            <a:endParaRPr/>
          </a:p>
          <a:p>
            <a:pPr marL="800100" marR="0" lvl="1" indent="-342900" algn="l" rtl="0">
              <a:spcBef>
                <a:spcPts val="600"/>
              </a:spcBef>
              <a:spcAft>
                <a:spcPts val="0"/>
              </a:spcAft>
              <a:buClr>
                <a:schemeClr val="dk1"/>
              </a:buClr>
              <a:buSzPts val="1100"/>
              <a:buFont typeface="Arial"/>
              <a:buChar char="•"/>
            </a:pPr>
            <a:r>
              <a:rPr lang="en-US" sz="1100" b="0" i="0" u="none" strike="noStrike" cap="none">
                <a:solidFill>
                  <a:schemeClr val="dk1"/>
                </a:solidFill>
                <a:latin typeface="Consolas"/>
                <a:ea typeface="Consolas"/>
                <a:cs typeface="Consolas"/>
                <a:sym typeface="Consolas"/>
              </a:rPr>
              <a:t>slim-</a:t>
            </a:r>
            <a:r>
              <a:rPr lang="en-US" sz="1100" b="0" i="0" u="none" strike="noStrike" cap="none" err="1">
                <a:solidFill>
                  <a:schemeClr val="dk1"/>
                </a:solidFill>
                <a:latin typeface="Consolas"/>
                <a:ea typeface="Consolas"/>
                <a:cs typeface="Consolas"/>
                <a:sym typeface="Consolas"/>
              </a:rPr>
              <a:t>init</a:t>
            </a:r>
            <a:r>
              <a:rPr lang="en-US" sz="1100" b="0" i="0" u="none" strike="noStrike" cap="none">
                <a:solidFill>
                  <a:schemeClr val="dk1"/>
                </a:solidFill>
                <a:latin typeface="Quattrocento Sans"/>
                <a:ea typeface="Quattrocento Sans"/>
                <a:cs typeface="Quattrocento Sans"/>
                <a:sym typeface="Quattrocento Sans"/>
              </a:rPr>
              <a:t> available without Docker</a:t>
            </a:r>
            <a:endParaRPr/>
          </a:p>
          <a:p>
            <a:pPr marL="342900" marR="0" lvl="0" indent="-342900" algn="l" rtl="0">
              <a:spcBef>
                <a:spcPts val="120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Run any application with Dapr sidecar using </a:t>
            </a:r>
            <a:r>
              <a:rPr lang="en-US" sz="1400" err="1">
                <a:solidFill>
                  <a:schemeClr val="dk1"/>
                </a:solidFill>
                <a:latin typeface="Consolas"/>
                <a:ea typeface="Consolas"/>
                <a:cs typeface="Consolas"/>
                <a:sym typeface="Consolas"/>
              </a:rPr>
              <a:t>dapr</a:t>
            </a:r>
            <a:r>
              <a:rPr lang="en-US">
                <a:solidFill>
                  <a:schemeClr val="dk1"/>
                </a:solidFill>
                <a:latin typeface="Consolas"/>
                <a:ea typeface="Consolas"/>
                <a:cs typeface="Consolas"/>
                <a:sym typeface="Consolas"/>
              </a:rPr>
              <a:t> </a:t>
            </a:r>
            <a:r>
              <a:rPr lang="en-US" sz="1400">
                <a:solidFill>
                  <a:schemeClr val="dk1"/>
                </a:solidFill>
                <a:latin typeface="Consolas"/>
                <a:ea typeface="Consolas"/>
                <a:cs typeface="Consolas"/>
                <a:sym typeface="Consolas"/>
              </a:rPr>
              <a:t>run</a:t>
            </a:r>
            <a:endParaRPr/>
          </a:p>
          <a:p>
            <a:pPr marL="342900" marR="0" lvl="0" indent="-342900" algn="l" rtl="0">
              <a:spcBef>
                <a:spcPts val="60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Slim mode does executable deployment (no Docker images)</a:t>
            </a:r>
            <a:endParaRPr/>
          </a:p>
          <a:p>
            <a:pPr marL="342900" marR="0" lvl="0" indent="-254000" algn="l" rtl="0">
              <a:spcBef>
                <a:spcPts val="600"/>
              </a:spcBef>
              <a:spcAft>
                <a:spcPts val="0"/>
              </a:spcAft>
              <a:buClr>
                <a:schemeClr val="dk1"/>
              </a:buClr>
              <a:buSzPts val="1400"/>
              <a:buFont typeface="Arial"/>
              <a:buNone/>
            </a:pPr>
            <a:endParaRPr sz="1400">
              <a:solidFill>
                <a:schemeClr val="dk1"/>
              </a:solidFill>
              <a:latin typeface="Consolas"/>
              <a:ea typeface="Consolas"/>
              <a:cs typeface="Consolas"/>
              <a:sym typeface="Consolas"/>
            </a:endParaRPr>
          </a:p>
          <a:p>
            <a:pPr marL="342900" marR="0" lvl="0" indent="-254000" algn="l" rtl="0">
              <a:spcBef>
                <a:spcPts val="600"/>
              </a:spcBef>
              <a:spcAft>
                <a:spcPts val="0"/>
              </a:spcAft>
              <a:buClr>
                <a:schemeClr val="dk1"/>
              </a:buClr>
              <a:buSzPts val="1400"/>
              <a:buFont typeface="Arial"/>
              <a:buNone/>
            </a:pPr>
            <a:endParaRPr sz="1400">
              <a:solidFill>
                <a:schemeClr val="dk1"/>
              </a:solidFill>
              <a:latin typeface="Consolas"/>
              <a:ea typeface="Consolas"/>
              <a:cs typeface="Consolas"/>
              <a:sym typeface="Consolas"/>
            </a:endParaRPr>
          </a:p>
          <a:p>
            <a:pPr marL="342900" marR="0" lvl="0" indent="-215900" algn="l" rtl="0">
              <a:spcBef>
                <a:spcPts val="600"/>
              </a:spcBef>
              <a:spcAft>
                <a:spcPts val="0"/>
              </a:spcAft>
              <a:buClr>
                <a:schemeClr val="dk1"/>
              </a:buClr>
              <a:buSzPts val="2000"/>
              <a:buFont typeface="Arial"/>
              <a:buNone/>
            </a:pPr>
            <a:endParaRPr sz="2000">
              <a:solidFill>
                <a:schemeClr val="dk1"/>
              </a:solidFill>
              <a:latin typeface="Quattrocento Sans"/>
              <a:ea typeface="Quattrocento Sans"/>
              <a:cs typeface="Quattrocento Sans"/>
              <a:sym typeface="Quattrocento Sans"/>
            </a:endParaRPr>
          </a:p>
        </p:txBody>
      </p:sp>
      <p:sp>
        <p:nvSpPr>
          <p:cNvPr id="2438" name="Google Shape;2438;p54"/>
          <p:cNvSpPr/>
          <p:nvPr/>
        </p:nvSpPr>
        <p:spPr>
          <a:xfrm>
            <a:off x="1211423" y="1685490"/>
            <a:ext cx="2053234" cy="290360"/>
          </a:xfrm>
          <a:prstGeom prst="rect">
            <a:avLst/>
          </a:prstGeom>
          <a:solidFill>
            <a:schemeClr val="lt1"/>
          </a:solidFill>
          <a:ln>
            <a:noFill/>
          </a:ln>
        </p:spPr>
        <p:txBody>
          <a:bodyPr spcFirstLastPara="1" wrap="square" lIns="182875" tIns="146300" rIns="182875" bIns="146300" anchor="ctr" anchorCtr="0">
            <a:noAutofit/>
          </a:bodyPr>
          <a:lstStyle/>
          <a:p>
            <a:pPr marL="0" marR="0" lvl="0" indent="0" algn="ctr" rtl="0">
              <a:spcBef>
                <a:spcPts val="0"/>
              </a:spcBef>
              <a:spcAft>
                <a:spcPts val="0"/>
              </a:spcAft>
              <a:buNone/>
            </a:pPr>
            <a:r>
              <a:rPr lang="en-US" sz="2400">
                <a:solidFill>
                  <a:schemeClr val="dk1"/>
                </a:solidFill>
                <a:latin typeface="Quattrocento Sans"/>
                <a:ea typeface="Quattrocento Sans"/>
                <a:cs typeface="Quattrocento Sans"/>
                <a:sym typeface="Quattrocento Sans"/>
              </a:rPr>
              <a:t>Self-hosted</a:t>
            </a:r>
            <a:endParaRPr/>
          </a:p>
        </p:txBody>
      </p:sp>
      <p:sp>
        <p:nvSpPr>
          <p:cNvPr id="2439" name="Google Shape;2439;p54"/>
          <p:cNvSpPr/>
          <p:nvPr/>
        </p:nvSpPr>
        <p:spPr>
          <a:xfrm>
            <a:off x="4352129" y="1444805"/>
            <a:ext cx="3051361" cy="4250915"/>
          </a:xfrm>
          <a:prstGeom prst="rect">
            <a:avLst/>
          </a:prstGeom>
          <a:solidFill>
            <a:schemeClr val="lt1"/>
          </a:solidFill>
          <a:ln>
            <a:noFill/>
          </a:ln>
          <a:effectLst>
            <a:outerShdw blurRad="63500" sx="101000" sy="101000" algn="ctr" rotWithShape="0">
              <a:srgbClr val="000000">
                <a:alpha val="40000"/>
              </a:srgbClr>
            </a:outerShdw>
          </a:effectLst>
        </p:spPr>
        <p:txBody>
          <a:bodyPr spcFirstLastPara="1" wrap="square" lIns="274300" tIns="640075" rIns="182875" bIns="146300" anchor="t" anchorCtr="0">
            <a:noAutofit/>
          </a:bodyPr>
          <a:lstStyle/>
          <a:p>
            <a:pPr marL="342900" marR="0" lvl="0" indent="-254000" algn="l" rtl="0">
              <a:spcBef>
                <a:spcPts val="0"/>
              </a:spcBef>
              <a:spcAft>
                <a:spcPts val="0"/>
              </a:spcAft>
              <a:buClr>
                <a:schemeClr val="dk1"/>
              </a:buClr>
              <a:buSzPts val="1400"/>
              <a:buFont typeface="Arial"/>
              <a:buNone/>
            </a:pPr>
            <a:endParaRPr sz="1400">
              <a:solidFill>
                <a:schemeClr val="dk1"/>
              </a:solidFill>
              <a:latin typeface="Quattrocento Sans"/>
              <a:ea typeface="Quattrocento Sans"/>
              <a:cs typeface="Quattrocento Sans"/>
              <a:sym typeface="Quattrocento Sans"/>
            </a:endParaRPr>
          </a:p>
          <a:p>
            <a:pPr marL="342900" marR="0" lvl="0" indent="-342900" algn="l" rtl="0">
              <a:spcBef>
                <a:spcPts val="120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Self-deploy Dapr control plane per machine</a:t>
            </a:r>
            <a:endParaRPr sz="1400">
              <a:solidFill>
                <a:schemeClr val="dk1"/>
              </a:solidFill>
              <a:latin typeface="Consolas"/>
              <a:ea typeface="Consolas"/>
              <a:cs typeface="Consolas"/>
              <a:sym typeface="Consolas"/>
            </a:endParaRPr>
          </a:p>
          <a:p>
            <a:pPr marL="342900" marR="0" lvl="0" indent="-342900" algn="l" rtl="0">
              <a:spcBef>
                <a:spcPts val="120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Deploy </a:t>
            </a:r>
            <a:r>
              <a:rPr lang="en-US" sz="1400" err="1">
                <a:solidFill>
                  <a:schemeClr val="dk1"/>
                </a:solidFill>
                <a:latin typeface="Quattrocento Sans"/>
                <a:ea typeface="Quattrocento Sans"/>
                <a:cs typeface="Quattrocento Sans"/>
                <a:sym typeface="Quattrocento Sans"/>
              </a:rPr>
              <a:t>Hashicorp</a:t>
            </a:r>
            <a:r>
              <a:rPr lang="en-US" sz="1400">
                <a:solidFill>
                  <a:schemeClr val="dk1"/>
                </a:solidFill>
                <a:latin typeface="Quattrocento Sans"/>
                <a:ea typeface="Quattrocento Sans"/>
                <a:cs typeface="Quattrocento Sans"/>
                <a:sym typeface="Quattrocento Sans"/>
              </a:rPr>
              <a:t> Consul per machine </a:t>
            </a:r>
            <a:endParaRPr/>
          </a:p>
          <a:p>
            <a:pPr marL="342900" marR="0" lvl="0" indent="-342900" algn="l" rtl="0">
              <a:spcBef>
                <a:spcPts val="60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Run any application with Dapr sidecar using </a:t>
            </a:r>
            <a:r>
              <a:rPr lang="en-US" sz="1400" err="1">
                <a:solidFill>
                  <a:schemeClr val="dk1"/>
                </a:solidFill>
                <a:latin typeface="Consolas"/>
                <a:ea typeface="Consolas"/>
                <a:cs typeface="Consolas"/>
                <a:sym typeface="Consolas"/>
              </a:rPr>
              <a:t>dapr</a:t>
            </a:r>
            <a:r>
              <a:rPr lang="en-US" sz="1400">
                <a:solidFill>
                  <a:schemeClr val="dk1"/>
                </a:solidFill>
                <a:latin typeface="Consolas"/>
                <a:ea typeface="Consolas"/>
                <a:cs typeface="Consolas"/>
                <a:sym typeface="Consolas"/>
              </a:rPr>
              <a:t> run</a:t>
            </a:r>
            <a:endParaRPr/>
          </a:p>
          <a:p>
            <a:pPr marL="342900" marR="0" lvl="0" indent="-342900" algn="l" rtl="0">
              <a:spcBef>
                <a:spcPts val="60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Dapr Installer Package allows for offline/remote deployments with no network connectivity</a:t>
            </a:r>
            <a:endParaRPr sz="1400">
              <a:solidFill>
                <a:schemeClr val="dk1"/>
              </a:solidFill>
              <a:latin typeface="Consolas"/>
              <a:ea typeface="Consolas"/>
              <a:cs typeface="Consolas"/>
              <a:sym typeface="Consolas"/>
            </a:endParaRPr>
          </a:p>
          <a:p>
            <a:pPr marL="342900" marR="0" lvl="0" indent="-215900" algn="l" rtl="0">
              <a:spcBef>
                <a:spcPts val="600"/>
              </a:spcBef>
              <a:spcAft>
                <a:spcPts val="0"/>
              </a:spcAft>
              <a:buClr>
                <a:schemeClr val="dk1"/>
              </a:buClr>
              <a:buSzPts val="2000"/>
              <a:buFont typeface="Arial"/>
              <a:buNone/>
            </a:pPr>
            <a:endParaRPr sz="2000">
              <a:solidFill>
                <a:schemeClr val="dk1"/>
              </a:solidFill>
              <a:latin typeface="Quattrocento Sans"/>
              <a:ea typeface="Quattrocento Sans"/>
              <a:cs typeface="Quattrocento Sans"/>
              <a:sym typeface="Quattrocento Sans"/>
            </a:endParaRPr>
          </a:p>
        </p:txBody>
      </p:sp>
      <p:grpSp>
        <p:nvGrpSpPr>
          <p:cNvPr id="2440" name="Google Shape;2440;p54"/>
          <p:cNvGrpSpPr/>
          <p:nvPr/>
        </p:nvGrpSpPr>
        <p:grpSpPr>
          <a:xfrm>
            <a:off x="4480242" y="1660095"/>
            <a:ext cx="551381" cy="346852"/>
            <a:chOff x="12" y="93"/>
            <a:chExt cx="221" cy="145"/>
          </a:xfrm>
        </p:grpSpPr>
        <p:sp>
          <p:nvSpPr>
            <p:cNvPr id="2441" name="Google Shape;2441;p54"/>
            <p:cNvSpPr/>
            <p:nvPr/>
          </p:nvSpPr>
          <p:spPr>
            <a:xfrm>
              <a:off x="12" y="93"/>
              <a:ext cx="221" cy="59"/>
            </a:xfrm>
            <a:prstGeom prst="rect">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cxnSp>
          <p:nvCxnSpPr>
            <p:cNvPr id="2442" name="Google Shape;2442;p54"/>
            <p:cNvCxnSpPr/>
            <p:nvPr/>
          </p:nvCxnSpPr>
          <p:spPr>
            <a:xfrm rot="10800000">
              <a:off x="191" y="123"/>
              <a:ext cx="17"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2443" name="Google Shape;2443;p54"/>
            <p:cNvCxnSpPr/>
            <p:nvPr/>
          </p:nvCxnSpPr>
          <p:spPr>
            <a:xfrm rot="10800000">
              <a:off x="157" y="123"/>
              <a:ext cx="17"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2444" name="Google Shape;2444;p54"/>
            <p:cNvCxnSpPr/>
            <p:nvPr/>
          </p:nvCxnSpPr>
          <p:spPr>
            <a:xfrm rot="10800000">
              <a:off x="54" y="123"/>
              <a:ext cx="69"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sp>
          <p:nvSpPr>
            <p:cNvPr id="2445" name="Google Shape;2445;p54"/>
            <p:cNvSpPr/>
            <p:nvPr/>
          </p:nvSpPr>
          <p:spPr>
            <a:xfrm>
              <a:off x="12" y="178"/>
              <a:ext cx="221" cy="60"/>
            </a:xfrm>
            <a:prstGeom prst="rect">
              <a:avLst/>
            </a:prstGeom>
            <a:solidFill>
              <a:schemeClr val="lt1"/>
            </a:solidFill>
            <a:ln w="28575" cap="flat" cmpd="sng">
              <a:solidFill>
                <a:schemeClr val="accent1"/>
              </a:solidFill>
              <a:prstDash val="solid"/>
              <a:miter lim="800000"/>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cxnSp>
          <p:nvCxnSpPr>
            <p:cNvPr id="2446" name="Google Shape;2446;p54"/>
            <p:cNvCxnSpPr/>
            <p:nvPr/>
          </p:nvCxnSpPr>
          <p:spPr>
            <a:xfrm rot="10800000">
              <a:off x="191" y="208"/>
              <a:ext cx="17"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2447" name="Google Shape;2447;p54"/>
            <p:cNvCxnSpPr/>
            <p:nvPr/>
          </p:nvCxnSpPr>
          <p:spPr>
            <a:xfrm rot="10800000">
              <a:off x="157" y="208"/>
              <a:ext cx="17"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2448" name="Google Shape;2448;p54"/>
            <p:cNvCxnSpPr/>
            <p:nvPr/>
          </p:nvCxnSpPr>
          <p:spPr>
            <a:xfrm rot="10800000">
              <a:off x="54" y="208"/>
              <a:ext cx="69" cy="0"/>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2449" name="Google Shape;2449;p54"/>
            <p:cNvCxnSpPr/>
            <p:nvPr/>
          </p:nvCxnSpPr>
          <p:spPr>
            <a:xfrm rot="10800000">
              <a:off x="165" y="127"/>
              <a:ext cx="0" cy="25"/>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cxnSp>
          <p:nvCxnSpPr>
            <p:cNvPr id="2450" name="Google Shape;2450;p54"/>
            <p:cNvCxnSpPr/>
            <p:nvPr/>
          </p:nvCxnSpPr>
          <p:spPr>
            <a:xfrm rot="10800000">
              <a:off x="165" y="212"/>
              <a:ext cx="0" cy="26"/>
            </a:xfrm>
            <a:prstGeom prst="straightConnector1">
              <a:avLst/>
            </a:prstGeom>
            <a:solidFill>
              <a:schemeClr val="lt1"/>
            </a:solidFill>
            <a:ln w="28575" cap="flat" cmpd="sng">
              <a:solidFill>
                <a:schemeClr val="accent1"/>
              </a:solidFill>
              <a:prstDash val="solid"/>
              <a:miter lim="800000"/>
              <a:headEnd type="none" w="med" len="med"/>
              <a:tailEnd type="none" w="med" len="med"/>
            </a:ln>
          </p:spPr>
        </p:cxnSp>
      </p:grpSp>
      <p:sp>
        <p:nvSpPr>
          <p:cNvPr id="2451" name="Google Shape;2451;p54"/>
          <p:cNvSpPr txBox="1"/>
          <p:nvPr/>
        </p:nvSpPr>
        <p:spPr>
          <a:xfrm>
            <a:off x="5102471" y="1543682"/>
            <a:ext cx="2230170"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400">
                <a:solidFill>
                  <a:schemeClr val="dk1"/>
                </a:solidFill>
                <a:latin typeface="Quattrocento Sans"/>
                <a:ea typeface="Quattrocento Sans"/>
                <a:cs typeface="Quattrocento Sans"/>
                <a:sym typeface="Quattrocento Sans"/>
              </a:rPr>
              <a:t>Virtual/Physical Machines</a:t>
            </a:r>
            <a:endParaRPr/>
          </a:p>
        </p:txBody>
      </p:sp>
      <p:sp>
        <p:nvSpPr>
          <p:cNvPr id="2452" name="Google Shape;2452;p54" title="a desktop PC"/>
          <p:cNvSpPr/>
          <p:nvPr/>
        </p:nvSpPr>
        <p:spPr>
          <a:xfrm>
            <a:off x="763429" y="1685490"/>
            <a:ext cx="396218" cy="389748"/>
          </a:xfrm>
          <a:custGeom>
            <a:avLst/>
            <a:gdLst/>
            <a:ahLst/>
            <a:cxnLst/>
            <a:rect l="l" t="t" r="r" b="b"/>
            <a:pathLst>
              <a:path w="245" h="241" extrusionOk="0">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38100" cap="sq" cmpd="sng">
            <a:solidFill>
              <a:schemeClr val="accent1"/>
            </a:solidFill>
            <a:prstDash val="solid"/>
            <a:miter lim="800000"/>
            <a:headEnd type="none" w="med" len="med"/>
            <a:tailEnd type="non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505050"/>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16" name="TextBox 15">
            <a:extLst>
              <a:ext uri="{FF2B5EF4-FFF2-40B4-BE49-F238E27FC236}">
                <a16:creationId xmlns:a16="http://schemas.microsoft.com/office/drawing/2014/main" id="{12128846-325A-8777-3C4D-A99FD2A961D6}"/>
              </a:ext>
            </a:extLst>
          </p:cNvPr>
          <p:cNvSpPr txBox="1"/>
          <p:nvPr/>
        </p:nvSpPr>
        <p:spPr>
          <a:xfrm>
            <a:off x="6571828" y="3643415"/>
            <a:ext cx="4061681" cy="1200329"/>
          </a:xfrm>
          <a:prstGeom prst="rect">
            <a:avLst/>
          </a:prstGeom>
          <a:noFill/>
        </p:spPr>
        <p:txBody>
          <a:bodyPr wrap="square" lIns="91440" tIns="45720" rIns="91440" bIns="45720" anchor="t">
            <a:spAutoFit/>
          </a:bodyPr>
          <a:lstStyle/>
          <a:p>
            <a:pPr algn="ctr"/>
            <a:r>
              <a:rPr lang="en-CA" sz="1800">
                <a:solidFill>
                  <a:srgbClr val="121C29"/>
                </a:solidFill>
                <a:latin typeface="Quattrocento Sans"/>
              </a:rPr>
              <a:t> Certified cloud solutions architect with extensive experience in a wide variety of highly scalable </a:t>
            </a:r>
            <a:r>
              <a:rPr lang="en-CA" sz="1800" b="0" i="0" u="none" strike="noStrike">
                <a:solidFill>
                  <a:srgbClr val="121C29"/>
                </a:solidFill>
                <a:effectLst/>
                <a:latin typeface="Quattrocento Sans"/>
              </a:rPr>
              <a:t>cloud </a:t>
            </a:r>
            <a:r>
              <a:rPr lang="en-CA" sz="1800">
                <a:solidFill>
                  <a:srgbClr val="121C29"/>
                </a:solidFill>
                <a:latin typeface="Quattrocento Sans"/>
              </a:rPr>
              <a:t>solutions for different business domains</a:t>
            </a:r>
            <a:r>
              <a:rPr lang="en-CA" sz="1800" b="0" i="0" u="none" strike="noStrike">
                <a:solidFill>
                  <a:srgbClr val="121C29"/>
                </a:solidFill>
                <a:effectLst/>
                <a:latin typeface="Quattrocento Sans"/>
              </a:rPr>
              <a:t>.</a:t>
            </a:r>
            <a:endParaRPr lang="uk-UA"/>
          </a:p>
        </p:txBody>
      </p:sp>
      <p:sp>
        <p:nvSpPr>
          <p:cNvPr id="20" name="TextBox 19">
            <a:extLst>
              <a:ext uri="{FF2B5EF4-FFF2-40B4-BE49-F238E27FC236}">
                <a16:creationId xmlns:a16="http://schemas.microsoft.com/office/drawing/2014/main" id="{7DE61952-8C04-987E-BB24-059B8CBCC7D2}"/>
              </a:ext>
            </a:extLst>
          </p:cNvPr>
          <p:cNvSpPr txBox="1"/>
          <p:nvPr/>
        </p:nvSpPr>
        <p:spPr>
          <a:xfrm>
            <a:off x="2762605" y="4950659"/>
            <a:ext cx="3479882" cy="738664"/>
          </a:xfrm>
          <a:prstGeom prst="rect">
            <a:avLst/>
          </a:prstGeom>
          <a:noFill/>
        </p:spPr>
        <p:txBody>
          <a:bodyPr wrap="square" lIns="91440" tIns="45720" rIns="91440" bIns="45720" anchor="t">
            <a:spAutoFit/>
          </a:bodyPr>
          <a:lstStyle/>
          <a:p>
            <a:pPr algn="ctr"/>
            <a:r>
              <a:rPr lang="en-CA"/>
              <a:t>Solution Architect </a:t>
            </a:r>
          </a:p>
          <a:p>
            <a:pPr algn="ctr"/>
            <a:r>
              <a:rPr lang="en-CA">
                <a:hlinkClick r:id="rId3"/>
              </a:rPr>
              <a:t>Mykhaylo Stepanyak@epam.com</a:t>
            </a:r>
            <a:r>
              <a:rPr lang="en-CA"/>
              <a:t> </a:t>
            </a:r>
          </a:p>
          <a:p>
            <a:pPr algn="ctr"/>
            <a:endParaRPr lang="en-CA"/>
          </a:p>
        </p:txBody>
      </p:sp>
      <p:sp>
        <p:nvSpPr>
          <p:cNvPr id="22" name="TextBox 21">
            <a:extLst>
              <a:ext uri="{FF2B5EF4-FFF2-40B4-BE49-F238E27FC236}">
                <a16:creationId xmlns:a16="http://schemas.microsoft.com/office/drawing/2014/main" id="{BA204C8C-01BC-4A87-2A38-F14135458D51}"/>
              </a:ext>
            </a:extLst>
          </p:cNvPr>
          <p:cNvSpPr txBox="1"/>
          <p:nvPr/>
        </p:nvSpPr>
        <p:spPr>
          <a:xfrm>
            <a:off x="3159306" y="4579226"/>
            <a:ext cx="2490551" cy="369332"/>
          </a:xfrm>
          <a:prstGeom prst="rect">
            <a:avLst/>
          </a:prstGeom>
          <a:noFill/>
        </p:spPr>
        <p:txBody>
          <a:bodyPr wrap="square" lIns="91440" tIns="45720" rIns="91440" bIns="45720" anchor="t">
            <a:spAutoFit/>
          </a:bodyPr>
          <a:lstStyle/>
          <a:p>
            <a:r>
              <a:rPr lang="en-CA" sz="1800" b="1" dirty="0"/>
              <a:t>Mykhaylo Stepanyak</a:t>
            </a:r>
          </a:p>
        </p:txBody>
      </p:sp>
      <p:sp>
        <p:nvSpPr>
          <p:cNvPr id="23" name="Google Shape;436;g149c63121dd_0_1510">
            <a:extLst>
              <a:ext uri="{FF2B5EF4-FFF2-40B4-BE49-F238E27FC236}">
                <a16:creationId xmlns:a16="http://schemas.microsoft.com/office/drawing/2014/main" id="{AE2B18D4-5260-0416-E6D0-4BB6FD379538}"/>
              </a:ext>
            </a:extLst>
          </p:cNvPr>
          <p:cNvSpPr txBox="1">
            <a:spLocks noGrp="1"/>
          </p:cNvSpPr>
          <p:nvPr>
            <p:ph type="title"/>
          </p:nvPr>
        </p:nvSpPr>
        <p:spPr>
          <a:xfrm>
            <a:off x="365973" y="221022"/>
            <a:ext cx="2934344"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Speakers</a:t>
            </a:r>
            <a:endParaRPr/>
          </a:p>
        </p:txBody>
      </p:sp>
      <p:pic>
        <p:nvPicPr>
          <p:cNvPr id="2" name="Рисунок 2" descr="Зображення, що містить Обличчя людини, одежа, особа, тканина&#10;&#10;Опис створено автоматично">
            <a:extLst>
              <a:ext uri="{FF2B5EF4-FFF2-40B4-BE49-F238E27FC236}">
                <a16:creationId xmlns:a16="http://schemas.microsoft.com/office/drawing/2014/main" id="{3449F014-DB84-2B94-ADC3-39FCCA945828}"/>
              </a:ext>
            </a:extLst>
          </p:cNvPr>
          <p:cNvPicPr>
            <a:picLocks noChangeAspect="1"/>
          </p:cNvPicPr>
          <p:nvPr/>
        </p:nvPicPr>
        <p:blipFill>
          <a:blip r:embed="rId4"/>
          <a:stretch>
            <a:fillRect/>
          </a:stretch>
        </p:blipFill>
        <p:spPr>
          <a:xfrm>
            <a:off x="2763208" y="1325861"/>
            <a:ext cx="3040339" cy="3040339"/>
          </a:xfrm>
          <a:prstGeom prst="rect">
            <a:avLst/>
          </a:prstGeom>
        </p:spPr>
      </p:pic>
      <p:pic>
        <p:nvPicPr>
          <p:cNvPr id="3" name="Рисунок 3" descr="Зображення, що містить Шрифт, Графіка, логотип, графічний дизайн&#10;&#10;Опис створено автоматично">
            <a:extLst>
              <a:ext uri="{FF2B5EF4-FFF2-40B4-BE49-F238E27FC236}">
                <a16:creationId xmlns:a16="http://schemas.microsoft.com/office/drawing/2014/main" id="{77738C16-661E-7611-D08E-1491C86E280F}"/>
              </a:ext>
            </a:extLst>
          </p:cNvPr>
          <p:cNvPicPr>
            <a:picLocks noChangeAspect="1"/>
          </p:cNvPicPr>
          <p:nvPr/>
        </p:nvPicPr>
        <p:blipFill>
          <a:blip r:embed="rId5"/>
          <a:stretch>
            <a:fillRect/>
          </a:stretch>
        </p:blipFill>
        <p:spPr>
          <a:xfrm>
            <a:off x="7260672" y="2180744"/>
            <a:ext cx="2122791" cy="1417727"/>
          </a:xfrm>
          <a:prstGeom prst="rect">
            <a:avLst/>
          </a:prstGeom>
        </p:spPr>
      </p:pic>
    </p:spTree>
    <p:extLst>
      <p:ext uri="{BB962C8B-B14F-4D97-AF65-F5344CB8AC3E}">
        <p14:creationId xmlns:p14="http://schemas.microsoft.com/office/powerpoint/2010/main" val="2773129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sp>
        <p:nvSpPr>
          <p:cNvPr id="2458" name="Google Shape;2458;p5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Dapr in self-hosted Docker mode</a:t>
            </a:r>
            <a:endParaRPr/>
          </a:p>
        </p:txBody>
      </p:sp>
      <p:grpSp>
        <p:nvGrpSpPr>
          <p:cNvPr id="2459" name="Google Shape;2459;p55"/>
          <p:cNvGrpSpPr/>
          <p:nvPr/>
        </p:nvGrpSpPr>
        <p:grpSpPr>
          <a:xfrm>
            <a:off x="589895" y="5754824"/>
            <a:ext cx="8563610" cy="553998"/>
            <a:chOff x="586740" y="5847893"/>
            <a:chExt cx="8563610" cy="553998"/>
          </a:xfrm>
        </p:grpSpPr>
        <p:sp>
          <p:nvSpPr>
            <p:cNvPr id="2460" name="Google Shape;2460;p55"/>
            <p:cNvSpPr/>
            <p:nvPr/>
          </p:nvSpPr>
          <p:spPr>
            <a:xfrm>
              <a:off x="586740" y="5847893"/>
              <a:ext cx="8563610" cy="553998"/>
            </a:xfrm>
            <a:prstGeom prst="rect">
              <a:avLst/>
            </a:prstGeom>
            <a:solidFill>
              <a:schemeClr val="lt1"/>
            </a:solidFill>
            <a:ln>
              <a:noFill/>
            </a:ln>
            <a:effectLst>
              <a:outerShdw blurRad="63500" sx="101000" sy="101000" algn="ctr" rotWithShape="0">
                <a:srgbClr val="000000">
                  <a:alpha val="40000"/>
                </a:srgbClr>
              </a:outerShdw>
            </a:effectLst>
          </p:spPr>
          <p:txBody>
            <a:bodyPr spcFirstLastPara="1" wrap="square" lIns="182875" tIns="146300" rIns="182875" bIns="146300" anchor="ctr" anchorCtr="0">
              <a:noAutofit/>
            </a:bodyPr>
            <a:lstStyle/>
            <a:p>
              <a:pPr marL="0" marR="0" lvl="0" indent="0" algn="ctr" rtl="0">
                <a:spcBef>
                  <a:spcPts val="0"/>
                </a:spcBef>
                <a:spcAft>
                  <a:spcPts val="0"/>
                </a:spcAft>
                <a:buNone/>
              </a:pPr>
              <a:r>
                <a:rPr lang="en-US" sz="1600">
                  <a:solidFill>
                    <a:schemeClr val="dk1"/>
                  </a:solidFill>
                  <a:latin typeface="Quattrocento Sans"/>
                  <a:ea typeface="Quattrocento Sans"/>
                  <a:cs typeface="Quattrocento Sans"/>
                  <a:sym typeface="Quattrocento Sans"/>
                </a:rPr>
                <a:t>Local dev machine or virtual machine</a:t>
              </a:r>
              <a:endParaRPr/>
            </a:p>
          </p:txBody>
        </p:sp>
        <p:pic>
          <p:nvPicPr>
            <p:cNvPr id="2461" name="Google Shape;2461;p55" descr="Windows logo"/>
            <p:cNvPicPr preferRelativeResize="0"/>
            <p:nvPr/>
          </p:nvPicPr>
          <p:blipFill rotWithShape="1">
            <a:blip r:embed="rId3">
              <a:alphaModFix/>
            </a:blip>
            <a:srcRect/>
            <a:stretch/>
          </p:blipFill>
          <p:spPr>
            <a:xfrm>
              <a:off x="795422" y="6010733"/>
              <a:ext cx="1017146" cy="228319"/>
            </a:xfrm>
            <a:prstGeom prst="rect">
              <a:avLst/>
            </a:prstGeom>
            <a:noFill/>
            <a:ln>
              <a:noFill/>
            </a:ln>
          </p:spPr>
        </p:pic>
        <p:pic>
          <p:nvPicPr>
            <p:cNvPr id="2462" name="Google Shape;2462;p55"/>
            <p:cNvPicPr preferRelativeResize="0"/>
            <p:nvPr/>
          </p:nvPicPr>
          <p:blipFill rotWithShape="1">
            <a:blip r:embed="rId4">
              <a:alphaModFix/>
            </a:blip>
            <a:srcRect/>
            <a:stretch/>
          </p:blipFill>
          <p:spPr>
            <a:xfrm>
              <a:off x="2136830" y="6046187"/>
              <a:ext cx="666992" cy="157410"/>
            </a:xfrm>
            <a:prstGeom prst="rect">
              <a:avLst/>
            </a:prstGeom>
            <a:noFill/>
            <a:ln>
              <a:noFill/>
            </a:ln>
          </p:spPr>
        </p:pic>
        <p:pic>
          <p:nvPicPr>
            <p:cNvPr id="2463" name="Google Shape;2463;p55" descr="See the source image"/>
            <p:cNvPicPr preferRelativeResize="0"/>
            <p:nvPr/>
          </p:nvPicPr>
          <p:blipFill rotWithShape="1">
            <a:blip r:embed="rId5">
              <a:alphaModFix/>
            </a:blip>
            <a:srcRect/>
            <a:stretch/>
          </p:blipFill>
          <p:spPr>
            <a:xfrm>
              <a:off x="7102592" y="5947574"/>
              <a:ext cx="716366" cy="354637"/>
            </a:xfrm>
            <a:prstGeom prst="rect">
              <a:avLst/>
            </a:prstGeom>
            <a:noFill/>
            <a:ln>
              <a:noFill/>
            </a:ln>
          </p:spPr>
        </p:pic>
        <p:pic>
          <p:nvPicPr>
            <p:cNvPr id="2464" name="Google Shape;2464;p55" descr="See the source image"/>
            <p:cNvPicPr preferRelativeResize="0"/>
            <p:nvPr/>
          </p:nvPicPr>
          <p:blipFill rotWithShape="1">
            <a:blip r:embed="rId6">
              <a:alphaModFix/>
            </a:blip>
            <a:srcRect/>
            <a:stretch/>
          </p:blipFill>
          <p:spPr>
            <a:xfrm>
              <a:off x="8196715" y="6036233"/>
              <a:ext cx="599384" cy="177318"/>
            </a:xfrm>
            <a:prstGeom prst="rect">
              <a:avLst/>
            </a:prstGeom>
            <a:noFill/>
            <a:ln>
              <a:noFill/>
            </a:ln>
          </p:spPr>
        </p:pic>
      </p:grpSp>
      <p:grpSp>
        <p:nvGrpSpPr>
          <p:cNvPr id="2465" name="Google Shape;2465;p55"/>
          <p:cNvGrpSpPr/>
          <p:nvPr/>
        </p:nvGrpSpPr>
        <p:grpSpPr>
          <a:xfrm>
            <a:off x="588263" y="1699370"/>
            <a:ext cx="2356362" cy="3936978"/>
            <a:chOff x="7845445" y="1639428"/>
            <a:chExt cx="2356362" cy="3936978"/>
          </a:xfrm>
        </p:grpSpPr>
        <p:sp>
          <p:nvSpPr>
            <p:cNvPr id="2466" name="Google Shape;2466;p55"/>
            <p:cNvSpPr/>
            <p:nvPr/>
          </p:nvSpPr>
          <p:spPr>
            <a:xfrm>
              <a:off x="7845445" y="1639428"/>
              <a:ext cx="2356362" cy="3936978"/>
            </a:xfrm>
            <a:prstGeom prst="rect">
              <a:avLst/>
            </a:prstGeom>
            <a:solidFill>
              <a:schemeClr val="lt1"/>
            </a:solidFill>
            <a:ln>
              <a:noFill/>
            </a:ln>
            <a:effectLst>
              <a:outerShdw blurRad="63500" sx="101000" sy="101000" algn="ctr" rotWithShape="0">
                <a:srgbClr val="000000">
                  <a:alpha val="40000"/>
                </a:srgbClr>
              </a:outerShdw>
            </a:effectLst>
          </p:spPr>
          <p:txBody>
            <a:bodyPr spcFirstLastPara="1" wrap="square" lIns="182875" tIns="146300" rIns="182875" bIns="146300" anchor="ctr" anchorCtr="0">
              <a:noAutofit/>
            </a:bodyPr>
            <a:lstStyle/>
            <a:p>
              <a:pPr marL="0" marR="0" lvl="0" indent="0" algn="ctr" rtl="0">
                <a:spcBef>
                  <a:spcPts val="0"/>
                </a:spcBef>
                <a:spcAft>
                  <a:spcPts val="0"/>
                </a:spcAft>
                <a:buNone/>
              </a:pPr>
              <a:endParaRPr sz="1600">
                <a:solidFill>
                  <a:srgbClr val="3F3F3F"/>
                </a:solidFill>
                <a:latin typeface="Quattrocento Sans"/>
                <a:ea typeface="Quattrocento Sans"/>
                <a:cs typeface="Quattrocento Sans"/>
                <a:sym typeface="Quattrocento Sans"/>
              </a:endParaRPr>
            </a:p>
          </p:txBody>
        </p:sp>
        <p:grpSp>
          <p:nvGrpSpPr>
            <p:cNvPr id="2467" name="Google Shape;2467;p55"/>
            <p:cNvGrpSpPr/>
            <p:nvPr/>
          </p:nvGrpSpPr>
          <p:grpSpPr>
            <a:xfrm>
              <a:off x="8251678" y="2523599"/>
              <a:ext cx="1575795" cy="835760"/>
              <a:chOff x="7082977" y="1690471"/>
              <a:chExt cx="1575795" cy="835760"/>
            </a:xfrm>
          </p:grpSpPr>
          <p:sp>
            <p:nvSpPr>
              <p:cNvPr id="2468" name="Google Shape;2468;p55"/>
              <p:cNvSpPr txBox="1"/>
              <p:nvPr/>
            </p:nvSpPr>
            <p:spPr>
              <a:xfrm>
                <a:off x="7874397" y="1918647"/>
                <a:ext cx="784375" cy="369332"/>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Actor</a:t>
                </a:r>
                <a:endParaRPr/>
              </a:p>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placement</a:t>
                </a:r>
                <a:endParaRPr/>
              </a:p>
            </p:txBody>
          </p:sp>
          <p:grpSp>
            <p:nvGrpSpPr>
              <p:cNvPr id="2469" name="Google Shape;2469;p55"/>
              <p:cNvGrpSpPr/>
              <p:nvPr/>
            </p:nvGrpSpPr>
            <p:grpSpPr>
              <a:xfrm>
                <a:off x="7082977" y="1690471"/>
                <a:ext cx="716366" cy="835760"/>
                <a:chOff x="1021444" y="2381230"/>
                <a:chExt cx="843399" cy="983966"/>
              </a:xfrm>
            </p:grpSpPr>
            <p:grpSp>
              <p:nvGrpSpPr>
                <p:cNvPr id="2470" name="Google Shape;2470;p55"/>
                <p:cNvGrpSpPr/>
                <p:nvPr/>
              </p:nvGrpSpPr>
              <p:grpSpPr>
                <a:xfrm>
                  <a:off x="1021444" y="2381230"/>
                  <a:ext cx="843399" cy="983966"/>
                  <a:chOff x="4597460" y="1724939"/>
                  <a:chExt cx="843399" cy="983966"/>
                </a:xfrm>
              </p:grpSpPr>
              <p:pic>
                <p:nvPicPr>
                  <p:cNvPr id="2471" name="Google Shape;2471;p55"/>
                  <p:cNvPicPr preferRelativeResize="0"/>
                  <p:nvPr/>
                </p:nvPicPr>
                <p:blipFill rotWithShape="1">
                  <a:blip r:embed="rId7">
                    <a:alphaModFix/>
                  </a:blip>
                  <a:srcRect/>
                  <a:stretch/>
                </p:blipFill>
                <p:spPr>
                  <a:xfrm>
                    <a:off x="4597460" y="1724939"/>
                    <a:ext cx="843399" cy="983966"/>
                  </a:xfrm>
                  <a:prstGeom prst="rect">
                    <a:avLst/>
                  </a:prstGeom>
                  <a:noFill/>
                  <a:ln>
                    <a:noFill/>
                  </a:ln>
                </p:spPr>
              </p:pic>
              <p:pic>
                <p:nvPicPr>
                  <p:cNvPr id="2472" name="Google Shape;2472;p55"/>
                  <p:cNvPicPr preferRelativeResize="0"/>
                  <p:nvPr/>
                </p:nvPicPr>
                <p:blipFill rotWithShape="1">
                  <a:blip r:embed="rId8">
                    <a:alphaModFix/>
                  </a:blip>
                  <a:srcRect t="10684" b="10685"/>
                  <a:stretch/>
                </p:blipFill>
                <p:spPr>
                  <a:xfrm>
                    <a:off x="4723538" y="1863350"/>
                    <a:ext cx="568128" cy="446718"/>
                  </a:xfrm>
                  <a:prstGeom prst="rect">
                    <a:avLst/>
                  </a:prstGeom>
                  <a:noFill/>
                  <a:ln>
                    <a:noFill/>
                  </a:ln>
                </p:spPr>
              </p:pic>
            </p:grpSp>
            <p:sp>
              <p:nvSpPr>
                <p:cNvPr id="2473" name="Google Shape;2473;p55"/>
                <p:cNvSpPr txBox="1"/>
                <p:nvPr/>
              </p:nvSpPr>
              <p:spPr>
                <a:xfrm>
                  <a:off x="1109808" y="2913183"/>
                  <a:ext cx="643556" cy="16305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
                      <a:solidFill>
                        <a:srgbClr val="202192"/>
                      </a:solidFill>
                      <a:latin typeface="Quattrocento Sans"/>
                      <a:ea typeface="Quattrocento Sans"/>
                      <a:cs typeface="Quattrocento Sans"/>
                      <a:sym typeface="Quattrocento Sans"/>
                    </a:rPr>
                    <a:t>Placement</a:t>
                  </a:r>
                  <a:endParaRPr/>
                </a:p>
              </p:txBody>
            </p:sp>
          </p:grpSp>
        </p:grpSp>
        <p:grpSp>
          <p:nvGrpSpPr>
            <p:cNvPr id="2474" name="Google Shape;2474;p55"/>
            <p:cNvGrpSpPr/>
            <p:nvPr/>
          </p:nvGrpSpPr>
          <p:grpSpPr>
            <a:xfrm>
              <a:off x="8251678" y="3518184"/>
              <a:ext cx="1292712" cy="835760"/>
              <a:chOff x="7082977" y="2664572"/>
              <a:chExt cx="1292712" cy="835760"/>
            </a:xfrm>
          </p:grpSpPr>
          <p:sp>
            <p:nvSpPr>
              <p:cNvPr id="2475" name="Google Shape;2475;p55"/>
              <p:cNvSpPr txBox="1"/>
              <p:nvPr/>
            </p:nvSpPr>
            <p:spPr>
              <a:xfrm>
                <a:off x="7874399" y="2919695"/>
                <a:ext cx="501290" cy="369332"/>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Zipkin</a:t>
                </a:r>
                <a:endParaRPr/>
              </a:p>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tracing</a:t>
                </a:r>
                <a:endParaRPr/>
              </a:p>
            </p:txBody>
          </p:sp>
          <p:grpSp>
            <p:nvGrpSpPr>
              <p:cNvPr id="2476" name="Google Shape;2476;p55"/>
              <p:cNvGrpSpPr/>
              <p:nvPr/>
            </p:nvGrpSpPr>
            <p:grpSpPr>
              <a:xfrm>
                <a:off x="7082977" y="2664572"/>
                <a:ext cx="716366" cy="835760"/>
                <a:chOff x="1021444" y="2381230"/>
                <a:chExt cx="843399" cy="983966"/>
              </a:xfrm>
            </p:grpSpPr>
            <p:grpSp>
              <p:nvGrpSpPr>
                <p:cNvPr id="2477" name="Google Shape;2477;p55"/>
                <p:cNvGrpSpPr/>
                <p:nvPr/>
              </p:nvGrpSpPr>
              <p:grpSpPr>
                <a:xfrm>
                  <a:off x="1021444" y="2381230"/>
                  <a:ext cx="843399" cy="983966"/>
                  <a:chOff x="4597460" y="1724939"/>
                  <a:chExt cx="843399" cy="983966"/>
                </a:xfrm>
              </p:grpSpPr>
              <p:pic>
                <p:nvPicPr>
                  <p:cNvPr id="2478" name="Google Shape;2478;p55"/>
                  <p:cNvPicPr preferRelativeResize="0"/>
                  <p:nvPr/>
                </p:nvPicPr>
                <p:blipFill rotWithShape="1">
                  <a:blip r:embed="rId7">
                    <a:alphaModFix/>
                  </a:blip>
                  <a:srcRect/>
                  <a:stretch/>
                </p:blipFill>
                <p:spPr>
                  <a:xfrm>
                    <a:off x="4597460" y="1724939"/>
                    <a:ext cx="843399" cy="983966"/>
                  </a:xfrm>
                  <a:prstGeom prst="rect">
                    <a:avLst/>
                  </a:prstGeom>
                  <a:noFill/>
                  <a:ln>
                    <a:noFill/>
                  </a:ln>
                </p:spPr>
              </p:pic>
              <p:pic>
                <p:nvPicPr>
                  <p:cNvPr id="2479" name="Google Shape;2479;p55"/>
                  <p:cNvPicPr preferRelativeResize="0"/>
                  <p:nvPr/>
                </p:nvPicPr>
                <p:blipFill rotWithShape="1">
                  <a:blip r:embed="rId9">
                    <a:alphaModFix/>
                  </a:blip>
                  <a:srcRect/>
                  <a:stretch/>
                </p:blipFill>
                <p:spPr>
                  <a:xfrm>
                    <a:off x="4719800" y="1861137"/>
                    <a:ext cx="568128" cy="410689"/>
                  </a:xfrm>
                  <a:prstGeom prst="rect">
                    <a:avLst/>
                  </a:prstGeom>
                  <a:noFill/>
                  <a:ln>
                    <a:noFill/>
                  </a:ln>
                </p:spPr>
              </p:pic>
            </p:grpSp>
            <p:sp>
              <p:nvSpPr>
                <p:cNvPr id="2480" name="Google Shape;2480;p55"/>
                <p:cNvSpPr txBox="1"/>
                <p:nvPr/>
              </p:nvSpPr>
              <p:spPr>
                <a:xfrm>
                  <a:off x="1240031" y="2954302"/>
                  <a:ext cx="383115" cy="16305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
                      <a:solidFill>
                        <a:srgbClr val="202192"/>
                      </a:solidFill>
                      <a:latin typeface="Quattrocento Sans"/>
                      <a:ea typeface="Quattrocento Sans"/>
                      <a:cs typeface="Quattrocento Sans"/>
                      <a:sym typeface="Quattrocento Sans"/>
                    </a:rPr>
                    <a:t>Zipkin</a:t>
                  </a:r>
                  <a:endParaRPr/>
                </a:p>
              </p:txBody>
            </p:sp>
          </p:grpSp>
        </p:grpSp>
        <p:grpSp>
          <p:nvGrpSpPr>
            <p:cNvPr id="2481" name="Google Shape;2481;p55"/>
            <p:cNvGrpSpPr/>
            <p:nvPr/>
          </p:nvGrpSpPr>
          <p:grpSpPr>
            <a:xfrm>
              <a:off x="8251678" y="4512769"/>
              <a:ext cx="1577805" cy="835760"/>
              <a:chOff x="7082977" y="3638673"/>
              <a:chExt cx="1577805" cy="835760"/>
            </a:xfrm>
          </p:grpSpPr>
          <p:sp>
            <p:nvSpPr>
              <p:cNvPr id="2482" name="Google Shape;2482;p55"/>
              <p:cNvSpPr txBox="1"/>
              <p:nvPr/>
            </p:nvSpPr>
            <p:spPr>
              <a:xfrm>
                <a:off x="7874398" y="3893796"/>
                <a:ext cx="786384" cy="369332"/>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Redis</a:t>
                </a:r>
                <a:endParaRPr/>
              </a:p>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state store</a:t>
                </a:r>
                <a:endParaRPr/>
              </a:p>
            </p:txBody>
          </p:sp>
          <p:grpSp>
            <p:nvGrpSpPr>
              <p:cNvPr id="2483" name="Google Shape;2483;p55"/>
              <p:cNvGrpSpPr/>
              <p:nvPr/>
            </p:nvGrpSpPr>
            <p:grpSpPr>
              <a:xfrm>
                <a:off x="7082977" y="3638673"/>
                <a:ext cx="716366" cy="835760"/>
                <a:chOff x="1021444" y="2381230"/>
                <a:chExt cx="843399" cy="983966"/>
              </a:xfrm>
            </p:grpSpPr>
            <p:grpSp>
              <p:nvGrpSpPr>
                <p:cNvPr id="2484" name="Google Shape;2484;p55"/>
                <p:cNvGrpSpPr/>
                <p:nvPr/>
              </p:nvGrpSpPr>
              <p:grpSpPr>
                <a:xfrm>
                  <a:off x="1021444" y="2381230"/>
                  <a:ext cx="843399" cy="983966"/>
                  <a:chOff x="4597460" y="1724939"/>
                  <a:chExt cx="843399" cy="983966"/>
                </a:xfrm>
              </p:grpSpPr>
              <p:pic>
                <p:nvPicPr>
                  <p:cNvPr id="2485" name="Google Shape;2485;p55"/>
                  <p:cNvPicPr preferRelativeResize="0"/>
                  <p:nvPr/>
                </p:nvPicPr>
                <p:blipFill rotWithShape="1">
                  <a:blip r:embed="rId7">
                    <a:alphaModFix/>
                  </a:blip>
                  <a:srcRect/>
                  <a:stretch/>
                </p:blipFill>
                <p:spPr>
                  <a:xfrm>
                    <a:off x="4597460" y="1724939"/>
                    <a:ext cx="843399" cy="983966"/>
                  </a:xfrm>
                  <a:prstGeom prst="rect">
                    <a:avLst/>
                  </a:prstGeom>
                  <a:noFill/>
                  <a:ln>
                    <a:noFill/>
                  </a:ln>
                </p:spPr>
              </p:pic>
              <p:pic>
                <p:nvPicPr>
                  <p:cNvPr id="2486" name="Google Shape;2486;p55"/>
                  <p:cNvPicPr preferRelativeResize="0"/>
                  <p:nvPr/>
                </p:nvPicPr>
                <p:blipFill rotWithShape="1">
                  <a:blip r:embed="rId10">
                    <a:alphaModFix/>
                  </a:blip>
                  <a:srcRect t="3040" b="3041"/>
                  <a:stretch/>
                </p:blipFill>
                <p:spPr>
                  <a:xfrm>
                    <a:off x="4767419" y="1897854"/>
                    <a:ext cx="480365" cy="377711"/>
                  </a:xfrm>
                  <a:prstGeom prst="rect">
                    <a:avLst/>
                  </a:prstGeom>
                  <a:noFill/>
                  <a:ln>
                    <a:noFill/>
                  </a:ln>
                </p:spPr>
              </p:pic>
            </p:grpSp>
            <p:sp>
              <p:nvSpPr>
                <p:cNvPr id="2487" name="Google Shape;2487;p55"/>
                <p:cNvSpPr txBox="1"/>
                <p:nvPr/>
              </p:nvSpPr>
              <p:spPr>
                <a:xfrm>
                  <a:off x="1265508" y="2972992"/>
                  <a:ext cx="332160" cy="16305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
                      <a:solidFill>
                        <a:srgbClr val="202192"/>
                      </a:solidFill>
                      <a:latin typeface="Quattrocento Sans"/>
                      <a:ea typeface="Quattrocento Sans"/>
                      <a:cs typeface="Quattrocento Sans"/>
                      <a:sym typeface="Quattrocento Sans"/>
                    </a:rPr>
                    <a:t>Redis</a:t>
                  </a:r>
                  <a:endParaRPr/>
                </a:p>
              </p:txBody>
            </p:sp>
          </p:grpSp>
        </p:grpSp>
        <p:pic>
          <p:nvPicPr>
            <p:cNvPr id="2488" name="Google Shape;2488;p55" descr="See the source image"/>
            <p:cNvPicPr preferRelativeResize="0"/>
            <p:nvPr/>
          </p:nvPicPr>
          <p:blipFill rotWithShape="1">
            <a:blip r:embed="rId11">
              <a:alphaModFix/>
            </a:blip>
            <a:srcRect/>
            <a:stretch/>
          </p:blipFill>
          <p:spPr>
            <a:xfrm>
              <a:off x="8181069" y="1754577"/>
              <a:ext cx="1685112" cy="432512"/>
            </a:xfrm>
            <a:prstGeom prst="rect">
              <a:avLst/>
            </a:prstGeom>
            <a:noFill/>
            <a:ln>
              <a:noFill/>
            </a:ln>
          </p:spPr>
        </p:pic>
      </p:grpSp>
      <p:grpSp>
        <p:nvGrpSpPr>
          <p:cNvPr id="2489" name="Google Shape;2489;p55"/>
          <p:cNvGrpSpPr/>
          <p:nvPr/>
        </p:nvGrpSpPr>
        <p:grpSpPr>
          <a:xfrm>
            <a:off x="5730484" y="2798886"/>
            <a:ext cx="1375263" cy="1602048"/>
            <a:chOff x="4704310" y="2907296"/>
            <a:chExt cx="1120837" cy="1305667"/>
          </a:xfrm>
        </p:grpSpPr>
        <p:grpSp>
          <p:nvGrpSpPr>
            <p:cNvPr id="2490" name="Google Shape;2490;p55"/>
            <p:cNvGrpSpPr/>
            <p:nvPr/>
          </p:nvGrpSpPr>
          <p:grpSpPr>
            <a:xfrm>
              <a:off x="4704310" y="2907296"/>
              <a:ext cx="1041365" cy="1214927"/>
              <a:chOff x="3444425" y="1954650"/>
              <a:chExt cx="1400539" cy="1633964"/>
            </a:xfrm>
          </p:grpSpPr>
          <p:pic>
            <p:nvPicPr>
              <p:cNvPr id="2491" name="Google Shape;2491;p55"/>
              <p:cNvPicPr preferRelativeResize="0"/>
              <p:nvPr/>
            </p:nvPicPr>
            <p:blipFill rotWithShape="1">
              <a:blip r:embed="rId12">
                <a:alphaModFix/>
              </a:blip>
              <a:srcRect/>
              <a:stretch/>
            </p:blipFill>
            <p:spPr>
              <a:xfrm>
                <a:off x="3444425" y="1954650"/>
                <a:ext cx="1400539" cy="1633964"/>
              </a:xfrm>
              <a:prstGeom prst="rect">
                <a:avLst/>
              </a:prstGeom>
              <a:noFill/>
              <a:ln>
                <a:noFill/>
              </a:ln>
            </p:spPr>
          </p:pic>
          <p:sp>
            <p:nvSpPr>
              <p:cNvPr id="2492" name="Google Shape;2492;p55"/>
              <p:cNvSpPr txBox="1"/>
              <p:nvPr/>
            </p:nvSpPr>
            <p:spPr>
              <a:xfrm>
                <a:off x="3700904" y="2429761"/>
                <a:ext cx="804727" cy="269882"/>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a:solidFill>
                      <a:srgbClr val="202192"/>
                    </a:solidFill>
                    <a:latin typeface="Quattrocento Sans"/>
                    <a:ea typeface="Quattrocento Sans"/>
                    <a:cs typeface="Quattrocento Sans"/>
                    <a:sym typeface="Quattrocento Sans"/>
                  </a:rPr>
                  <a:t>My App</a:t>
                </a:r>
                <a:endParaRPr/>
              </a:p>
            </p:txBody>
          </p:sp>
        </p:grpSp>
        <p:grpSp>
          <p:nvGrpSpPr>
            <p:cNvPr id="2493" name="Google Shape;2493;p55"/>
            <p:cNvGrpSpPr/>
            <p:nvPr/>
          </p:nvGrpSpPr>
          <p:grpSpPr>
            <a:xfrm>
              <a:off x="5298110" y="3595894"/>
              <a:ext cx="527037" cy="617069"/>
              <a:chOff x="8298598" y="2543027"/>
              <a:chExt cx="1186830" cy="1389572"/>
            </a:xfrm>
          </p:grpSpPr>
          <p:sp>
            <p:nvSpPr>
              <p:cNvPr id="2494" name="Google Shape;2494;p55"/>
              <p:cNvSpPr/>
              <p:nvPr/>
            </p:nvSpPr>
            <p:spPr>
              <a:xfrm>
                <a:off x="8359990" y="2640643"/>
                <a:ext cx="1125438" cy="1291956"/>
              </a:xfrm>
              <a:custGeom>
                <a:avLst/>
                <a:gdLst/>
                <a:ahLst/>
                <a:cxnLst/>
                <a:rect l="l" t="t" r="r" b="b"/>
                <a:pathLst>
                  <a:path w="1125438" h="1291956" extrusionOk="0">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95" name="Google Shape;2495;p55"/>
              <p:cNvSpPr/>
              <p:nvPr/>
            </p:nvSpPr>
            <p:spPr>
              <a:xfrm>
                <a:off x="8298598" y="2543027"/>
                <a:ext cx="1125438" cy="1291956"/>
              </a:xfrm>
              <a:custGeom>
                <a:avLst/>
                <a:gdLst/>
                <a:ahLst/>
                <a:cxnLst/>
                <a:rect l="l" t="t" r="r" b="b"/>
                <a:pathLst>
                  <a:path w="1125438" h="1291956" extrusionOk="0">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nvGrpSpPr>
              <p:cNvPr id="2496" name="Google Shape;2496;p55"/>
              <p:cNvGrpSpPr/>
              <p:nvPr/>
            </p:nvGrpSpPr>
            <p:grpSpPr>
              <a:xfrm>
                <a:off x="8386477" y="2846026"/>
                <a:ext cx="952402" cy="699902"/>
                <a:chOff x="8386477" y="2846026"/>
                <a:chExt cx="952402" cy="699902"/>
              </a:xfrm>
            </p:grpSpPr>
            <p:sp>
              <p:nvSpPr>
                <p:cNvPr id="2497" name="Google Shape;2497;p55"/>
                <p:cNvSpPr/>
                <p:nvPr/>
              </p:nvSpPr>
              <p:spPr>
                <a:xfrm>
                  <a:off x="8386477" y="3024839"/>
                  <a:ext cx="952402" cy="423390"/>
                </a:xfrm>
                <a:custGeom>
                  <a:avLst/>
                  <a:gdLst/>
                  <a:ahLst/>
                  <a:cxnLst/>
                  <a:rect l="l" t="t" r="r" b="b"/>
                  <a:pathLst>
                    <a:path w="952402" h="423390" extrusionOk="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98" name="Google Shape;2498;p55"/>
                <p:cNvSpPr/>
                <p:nvPr/>
              </p:nvSpPr>
              <p:spPr>
                <a:xfrm>
                  <a:off x="8917469" y="3349705"/>
                  <a:ext cx="83341" cy="196223"/>
                </a:xfrm>
                <a:custGeom>
                  <a:avLst/>
                  <a:gdLst/>
                  <a:ahLst/>
                  <a:cxnLst/>
                  <a:rect l="l" t="t" r="r" b="b"/>
                  <a:pathLst>
                    <a:path w="83341" h="196223" extrusionOk="0">
                      <a:moveTo>
                        <a:pt x="6106" y="0"/>
                      </a:moveTo>
                      <a:lnTo>
                        <a:pt x="77235" y="0"/>
                      </a:lnTo>
                      <a:lnTo>
                        <a:pt x="83341" y="167013"/>
                      </a:lnTo>
                      <a:lnTo>
                        <a:pt x="41671" y="196224"/>
                      </a:lnTo>
                      <a:lnTo>
                        <a:pt x="0" y="167013"/>
                      </a:lnTo>
                      <a:lnTo>
                        <a:pt x="6106" y="0"/>
                      </a:ln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99" name="Google Shape;2499;p55"/>
                <p:cNvSpPr/>
                <p:nvPr/>
              </p:nvSpPr>
              <p:spPr>
                <a:xfrm>
                  <a:off x="8764071" y="2846026"/>
                  <a:ext cx="269827" cy="189869"/>
                </a:xfrm>
                <a:custGeom>
                  <a:avLst/>
                  <a:gdLst/>
                  <a:ahLst/>
                  <a:cxnLst/>
                  <a:rect l="l" t="t" r="r" b="b"/>
                  <a:pathLst>
                    <a:path w="269827" h="189869" extrusionOk="0">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00" name="Google Shape;2500;p55"/>
                <p:cNvSpPr/>
                <p:nvPr/>
              </p:nvSpPr>
              <p:spPr>
                <a:xfrm>
                  <a:off x="8764071" y="2846026"/>
                  <a:ext cx="99762" cy="189869"/>
                </a:xfrm>
                <a:custGeom>
                  <a:avLst/>
                  <a:gdLst/>
                  <a:ahLst/>
                  <a:cxnLst/>
                  <a:rect l="l" t="t" r="r" b="b"/>
                  <a:pathLst>
                    <a:path w="99762" h="189869" extrusionOk="0">
                      <a:moveTo>
                        <a:pt x="0" y="0"/>
                      </a:moveTo>
                      <a:lnTo>
                        <a:pt x="99762" y="0"/>
                      </a:lnTo>
                      <a:lnTo>
                        <a:pt x="99762" y="189870"/>
                      </a:lnTo>
                      <a:lnTo>
                        <a:pt x="0" y="189870"/>
                      </a:lnTo>
                      <a:close/>
                    </a:path>
                  </a:pathLst>
                </a:custGeom>
                <a:solidFill>
                  <a:srgbClr val="FFFFFF">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01" name="Google Shape;2501;p55"/>
                <p:cNvSpPr/>
                <p:nvPr/>
              </p:nvSpPr>
              <p:spPr>
                <a:xfrm>
                  <a:off x="8678915" y="3023601"/>
                  <a:ext cx="436675" cy="45548"/>
                </a:xfrm>
                <a:custGeom>
                  <a:avLst/>
                  <a:gdLst/>
                  <a:ahLst/>
                  <a:cxnLst/>
                  <a:rect l="l" t="t" r="r" b="b"/>
                  <a:pathLst>
                    <a:path w="436675" h="45548" extrusionOk="0">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02" name="Google Shape;2502;p55"/>
                <p:cNvSpPr/>
                <p:nvPr/>
              </p:nvSpPr>
              <p:spPr>
                <a:xfrm>
                  <a:off x="8678915" y="3023601"/>
                  <a:ext cx="135078" cy="56111"/>
                </a:xfrm>
                <a:custGeom>
                  <a:avLst/>
                  <a:gdLst/>
                  <a:ahLst/>
                  <a:cxnLst/>
                  <a:rect l="l" t="t" r="r" b="b"/>
                  <a:pathLst>
                    <a:path w="135078" h="56111" extrusionOk="0">
                      <a:moveTo>
                        <a:pt x="0" y="0"/>
                      </a:moveTo>
                      <a:lnTo>
                        <a:pt x="135079" y="0"/>
                      </a:lnTo>
                      <a:lnTo>
                        <a:pt x="135079" y="56111"/>
                      </a:lnTo>
                      <a:lnTo>
                        <a:pt x="0" y="56111"/>
                      </a:lnTo>
                      <a:close/>
                    </a:path>
                  </a:pathLst>
                </a:custGeom>
                <a:solidFill>
                  <a:srgbClr val="FFFFFF">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2503" name="Google Shape;2503;p55"/>
            <p:cNvSpPr/>
            <p:nvPr/>
          </p:nvSpPr>
          <p:spPr>
            <a:xfrm>
              <a:off x="5294856" y="3591425"/>
              <a:ext cx="529944" cy="619341"/>
            </a:xfrm>
            <a:prstGeom prst="rect">
              <a:avLst/>
            </a:prstGeom>
            <a:no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800">
                <a:solidFill>
                  <a:srgbClr val="FFFFFF"/>
                </a:solidFill>
                <a:latin typeface="Quattrocento Sans"/>
                <a:ea typeface="Quattrocento Sans"/>
                <a:cs typeface="Quattrocento Sans"/>
                <a:sym typeface="Quattrocento Sans"/>
              </a:endParaRPr>
            </a:p>
          </p:txBody>
        </p:sp>
      </p:grpSp>
      <p:grpSp>
        <p:nvGrpSpPr>
          <p:cNvPr id="2504" name="Google Shape;2504;p55"/>
          <p:cNvGrpSpPr/>
          <p:nvPr/>
        </p:nvGrpSpPr>
        <p:grpSpPr>
          <a:xfrm>
            <a:off x="9773538" y="1117054"/>
            <a:ext cx="2149976" cy="5148482"/>
            <a:chOff x="9773538" y="1117054"/>
            <a:chExt cx="2149976" cy="5148482"/>
          </a:xfrm>
        </p:grpSpPr>
        <p:grpSp>
          <p:nvGrpSpPr>
            <p:cNvPr id="2505" name="Google Shape;2505;p55"/>
            <p:cNvGrpSpPr/>
            <p:nvPr/>
          </p:nvGrpSpPr>
          <p:grpSpPr>
            <a:xfrm>
              <a:off x="10203788" y="1730810"/>
              <a:ext cx="1718387" cy="639938"/>
              <a:chOff x="9924112" y="485174"/>
              <a:chExt cx="1718387" cy="639938"/>
            </a:xfrm>
          </p:grpSpPr>
          <p:sp>
            <p:nvSpPr>
              <p:cNvPr id="2506" name="Google Shape;2506;p55"/>
              <p:cNvSpPr/>
              <p:nvPr/>
            </p:nvSpPr>
            <p:spPr>
              <a:xfrm>
                <a:off x="9924112" y="485174"/>
                <a:ext cx="1718387"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State Stores</a:t>
                </a:r>
                <a:endParaRPr/>
              </a:p>
            </p:txBody>
          </p:sp>
          <p:pic>
            <p:nvPicPr>
              <p:cNvPr id="2507" name="Google Shape;2507;p55"/>
              <p:cNvPicPr preferRelativeResize="0"/>
              <p:nvPr/>
            </p:nvPicPr>
            <p:blipFill rotWithShape="1">
              <a:blip r:embed="rId13">
                <a:alphaModFix/>
              </a:blip>
              <a:srcRect/>
              <a:stretch/>
            </p:blipFill>
            <p:spPr>
              <a:xfrm>
                <a:off x="10102326" y="563829"/>
                <a:ext cx="298842" cy="489176"/>
              </a:xfrm>
              <a:prstGeom prst="rect">
                <a:avLst/>
              </a:prstGeom>
              <a:noFill/>
              <a:ln>
                <a:noFill/>
              </a:ln>
            </p:spPr>
          </p:pic>
        </p:grpSp>
        <p:grpSp>
          <p:nvGrpSpPr>
            <p:cNvPr id="2508" name="Google Shape;2508;p55"/>
            <p:cNvGrpSpPr/>
            <p:nvPr/>
          </p:nvGrpSpPr>
          <p:grpSpPr>
            <a:xfrm>
              <a:off x="10203788" y="2704507"/>
              <a:ext cx="1718388" cy="639938"/>
              <a:chOff x="9924112" y="1688138"/>
              <a:chExt cx="1718388" cy="639938"/>
            </a:xfrm>
          </p:grpSpPr>
          <p:sp>
            <p:nvSpPr>
              <p:cNvPr id="2509" name="Google Shape;2509;p55"/>
              <p:cNvSpPr/>
              <p:nvPr/>
            </p:nvSpPr>
            <p:spPr>
              <a:xfrm>
                <a:off x="9924112" y="1688138"/>
                <a:ext cx="1718388"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PubSub</a:t>
                </a:r>
                <a:endParaRPr sz="1200" b="0" i="0" u="none" strike="noStrike" cap="none">
                  <a:solidFill>
                    <a:srgbClr val="00000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200"/>
                  <a:buFont typeface="Quattrocento Sans"/>
                  <a:buNone/>
                </a:pPr>
                <a:r>
                  <a:rPr lang="en-US" sz="1200">
                    <a:solidFill>
                      <a:srgbClr val="000000"/>
                    </a:solidFill>
                    <a:latin typeface="Quattrocento Sans"/>
                    <a:ea typeface="Quattrocento Sans"/>
                    <a:cs typeface="Quattrocento Sans"/>
                    <a:sym typeface="Quattrocento Sans"/>
                  </a:rPr>
                  <a:t>Brokers</a:t>
                </a:r>
                <a:endParaRPr sz="1200" b="0" i="0" u="none" strike="noStrike" cap="none">
                  <a:solidFill>
                    <a:srgbClr val="000000"/>
                  </a:solidFill>
                  <a:latin typeface="Quattrocento Sans"/>
                  <a:ea typeface="Quattrocento Sans"/>
                  <a:cs typeface="Quattrocento Sans"/>
                  <a:sym typeface="Quattrocento Sans"/>
                </a:endParaRPr>
              </a:p>
            </p:txBody>
          </p:sp>
          <p:pic>
            <p:nvPicPr>
              <p:cNvPr id="2510" name="Google Shape;2510;p55"/>
              <p:cNvPicPr preferRelativeResize="0"/>
              <p:nvPr/>
            </p:nvPicPr>
            <p:blipFill rotWithShape="1">
              <a:blip r:embed="rId14">
                <a:alphaModFix/>
              </a:blip>
              <a:srcRect/>
              <a:stretch/>
            </p:blipFill>
            <p:spPr>
              <a:xfrm>
                <a:off x="10036536" y="1910025"/>
                <a:ext cx="430421" cy="218797"/>
              </a:xfrm>
              <a:prstGeom prst="rect">
                <a:avLst/>
              </a:prstGeom>
              <a:noFill/>
              <a:ln>
                <a:noFill/>
              </a:ln>
            </p:spPr>
          </p:pic>
        </p:grpSp>
        <p:grpSp>
          <p:nvGrpSpPr>
            <p:cNvPr id="2511" name="Google Shape;2511;p55"/>
            <p:cNvGrpSpPr/>
            <p:nvPr/>
          </p:nvGrpSpPr>
          <p:grpSpPr>
            <a:xfrm>
              <a:off x="10203788" y="4651901"/>
              <a:ext cx="1719726" cy="639938"/>
              <a:chOff x="9922477" y="4094066"/>
              <a:chExt cx="1719726" cy="639938"/>
            </a:xfrm>
          </p:grpSpPr>
          <p:sp>
            <p:nvSpPr>
              <p:cNvPr id="2512" name="Google Shape;2512;p55"/>
              <p:cNvSpPr/>
              <p:nvPr/>
            </p:nvSpPr>
            <p:spPr>
              <a:xfrm>
                <a:off x="9922477" y="4094066"/>
                <a:ext cx="1719726"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Secret </a:t>
                </a:r>
                <a:r>
                  <a:rPr lang="en-US" sz="1200">
                    <a:solidFill>
                      <a:srgbClr val="000000"/>
                    </a:solidFill>
                    <a:latin typeface="Quattrocento Sans"/>
                    <a:ea typeface="Quattrocento Sans"/>
                    <a:cs typeface="Quattrocento Sans"/>
                    <a:sym typeface="Quattrocento Sans"/>
                  </a:rPr>
                  <a:t>Stores</a:t>
                </a:r>
                <a:endParaRPr sz="1200" b="0" i="0" u="none" strike="noStrike" cap="none">
                  <a:solidFill>
                    <a:srgbClr val="000000"/>
                  </a:solidFill>
                  <a:latin typeface="Quattrocento Sans"/>
                  <a:ea typeface="Quattrocento Sans"/>
                  <a:cs typeface="Quattrocento Sans"/>
                  <a:sym typeface="Quattrocento Sans"/>
                </a:endParaRPr>
              </a:p>
            </p:txBody>
          </p:sp>
          <p:pic>
            <p:nvPicPr>
              <p:cNvPr id="2513" name="Google Shape;2513;p55"/>
              <p:cNvPicPr preferRelativeResize="0"/>
              <p:nvPr/>
            </p:nvPicPr>
            <p:blipFill rotWithShape="1">
              <a:blip r:embed="rId15">
                <a:alphaModFix/>
              </a:blip>
              <a:srcRect/>
              <a:stretch/>
            </p:blipFill>
            <p:spPr>
              <a:xfrm>
                <a:off x="10054571" y="4204576"/>
                <a:ext cx="352530" cy="441552"/>
              </a:xfrm>
              <a:prstGeom prst="rect">
                <a:avLst/>
              </a:prstGeom>
              <a:noFill/>
              <a:ln>
                <a:noFill/>
              </a:ln>
            </p:spPr>
          </p:pic>
        </p:grpSp>
        <p:grpSp>
          <p:nvGrpSpPr>
            <p:cNvPr id="2514" name="Google Shape;2514;p55"/>
            <p:cNvGrpSpPr/>
            <p:nvPr/>
          </p:nvGrpSpPr>
          <p:grpSpPr>
            <a:xfrm>
              <a:off x="10203788" y="3678204"/>
              <a:ext cx="1719726" cy="639938"/>
              <a:chOff x="9922479" y="2891102"/>
              <a:chExt cx="1719726" cy="639938"/>
            </a:xfrm>
          </p:grpSpPr>
          <p:sp>
            <p:nvSpPr>
              <p:cNvPr id="2515" name="Google Shape;2515;p55"/>
              <p:cNvSpPr/>
              <p:nvPr/>
            </p:nvSpPr>
            <p:spPr>
              <a:xfrm>
                <a:off x="9922479" y="2891102"/>
                <a:ext cx="1719726"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Bindings</a:t>
                </a:r>
                <a:endParaRPr/>
              </a:p>
              <a:p>
                <a:pPr marL="0" marR="0" lvl="0" indent="0" algn="l" rtl="0">
                  <a:lnSpc>
                    <a:spcPct val="100000"/>
                  </a:lnSpc>
                  <a:spcBef>
                    <a:spcPts val="0"/>
                  </a:spcBef>
                  <a:spcAft>
                    <a:spcPts val="0"/>
                  </a:spcAft>
                  <a:buClr>
                    <a:srgbClr val="000000"/>
                  </a:buClr>
                  <a:buSzPts val="1200"/>
                  <a:buFont typeface="Quattrocento Sans"/>
                  <a:buNone/>
                </a:pPr>
                <a:r>
                  <a:rPr lang="en-US" sz="1200">
                    <a:solidFill>
                      <a:srgbClr val="000000"/>
                    </a:solidFill>
                    <a:latin typeface="Quattrocento Sans"/>
                    <a:ea typeface="Quattrocento Sans"/>
                    <a:cs typeface="Quattrocento Sans"/>
                    <a:sym typeface="Quattrocento Sans"/>
                  </a:rPr>
                  <a:t>&amp; Triggers</a:t>
                </a:r>
                <a:endParaRPr sz="1200" b="0" i="0" u="none" strike="noStrike" cap="none">
                  <a:solidFill>
                    <a:srgbClr val="000000"/>
                  </a:solidFill>
                  <a:latin typeface="Quattrocento Sans"/>
                  <a:ea typeface="Quattrocento Sans"/>
                  <a:cs typeface="Quattrocento Sans"/>
                  <a:sym typeface="Quattrocento Sans"/>
                </a:endParaRPr>
              </a:p>
            </p:txBody>
          </p:sp>
          <p:pic>
            <p:nvPicPr>
              <p:cNvPr id="2516" name="Google Shape;2516;p55"/>
              <p:cNvPicPr preferRelativeResize="0"/>
              <p:nvPr/>
            </p:nvPicPr>
            <p:blipFill rotWithShape="1">
              <a:blip r:embed="rId16">
                <a:alphaModFix/>
              </a:blip>
              <a:srcRect/>
              <a:stretch/>
            </p:blipFill>
            <p:spPr>
              <a:xfrm>
                <a:off x="9986967" y="3030645"/>
                <a:ext cx="479990" cy="383486"/>
              </a:xfrm>
              <a:prstGeom prst="rect">
                <a:avLst/>
              </a:prstGeom>
              <a:noFill/>
              <a:ln>
                <a:noFill/>
              </a:ln>
            </p:spPr>
          </p:pic>
        </p:grpSp>
        <p:grpSp>
          <p:nvGrpSpPr>
            <p:cNvPr id="2517" name="Google Shape;2517;p55"/>
            <p:cNvGrpSpPr/>
            <p:nvPr/>
          </p:nvGrpSpPr>
          <p:grpSpPr>
            <a:xfrm>
              <a:off x="10205129" y="5625598"/>
              <a:ext cx="1718385" cy="639938"/>
              <a:chOff x="9924113" y="5297029"/>
              <a:chExt cx="1718385" cy="639938"/>
            </a:xfrm>
          </p:grpSpPr>
          <p:sp>
            <p:nvSpPr>
              <p:cNvPr id="2518" name="Google Shape;2518;p55"/>
              <p:cNvSpPr/>
              <p:nvPr/>
            </p:nvSpPr>
            <p:spPr>
              <a:xfrm>
                <a:off x="9924113" y="5297029"/>
                <a:ext cx="1718385"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Observability</a:t>
                </a:r>
                <a:endParaRPr/>
              </a:p>
            </p:txBody>
          </p:sp>
          <p:pic>
            <p:nvPicPr>
              <p:cNvPr id="2519" name="Google Shape;2519;p55"/>
              <p:cNvPicPr preferRelativeResize="0"/>
              <p:nvPr/>
            </p:nvPicPr>
            <p:blipFill rotWithShape="1">
              <a:blip r:embed="rId17">
                <a:alphaModFix/>
              </a:blip>
              <a:srcRect/>
              <a:stretch/>
            </p:blipFill>
            <p:spPr>
              <a:xfrm>
                <a:off x="10008418" y="5403615"/>
                <a:ext cx="486655" cy="416934"/>
              </a:xfrm>
              <a:prstGeom prst="rect">
                <a:avLst/>
              </a:prstGeom>
              <a:noFill/>
              <a:ln>
                <a:noFill/>
              </a:ln>
            </p:spPr>
          </p:pic>
        </p:grpSp>
        <p:sp>
          <p:nvSpPr>
            <p:cNvPr id="2520" name="Google Shape;2520;p55"/>
            <p:cNvSpPr txBox="1"/>
            <p:nvPr/>
          </p:nvSpPr>
          <p:spPr>
            <a:xfrm>
              <a:off x="9773538" y="1117054"/>
              <a:ext cx="2123979"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Quattrocento Sans"/>
                  <a:ea typeface="Quattrocento Sans"/>
                  <a:cs typeface="Quattrocento Sans"/>
                  <a:sym typeface="Quattrocento Sans"/>
                </a:rPr>
                <a:t>Dapr Components</a:t>
              </a:r>
              <a:endParaRPr/>
            </a:p>
          </p:txBody>
        </p:sp>
      </p:grpSp>
      <p:grpSp>
        <p:nvGrpSpPr>
          <p:cNvPr id="2521" name="Google Shape;2521;p55"/>
          <p:cNvGrpSpPr/>
          <p:nvPr/>
        </p:nvGrpSpPr>
        <p:grpSpPr>
          <a:xfrm>
            <a:off x="7105321" y="1948248"/>
            <a:ext cx="3099801" cy="4103164"/>
            <a:chOff x="7105321" y="1948248"/>
            <a:chExt cx="3099801" cy="4103164"/>
          </a:xfrm>
        </p:grpSpPr>
        <p:cxnSp>
          <p:nvCxnSpPr>
            <p:cNvPr id="2522" name="Google Shape;2522;p55"/>
            <p:cNvCxnSpPr>
              <a:endCxn id="2503" idx="3"/>
            </p:cNvCxnSpPr>
            <p:nvPr/>
          </p:nvCxnSpPr>
          <p:spPr>
            <a:xfrm flipH="1">
              <a:off x="7105321" y="3995775"/>
              <a:ext cx="2517900" cy="22500"/>
            </a:xfrm>
            <a:prstGeom prst="straightConnector1">
              <a:avLst/>
            </a:prstGeom>
            <a:noFill/>
            <a:ln w="28575" cap="flat" cmpd="sng">
              <a:solidFill>
                <a:srgbClr val="202192"/>
              </a:solidFill>
              <a:prstDash val="solid"/>
              <a:round/>
              <a:headEnd type="triangle" w="lg" len="lg"/>
              <a:tailEnd type="triangle" w="lg" len="lg"/>
            </a:ln>
          </p:spPr>
        </p:cxnSp>
        <p:cxnSp>
          <p:nvCxnSpPr>
            <p:cNvPr id="2523" name="Google Shape;2523;p55"/>
            <p:cNvCxnSpPr>
              <a:stCxn id="2506" idx="1"/>
              <a:endCxn id="2524" idx="6"/>
            </p:cNvCxnSpPr>
            <p:nvPr/>
          </p:nvCxnSpPr>
          <p:spPr>
            <a:xfrm rot="10800000">
              <a:off x="9941288" y="2050479"/>
              <a:ext cx="262500" cy="300"/>
            </a:xfrm>
            <a:prstGeom prst="straightConnector1">
              <a:avLst/>
            </a:prstGeom>
            <a:noFill/>
            <a:ln w="28575" cap="flat" cmpd="sng">
              <a:solidFill>
                <a:srgbClr val="202192"/>
              </a:solidFill>
              <a:prstDash val="solid"/>
              <a:round/>
              <a:headEnd type="none" w="sm" len="sm"/>
              <a:tailEnd type="none" w="sm" len="sm"/>
            </a:ln>
          </p:spPr>
        </p:cxnSp>
        <p:sp>
          <p:nvSpPr>
            <p:cNvPr id="2525" name="Google Shape;2525;p55"/>
            <p:cNvSpPr/>
            <p:nvPr/>
          </p:nvSpPr>
          <p:spPr>
            <a:xfrm rot="5400000">
              <a:off x="7765194" y="3913559"/>
              <a:ext cx="3899750" cy="182416"/>
            </a:xfrm>
            <a:custGeom>
              <a:avLst/>
              <a:gdLst/>
              <a:ahLst/>
              <a:cxnLst/>
              <a:rect l="l" t="t" r="r" b="b"/>
              <a:pathLst>
                <a:path w="4891229" h="2229188" extrusionOk="0">
                  <a:moveTo>
                    <a:pt x="4891229" y="0"/>
                  </a:moveTo>
                  <a:lnTo>
                    <a:pt x="4891229" y="2229188"/>
                  </a:lnTo>
                  <a:lnTo>
                    <a:pt x="0" y="2229188"/>
                  </a:lnTo>
                  <a:lnTo>
                    <a:pt x="0" y="0"/>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2526" name="Google Shape;2526;p55"/>
            <p:cNvCxnSpPr>
              <a:endCxn id="2527" idx="3"/>
            </p:cNvCxnSpPr>
            <p:nvPr/>
          </p:nvCxnSpPr>
          <p:spPr>
            <a:xfrm>
              <a:off x="9623861" y="3023178"/>
              <a:ext cx="175800" cy="300"/>
            </a:xfrm>
            <a:prstGeom prst="straightConnector1">
              <a:avLst/>
            </a:prstGeom>
            <a:noFill/>
            <a:ln w="28575" cap="flat" cmpd="sng">
              <a:solidFill>
                <a:srgbClr val="202192"/>
              </a:solidFill>
              <a:prstDash val="solid"/>
              <a:round/>
              <a:headEnd type="none" w="sm" len="sm"/>
              <a:tailEnd type="none" w="sm" len="sm"/>
            </a:ln>
          </p:spPr>
        </p:cxnSp>
        <p:cxnSp>
          <p:nvCxnSpPr>
            <p:cNvPr id="2528" name="Google Shape;2528;p55"/>
            <p:cNvCxnSpPr>
              <a:endCxn id="2529" idx="3"/>
            </p:cNvCxnSpPr>
            <p:nvPr/>
          </p:nvCxnSpPr>
          <p:spPr>
            <a:xfrm>
              <a:off x="9633810" y="4965871"/>
              <a:ext cx="169200" cy="4200"/>
            </a:xfrm>
            <a:prstGeom prst="straightConnector1">
              <a:avLst/>
            </a:prstGeom>
            <a:noFill/>
            <a:ln w="28575" cap="flat" cmpd="sng">
              <a:solidFill>
                <a:srgbClr val="202192"/>
              </a:solidFill>
              <a:prstDash val="solid"/>
              <a:round/>
              <a:headEnd type="none" w="sm" len="sm"/>
              <a:tailEnd type="none" w="sm" len="sm"/>
            </a:ln>
          </p:spPr>
        </p:cxnSp>
        <p:grpSp>
          <p:nvGrpSpPr>
            <p:cNvPr id="2530" name="Google Shape;2530;p55"/>
            <p:cNvGrpSpPr/>
            <p:nvPr/>
          </p:nvGrpSpPr>
          <p:grpSpPr>
            <a:xfrm>
              <a:off x="9799676" y="3895244"/>
              <a:ext cx="188418" cy="204368"/>
              <a:chOff x="6207667" y="1018040"/>
              <a:chExt cx="248285" cy="269304"/>
            </a:xfrm>
          </p:grpSpPr>
          <p:sp>
            <p:nvSpPr>
              <p:cNvPr id="2531" name="Google Shape;2531;p55"/>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532" name="Google Shape;2532;p55"/>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2533" name="Google Shape;2533;p55"/>
            <p:cNvGrpSpPr/>
            <p:nvPr/>
          </p:nvGrpSpPr>
          <p:grpSpPr>
            <a:xfrm>
              <a:off x="9799676" y="1948248"/>
              <a:ext cx="188418" cy="204368"/>
              <a:chOff x="6207667" y="1018040"/>
              <a:chExt cx="248285" cy="269304"/>
            </a:xfrm>
          </p:grpSpPr>
          <p:sp>
            <p:nvSpPr>
              <p:cNvPr id="2534" name="Google Shape;2534;p55"/>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524" name="Google Shape;2524;p55"/>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2535" name="Google Shape;2535;p55"/>
            <p:cNvGrpSpPr/>
            <p:nvPr/>
          </p:nvGrpSpPr>
          <p:grpSpPr>
            <a:xfrm>
              <a:off x="9799676" y="2921378"/>
              <a:ext cx="188418" cy="204368"/>
              <a:chOff x="6207667" y="1018040"/>
              <a:chExt cx="248285" cy="269304"/>
            </a:xfrm>
          </p:grpSpPr>
          <p:sp>
            <p:nvSpPr>
              <p:cNvPr id="2527" name="Google Shape;2527;p55"/>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536" name="Google Shape;2536;p55"/>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2537" name="Google Shape;2537;p55"/>
            <p:cNvGrpSpPr/>
            <p:nvPr/>
          </p:nvGrpSpPr>
          <p:grpSpPr>
            <a:xfrm>
              <a:off x="9803023" y="4867951"/>
              <a:ext cx="188418" cy="204368"/>
              <a:chOff x="6207667" y="1018040"/>
              <a:chExt cx="248285" cy="269304"/>
            </a:xfrm>
          </p:grpSpPr>
          <p:sp>
            <p:nvSpPr>
              <p:cNvPr id="2529" name="Google Shape;2529;p55"/>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538" name="Google Shape;2538;p55"/>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2539" name="Google Shape;2539;p55"/>
            <p:cNvGrpSpPr/>
            <p:nvPr/>
          </p:nvGrpSpPr>
          <p:grpSpPr>
            <a:xfrm>
              <a:off x="9806277" y="5847044"/>
              <a:ext cx="188418" cy="204368"/>
              <a:chOff x="6207667" y="1018040"/>
              <a:chExt cx="248285" cy="269304"/>
            </a:xfrm>
          </p:grpSpPr>
          <p:sp>
            <p:nvSpPr>
              <p:cNvPr id="2540" name="Google Shape;2540;p55"/>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541" name="Google Shape;2541;p55"/>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cxnSp>
          <p:nvCxnSpPr>
            <p:cNvPr id="2542" name="Google Shape;2542;p55"/>
            <p:cNvCxnSpPr>
              <a:stCxn id="2538" idx="6"/>
              <a:endCxn id="2512" idx="1"/>
            </p:cNvCxnSpPr>
            <p:nvPr/>
          </p:nvCxnSpPr>
          <p:spPr>
            <a:xfrm>
              <a:off x="9944768" y="4970135"/>
              <a:ext cx="258900" cy="1800"/>
            </a:xfrm>
            <a:prstGeom prst="straightConnector1">
              <a:avLst/>
            </a:prstGeom>
            <a:noFill/>
            <a:ln w="28575" cap="flat" cmpd="sng">
              <a:solidFill>
                <a:srgbClr val="202192"/>
              </a:solidFill>
              <a:prstDash val="solid"/>
              <a:round/>
              <a:headEnd type="none" w="sm" len="sm"/>
              <a:tailEnd type="none" w="sm" len="sm"/>
            </a:ln>
          </p:spPr>
        </p:cxnSp>
        <p:cxnSp>
          <p:nvCxnSpPr>
            <p:cNvPr id="2543" name="Google Shape;2543;p55"/>
            <p:cNvCxnSpPr>
              <a:stCxn id="2536" idx="6"/>
              <a:endCxn id="2509" idx="1"/>
            </p:cNvCxnSpPr>
            <p:nvPr/>
          </p:nvCxnSpPr>
          <p:spPr>
            <a:xfrm>
              <a:off x="9941421" y="3023562"/>
              <a:ext cx="262500" cy="900"/>
            </a:xfrm>
            <a:prstGeom prst="straightConnector1">
              <a:avLst/>
            </a:prstGeom>
            <a:noFill/>
            <a:ln w="28575" cap="flat" cmpd="sng">
              <a:solidFill>
                <a:srgbClr val="202192"/>
              </a:solidFill>
              <a:prstDash val="solid"/>
              <a:round/>
              <a:headEnd type="none" w="sm" len="sm"/>
              <a:tailEnd type="none" w="sm" len="sm"/>
            </a:ln>
          </p:spPr>
        </p:cxnSp>
        <p:cxnSp>
          <p:nvCxnSpPr>
            <p:cNvPr id="2544" name="Google Shape;2544;p55"/>
            <p:cNvCxnSpPr>
              <a:endCxn id="2531" idx="3"/>
            </p:cNvCxnSpPr>
            <p:nvPr/>
          </p:nvCxnSpPr>
          <p:spPr>
            <a:xfrm>
              <a:off x="9633810" y="3997428"/>
              <a:ext cx="165900" cy="0"/>
            </a:xfrm>
            <a:prstGeom prst="straightConnector1">
              <a:avLst/>
            </a:prstGeom>
            <a:noFill/>
            <a:ln w="28575" cap="flat" cmpd="sng">
              <a:solidFill>
                <a:srgbClr val="202192"/>
              </a:solidFill>
              <a:prstDash val="solid"/>
              <a:round/>
              <a:headEnd type="none" w="sm" len="sm"/>
              <a:tailEnd type="none" w="sm" len="sm"/>
            </a:ln>
          </p:spPr>
        </p:cxnSp>
        <p:cxnSp>
          <p:nvCxnSpPr>
            <p:cNvPr id="2545" name="Google Shape;2545;p55"/>
            <p:cNvCxnSpPr>
              <a:stCxn id="2532" idx="6"/>
              <a:endCxn id="2515" idx="1"/>
            </p:cNvCxnSpPr>
            <p:nvPr/>
          </p:nvCxnSpPr>
          <p:spPr>
            <a:xfrm>
              <a:off x="9941421" y="3997428"/>
              <a:ext cx="262500" cy="600"/>
            </a:xfrm>
            <a:prstGeom prst="straightConnector1">
              <a:avLst/>
            </a:prstGeom>
            <a:noFill/>
            <a:ln w="28575" cap="flat" cmpd="sng">
              <a:solidFill>
                <a:srgbClr val="202192"/>
              </a:solidFill>
              <a:prstDash val="solid"/>
              <a:round/>
              <a:headEnd type="none" w="sm" len="sm"/>
              <a:tailEnd type="none" w="sm" len="sm"/>
            </a:ln>
          </p:spPr>
        </p:cxnSp>
        <p:cxnSp>
          <p:nvCxnSpPr>
            <p:cNvPr id="2546" name="Google Shape;2546;p55"/>
            <p:cNvCxnSpPr>
              <a:stCxn id="2541" idx="6"/>
              <a:endCxn id="2518" idx="1"/>
            </p:cNvCxnSpPr>
            <p:nvPr/>
          </p:nvCxnSpPr>
          <p:spPr>
            <a:xfrm rot="10800000" flipH="1">
              <a:off x="9948022" y="5945628"/>
              <a:ext cx="257100" cy="3600"/>
            </a:xfrm>
            <a:prstGeom prst="straightConnector1">
              <a:avLst/>
            </a:prstGeom>
            <a:noFill/>
            <a:ln w="28575" cap="flat" cmpd="sng">
              <a:solidFill>
                <a:srgbClr val="202192"/>
              </a:solidFill>
              <a:prstDash val="solid"/>
              <a:round/>
              <a:headEnd type="none" w="sm" len="sm"/>
              <a:tailEnd type="none" w="sm" len="sm"/>
            </a:ln>
          </p:spPr>
        </p:cxnSp>
        <p:sp>
          <p:nvSpPr>
            <p:cNvPr id="2547" name="Google Shape;2547;p55"/>
            <p:cNvSpPr/>
            <p:nvPr/>
          </p:nvSpPr>
          <p:spPr>
            <a:xfrm>
              <a:off x="9623160" y="5324019"/>
              <a:ext cx="175815" cy="322351"/>
            </a:xfrm>
            <a:prstGeom prst="rect">
              <a:avLst/>
            </a:prstGeom>
            <a:no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548" name="Google Shape;2548;p55"/>
            <p:cNvSpPr/>
            <p:nvPr/>
          </p:nvSpPr>
          <p:spPr>
            <a:xfrm>
              <a:off x="9623160" y="3351507"/>
              <a:ext cx="175815" cy="322351"/>
            </a:xfrm>
            <a:prstGeom prst="rect">
              <a:avLst/>
            </a:prstGeom>
            <a:no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sp>
        <p:nvSpPr>
          <p:cNvPr id="2549" name="Google Shape;2549;p55"/>
          <p:cNvSpPr txBox="1"/>
          <p:nvPr/>
        </p:nvSpPr>
        <p:spPr>
          <a:xfrm>
            <a:off x="5778234" y="1646871"/>
            <a:ext cx="1974901"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Consolas"/>
                <a:ea typeface="Consolas"/>
                <a:cs typeface="Consolas"/>
                <a:sym typeface="Consolas"/>
              </a:rPr>
              <a:t>dapr run myapp</a:t>
            </a:r>
            <a:endParaRPr/>
          </a:p>
        </p:txBody>
      </p:sp>
      <p:cxnSp>
        <p:nvCxnSpPr>
          <p:cNvPr id="2550" name="Google Shape;2550;p55"/>
          <p:cNvCxnSpPr>
            <a:stCxn id="2549" idx="2"/>
            <a:endCxn id="2495" idx="0"/>
          </p:cNvCxnSpPr>
          <p:nvPr/>
        </p:nvCxnSpPr>
        <p:spPr>
          <a:xfrm>
            <a:off x="6765685" y="1954648"/>
            <a:ext cx="8700" cy="1689000"/>
          </a:xfrm>
          <a:prstGeom prst="straightConnector1">
            <a:avLst/>
          </a:prstGeom>
          <a:noFill/>
          <a:ln w="28575" cap="flat" cmpd="sng">
            <a:solidFill>
              <a:srgbClr val="202192"/>
            </a:solidFill>
            <a:prstDash val="solid"/>
            <a:round/>
            <a:headEnd type="none" w="sm" len="sm"/>
            <a:tailEnd type="triangle" w="lg" len="lg"/>
          </a:ln>
        </p:spPr>
      </p:cxnSp>
      <p:sp>
        <p:nvSpPr>
          <p:cNvPr id="2551" name="Google Shape;2551;p55"/>
          <p:cNvSpPr txBox="1"/>
          <p:nvPr/>
        </p:nvSpPr>
        <p:spPr>
          <a:xfrm>
            <a:off x="7376958" y="3747917"/>
            <a:ext cx="1974138" cy="16158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050">
                <a:solidFill>
                  <a:schemeClr val="dk1"/>
                </a:solidFill>
                <a:latin typeface="Quattrocento Sans"/>
                <a:ea typeface="Quattrocento Sans"/>
                <a:cs typeface="Quattrocento Sans"/>
                <a:sym typeface="Quattrocento Sans"/>
              </a:rPr>
              <a:t>Use components</a:t>
            </a:r>
            <a:endParaRPr/>
          </a:p>
        </p:txBody>
      </p:sp>
      <p:sp>
        <p:nvSpPr>
          <p:cNvPr id="2552" name="Google Shape;2552;p55"/>
          <p:cNvSpPr txBox="1"/>
          <p:nvPr/>
        </p:nvSpPr>
        <p:spPr>
          <a:xfrm>
            <a:off x="6861529" y="2220275"/>
            <a:ext cx="1974138" cy="63863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050">
                <a:solidFill>
                  <a:schemeClr val="dk1"/>
                </a:solidFill>
                <a:latin typeface="Quattrocento Sans"/>
                <a:ea typeface="Quattrocento Sans"/>
                <a:cs typeface="Quattrocento Sans"/>
                <a:sym typeface="Quattrocento Sans"/>
              </a:rPr>
              <a:t>Launch application</a:t>
            </a:r>
            <a:endParaRPr/>
          </a:p>
          <a:p>
            <a:pPr marL="0" marR="0" lvl="0" indent="0" algn="l" rtl="0">
              <a:spcBef>
                <a:spcPts val="600"/>
              </a:spcBef>
              <a:spcAft>
                <a:spcPts val="0"/>
              </a:spcAft>
              <a:buNone/>
            </a:pPr>
            <a:r>
              <a:rPr lang="en-US" sz="1050">
                <a:solidFill>
                  <a:schemeClr val="dk1"/>
                </a:solidFill>
                <a:latin typeface="Quattrocento Sans"/>
                <a:ea typeface="Quattrocento Sans"/>
                <a:cs typeface="Quattrocento Sans"/>
                <a:sym typeface="Quattrocento Sans"/>
              </a:rPr>
              <a:t>Launch sidecar process</a:t>
            </a:r>
            <a:endParaRPr/>
          </a:p>
          <a:p>
            <a:pPr marL="0" marR="0" lvl="0" indent="0" algn="l" rtl="0">
              <a:spcBef>
                <a:spcPts val="600"/>
              </a:spcBef>
              <a:spcAft>
                <a:spcPts val="0"/>
              </a:spcAft>
              <a:buNone/>
            </a:pPr>
            <a:r>
              <a:rPr lang="en-US" sz="1050">
                <a:solidFill>
                  <a:schemeClr val="dk1"/>
                </a:solidFill>
                <a:latin typeface="Quattrocento Sans"/>
                <a:ea typeface="Quattrocento Sans"/>
                <a:cs typeface="Quattrocento Sans"/>
                <a:sym typeface="Quattrocento Sans"/>
              </a:rPr>
              <a:t>Set env variables</a:t>
            </a:r>
            <a:endParaRPr/>
          </a:p>
        </p:txBody>
      </p:sp>
      <p:cxnSp>
        <p:nvCxnSpPr>
          <p:cNvPr id="2553" name="Google Shape;2553;p55"/>
          <p:cNvCxnSpPr>
            <a:stCxn id="2503" idx="1"/>
            <a:endCxn id="2468" idx="3"/>
          </p:cNvCxnSpPr>
          <p:nvPr/>
        </p:nvCxnSpPr>
        <p:spPr>
          <a:xfrm rot="10800000">
            <a:off x="2570382" y="2996475"/>
            <a:ext cx="3884700" cy="1021800"/>
          </a:xfrm>
          <a:prstGeom prst="bentConnector3">
            <a:avLst>
              <a:gd name="adj1" fmla="val 32217"/>
            </a:avLst>
          </a:prstGeom>
          <a:noFill/>
          <a:ln w="28575" cap="flat" cmpd="sng">
            <a:solidFill>
              <a:srgbClr val="202192"/>
            </a:solidFill>
            <a:prstDash val="solid"/>
            <a:round/>
            <a:headEnd type="triangle" w="lg" len="lg"/>
            <a:tailEnd type="triangle" w="lg" len="lg"/>
          </a:ln>
        </p:spPr>
      </p:cxnSp>
      <p:cxnSp>
        <p:nvCxnSpPr>
          <p:cNvPr id="2554" name="Google Shape;2554;p55"/>
          <p:cNvCxnSpPr>
            <a:stCxn id="2503" idx="1"/>
            <a:endCxn id="2482" idx="3"/>
          </p:cNvCxnSpPr>
          <p:nvPr/>
        </p:nvCxnSpPr>
        <p:spPr>
          <a:xfrm flipH="1">
            <a:off x="2572182" y="4018275"/>
            <a:ext cx="3882900" cy="994200"/>
          </a:xfrm>
          <a:prstGeom prst="bentConnector3">
            <a:avLst>
              <a:gd name="adj1" fmla="val 32206"/>
            </a:avLst>
          </a:prstGeom>
          <a:noFill/>
          <a:ln w="28575" cap="flat" cmpd="sng">
            <a:solidFill>
              <a:srgbClr val="202192"/>
            </a:solidFill>
            <a:prstDash val="solid"/>
            <a:round/>
            <a:headEnd type="triangle" w="lg" len="lg"/>
            <a:tailEnd type="triangle" w="lg" len="lg"/>
          </a:ln>
        </p:spPr>
      </p:cxnSp>
      <p:cxnSp>
        <p:nvCxnSpPr>
          <p:cNvPr id="2555" name="Google Shape;2555;p55"/>
          <p:cNvCxnSpPr>
            <a:stCxn id="2503" idx="1"/>
            <a:endCxn id="2475" idx="3"/>
          </p:cNvCxnSpPr>
          <p:nvPr/>
        </p:nvCxnSpPr>
        <p:spPr>
          <a:xfrm rot="10800000">
            <a:off x="2287182" y="4017975"/>
            <a:ext cx="4167900" cy="300"/>
          </a:xfrm>
          <a:prstGeom prst="straightConnector1">
            <a:avLst/>
          </a:prstGeom>
          <a:noFill/>
          <a:ln w="28575" cap="flat" cmpd="sng">
            <a:solidFill>
              <a:srgbClr val="202192"/>
            </a:solidFill>
            <a:prstDash val="solid"/>
            <a:round/>
            <a:headEnd type="triangle" w="lg" len="lg"/>
            <a:tailEnd type="triangle" w="lg" len="lg"/>
          </a:ln>
        </p:spPr>
      </p:cxnSp>
      <p:sp>
        <p:nvSpPr>
          <p:cNvPr id="2556" name="Google Shape;2556;p55"/>
          <p:cNvSpPr txBox="1"/>
          <p:nvPr/>
        </p:nvSpPr>
        <p:spPr>
          <a:xfrm>
            <a:off x="3076719" y="5085084"/>
            <a:ext cx="2292841" cy="400110"/>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050">
                <a:solidFill>
                  <a:schemeClr val="dk1"/>
                </a:solidFill>
                <a:latin typeface="Quattrocento Sans"/>
                <a:ea typeface="Quattrocento Sans"/>
                <a:cs typeface="Quattrocento Sans"/>
                <a:sym typeface="Quattrocento Sans"/>
              </a:rPr>
              <a:t>Save and retrieve state</a:t>
            </a:r>
            <a:endParaRPr/>
          </a:p>
          <a:p>
            <a:pPr marL="0" marR="0" lvl="0" indent="0" algn="l" rtl="0">
              <a:spcBef>
                <a:spcPts val="600"/>
              </a:spcBef>
              <a:spcAft>
                <a:spcPts val="0"/>
              </a:spcAft>
              <a:buNone/>
            </a:pPr>
            <a:r>
              <a:rPr lang="en-US" sz="1050">
                <a:solidFill>
                  <a:schemeClr val="dk1"/>
                </a:solidFill>
                <a:latin typeface="Quattrocento Sans"/>
                <a:ea typeface="Quattrocento Sans"/>
                <a:cs typeface="Quattrocento Sans"/>
                <a:sym typeface="Quattrocento Sans"/>
              </a:rPr>
              <a:t>Publish and subscribe to messages</a:t>
            </a:r>
            <a:endParaRPr/>
          </a:p>
        </p:txBody>
      </p:sp>
      <p:sp>
        <p:nvSpPr>
          <p:cNvPr id="2557" name="Google Shape;2557;p55"/>
          <p:cNvSpPr txBox="1"/>
          <p:nvPr/>
        </p:nvSpPr>
        <p:spPr>
          <a:xfrm>
            <a:off x="3072284" y="3069463"/>
            <a:ext cx="1649179"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Create mapping table of actor instances to pods</a:t>
            </a:r>
            <a:endParaRPr/>
          </a:p>
        </p:txBody>
      </p:sp>
      <p:sp>
        <p:nvSpPr>
          <p:cNvPr id="2558" name="Google Shape;2558;p55"/>
          <p:cNvSpPr txBox="1"/>
          <p:nvPr/>
        </p:nvSpPr>
        <p:spPr>
          <a:xfrm>
            <a:off x="3072284" y="4121252"/>
            <a:ext cx="1649179"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Send distributed tracing</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59"/>
                                        </p:tgtEl>
                                        <p:attrNameLst>
                                          <p:attrName>style.visibility</p:attrName>
                                        </p:attrNameLst>
                                      </p:cBhvr>
                                      <p:to>
                                        <p:strVal val="visible"/>
                                      </p:to>
                                    </p:set>
                                    <p:animEffect transition="in" filter="fade">
                                      <p:cBhvr>
                                        <p:cTn id="7" dur="500"/>
                                        <p:tgtEl>
                                          <p:spTgt spid="24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5"/>
                                        </p:tgtEl>
                                        <p:attrNameLst>
                                          <p:attrName>style.visibility</p:attrName>
                                        </p:attrNameLst>
                                      </p:cBhvr>
                                      <p:to>
                                        <p:strVal val="visible"/>
                                      </p:to>
                                    </p:set>
                                    <p:animEffect transition="in" filter="fade">
                                      <p:cBhvr>
                                        <p:cTn id="12" dur="500"/>
                                        <p:tgtEl>
                                          <p:spTgt spid="24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49"/>
                                        </p:tgtEl>
                                        <p:attrNameLst>
                                          <p:attrName>style.visibility</p:attrName>
                                        </p:attrNameLst>
                                      </p:cBhvr>
                                      <p:to>
                                        <p:strVal val="visible"/>
                                      </p:to>
                                    </p:set>
                                    <p:animEffect transition="in" filter="fade">
                                      <p:cBhvr>
                                        <p:cTn id="17" dur="500"/>
                                        <p:tgtEl>
                                          <p:spTgt spid="254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2550"/>
                                        </p:tgtEl>
                                        <p:attrNameLst>
                                          <p:attrName>style.visibility</p:attrName>
                                        </p:attrNameLst>
                                      </p:cBhvr>
                                      <p:to>
                                        <p:strVal val="visible"/>
                                      </p:to>
                                    </p:set>
                                    <p:animEffect transition="in" filter="fade">
                                      <p:cBhvr>
                                        <p:cTn id="21" dur="500"/>
                                        <p:tgtEl>
                                          <p:spTgt spid="2550"/>
                                        </p:tgtEl>
                                      </p:cBhvr>
                                    </p:animEffect>
                                  </p:childTnLst>
                                </p:cTn>
                              </p:par>
                              <p:par>
                                <p:cTn id="22" presetID="10" presetClass="entr" presetSubtype="0" fill="hold" nodeType="withEffect">
                                  <p:stCondLst>
                                    <p:cond delay="0"/>
                                  </p:stCondLst>
                                  <p:childTnLst>
                                    <p:set>
                                      <p:cBhvr>
                                        <p:cTn id="23" dur="1" fill="hold">
                                          <p:stCondLst>
                                            <p:cond delay="0"/>
                                          </p:stCondLst>
                                        </p:cTn>
                                        <p:tgtEl>
                                          <p:spTgt spid="2552"/>
                                        </p:tgtEl>
                                        <p:attrNameLst>
                                          <p:attrName>style.visibility</p:attrName>
                                        </p:attrNameLst>
                                      </p:cBhvr>
                                      <p:to>
                                        <p:strVal val="visible"/>
                                      </p:to>
                                    </p:set>
                                    <p:animEffect transition="in" filter="fade">
                                      <p:cBhvr>
                                        <p:cTn id="24" dur="500"/>
                                        <p:tgtEl>
                                          <p:spTgt spid="2552"/>
                                        </p:tgtEl>
                                      </p:cBhvr>
                                    </p:animEffect>
                                  </p:childTnLst>
                                </p:cTn>
                              </p:par>
                              <p:par>
                                <p:cTn id="25" presetID="23" presetClass="entr" presetSubtype="16" fill="hold" nodeType="withEffect">
                                  <p:stCondLst>
                                    <p:cond delay="0"/>
                                  </p:stCondLst>
                                  <p:childTnLst>
                                    <p:set>
                                      <p:cBhvr>
                                        <p:cTn id="26" dur="1" fill="hold">
                                          <p:stCondLst>
                                            <p:cond delay="0"/>
                                          </p:stCondLst>
                                        </p:cTn>
                                        <p:tgtEl>
                                          <p:spTgt spid="2489"/>
                                        </p:tgtEl>
                                        <p:attrNameLst>
                                          <p:attrName>style.visibility</p:attrName>
                                        </p:attrNameLst>
                                      </p:cBhvr>
                                      <p:to>
                                        <p:strVal val="visible"/>
                                      </p:to>
                                    </p:set>
                                    <p:anim calcmode="lin" valueType="num">
                                      <p:cBhvr additive="base">
                                        <p:cTn id="27" dur="500"/>
                                        <p:tgtEl>
                                          <p:spTgt spid="2489"/>
                                        </p:tgtEl>
                                        <p:attrNameLst>
                                          <p:attrName>ppt_w</p:attrName>
                                        </p:attrNameLst>
                                      </p:cBhvr>
                                      <p:tavLst>
                                        <p:tav tm="0">
                                          <p:val>
                                            <p:strVal val="0"/>
                                          </p:val>
                                        </p:tav>
                                        <p:tav tm="100000">
                                          <p:val>
                                            <p:strVal val="#ppt_w"/>
                                          </p:val>
                                        </p:tav>
                                      </p:tavLst>
                                    </p:anim>
                                    <p:anim calcmode="lin" valueType="num">
                                      <p:cBhvr additive="base">
                                        <p:cTn id="28" dur="500"/>
                                        <p:tgtEl>
                                          <p:spTgt spid="2489"/>
                                        </p:tgtEl>
                                        <p:attrNameLst>
                                          <p:attrName>ppt_h</p:attrName>
                                        </p:attrNameLst>
                                      </p:cBhvr>
                                      <p:tavLst>
                                        <p:tav tm="0">
                                          <p:val>
                                            <p:str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55"/>
                                        </p:tgtEl>
                                        <p:attrNameLst>
                                          <p:attrName>style.visibility</p:attrName>
                                        </p:attrNameLst>
                                      </p:cBhvr>
                                      <p:to>
                                        <p:strVal val="visible"/>
                                      </p:to>
                                    </p:set>
                                    <p:animEffect transition="in" filter="fade">
                                      <p:cBhvr>
                                        <p:cTn id="33" dur="500"/>
                                        <p:tgtEl>
                                          <p:spTgt spid="2555"/>
                                        </p:tgtEl>
                                      </p:cBhvr>
                                    </p:animEffect>
                                  </p:childTnLst>
                                </p:cTn>
                              </p:par>
                              <p:par>
                                <p:cTn id="34" presetID="10" presetClass="entr" presetSubtype="0" fill="hold" nodeType="withEffect">
                                  <p:stCondLst>
                                    <p:cond delay="0"/>
                                  </p:stCondLst>
                                  <p:childTnLst>
                                    <p:set>
                                      <p:cBhvr>
                                        <p:cTn id="35" dur="1" fill="hold">
                                          <p:stCondLst>
                                            <p:cond delay="0"/>
                                          </p:stCondLst>
                                        </p:cTn>
                                        <p:tgtEl>
                                          <p:spTgt spid="2553"/>
                                        </p:tgtEl>
                                        <p:attrNameLst>
                                          <p:attrName>style.visibility</p:attrName>
                                        </p:attrNameLst>
                                      </p:cBhvr>
                                      <p:to>
                                        <p:strVal val="visible"/>
                                      </p:to>
                                    </p:set>
                                    <p:animEffect transition="in" filter="fade">
                                      <p:cBhvr>
                                        <p:cTn id="36" dur="500"/>
                                        <p:tgtEl>
                                          <p:spTgt spid="2553"/>
                                        </p:tgtEl>
                                      </p:cBhvr>
                                    </p:animEffect>
                                  </p:childTnLst>
                                </p:cTn>
                              </p:par>
                              <p:par>
                                <p:cTn id="37" presetID="10" presetClass="entr" presetSubtype="0" fill="hold" nodeType="withEffect">
                                  <p:stCondLst>
                                    <p:cond delay="0"/>
                                  </p:stCondLst>
                                  <p:childTnLst>
                                    <p:set>
                                      <p:cBhvr>
                                        <p:cTn id="38" dur="1" fill="hold">
                                          <p:stCondLst>
                                            <p:cond delay="0"/>
                                          </p:stCondLst>
                                        </p:cTn>
                                        <p:tgtEl>
                                          <p:spTgt spid="2554"/>
                                        </p:tgtEl>
                                        <p:attrNameLst>
                                          <p:attrName>style.visibility</p:attrName>
                                        </p:attrNameLst>
                                      </p:cBhvr>
                                      <p:to>
                                        <p:strVal val="visible"/>
                                      </p:to>
                                    </p:set>
                                    <p:animEffect transition="in" filter="fade">
                                      <p:cBhvr>
                                        <p:cTn id="39" dur="500"/>
                                        <p:tgtEl>
                                          <p:spTgt spid="2554"/>
                                        </p:tgtEl>
                                      </p:cBhvr>
                                    </p:animEffect>
                                  </p:childTnLst>
                                </p:cTn>
                              </p:par>
                              <p:par>
                                <p:cTn id="40" presetID="10" presetClass="entr" presetSubtype="0" fill="hold" nodeType="withEffect">
                                  <p:stCondLst>
                                    <p:cond delay="250"/>
                                  </p:stCondLst>
                                  <p:childTnLst>
                                    <p:set>
                                      <p:cBhvr>
                                        <p:cTn id="41" dur="1" fill="hold">
                                          <p:stCondLst>
                                            <p:cond delay="0"/>
                                          </p:stCondLst>
                                        </p:cTn>
                                        <p:tgtEl>
                                          <p:spTgt spid="2557"/>
                                        </p:tgtEl>
                                        <p:attrNameLst>
                                          <p:attrName>style.visibility</p:attrName>
                                        </p:attrNameLst>
                                      </p:cBhvr>
                                      <p:to>
                                        <p:strVal val="visible"/>
                                      </p:to>
                                    </p:set>
                                    <p:animEffect transition="in" filter="fade">
                                      <p:cBhvr>
                                        <p:cTn id="42" dur="500"/>
                                        <p:tgtEl>
                                          <p:spTgt spid="2557"/>
                                        </p:tgtEl>
                                      </p:cBhvr>
                                    </p:animEffect>
                                  </p:childTnLst>
                                </p:cTn>
                              </p:par>
                              <p:par>
                                <p:cTn id="43" presetID="10" presetClass="entr" presetSubtype="0" fill="hold" nodeType="withEffect">
                                  <p:stCondLst>
                                    <p:cond delay="250"/>
                                  </p:stCondLst>
                                  <p:childTnLst>
                                    <p:set>
                                      <p:cBhvr>
                                        <p:cTn id="44" dur="1" fill="hold">
                                          <p:stCondLst>
                                            <p:cond delay="0"/>
                                          </p:stCondLst>
                                        </p:cTn>
                                        <p:tgtEl>
                                          <p:spTgt spid="2558"/>
                                        </p:tgtEl>
                                        <p:attrNameLst>
                                          <p:attrName>style.visibility</p:attrName>
                                        </p:attrNameLst>
                                      </p:cBhvr>
                                      <p:to>
                                        <p:strVal val="visible"/>
                                      </p:to>
                                    </p:set>
                                    <p:animEffect transition="in" filter="fade">
                                      <p:cBhvr>
                                        <p:cTn id="45" dur="500"/>
                                        <p:tgtEl>
                                          <p:spTgt spid="2558"/>
                                        </p:tgtEl>
                                      </p:cBhvr>
                                    </p:animEffect>
                                  </p:childTnLst>
                                </p:cTn>
                              </p:par>
                              <p:par>
                                <p:cTn id="46" presetID="10" presetClass="entr" presetSubtype="0" fill="hold" nodeType="withEffect">
                                  <p:stCondLst>
                                    <p:cond delay="250"/>
                                  </p:stCondLst>
                                  <p:childTnLst>
                                    <p:set>
                                      <p:cBhvr>
                                        <p:cTn id="47" dur="1" fill="hold">
                                          <p:stCondLst>
                                            <p:cond delay="0"/>
                                          </p:stCondLst>
                                        </p:cTn>
                                        <p:tgtEl>
                                          <p:spTgt spid="2556"/>
                                        </p:tgtEl>
                                        <p:attrNameLst>
                                          <p:attrName>style.visibility</p:attrName>
                                        </p:attrNameLst>
                                      </p:cBhvr>
                                      <p:to>
                                        <p:strVal val="visible"/>
                                      </p:to>
                                    </p:set>
                                    <p:animEffect transition="in" filter="fade">
                                      <p:cBhvr>
                                        <p:cTn id="48" dur="500"/>
                                        <p:tgtEl>
                                          <p:spTgt spid="255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04"/>
                                        </p:tgtEl>
                                        <p:attrNameLst>
                                          <p:attrName>style.visibility</p:attrName>
                                        </p:attrNameLst>
                                      </p:cBhvr>
                                      <p:to>
                                        <p:strVal val="visible"/>
                                      </p:to>
                                    </p:set>
                                    <p:animEffect transition="in" filter="fade">
                                      <p:cBhvr>
                                        <p:cTn id="53" dur="500"/>
                                        <p:tgtEl>
                                          <p:spTgt spid="2504"/>
                                        </p:tgtEl>
                                      </p:cBhvr>
                                    </p:animEffect>
                                  </p:childTnLst>
                                </p:cTn>
                              </p:par>
                              <p:par>
                                <p:cTn id="54" presetID="10" presetClass="entr" presetSubtype="0" fill="hold" nodeType="withEffect">
                                  <p:stCondLst>
                                    <p:cond delay="0"/>
                                  </p:stCondLst>
                                  <p:childTnLst>
                                    <p:set>
                                      <p:cBhvr>
                                        <p:cTn id="55" dur="1" fill="hold">
                                          <p:stCondLst>
                                            <p:cond delay="0"/>
                                          </p:stCondLst>
                                        </p:cTn>
                                        <p:tgtEl>
                                          <p:spTgt spid="2521"/>
                                        </p:tgtEl>
                                        <p:attrNameLst>
                                          <p:attrName>style.visibility</p:attrName>
                                        </p:attrNameLst>
                                      </p:cBhvr>
                                      <p:to>
                                        <p:strVal val="visible"/>
                                      </p:to>
                                    </p:set>
                                    <p:animEffect transition="in" filter="fade">
                                      <p:cBhvr>
                                        <p:cTn id="56" dur="500"/>
                                        <p:tgtEl>
                                          <p:spTgt spid="2521"/>
                                        </p:tgtEl>
                                      </p:cBhvr>
                                    </p:animEffect>
                                  </p:childTnLst>
                                </p:cTn>
                              </p:par>
                              <p:par>
                                <p:cTn id="57" presetID="10" presetClass="entr" presetSubtype="0" fill="hold" nodeType="withEffect">
                                  <p:stCondLst>
                                    <p:cond delay="250"/>
                                  </p:stCondLst>
                                  <p:childTnLst>
                                    <p:set>
                                      <p:cBhvr>
                                        <p:cTn id="58" dur="1" fill="hold">
                                          <p:stCondLst>
                                            <p:cond delay="0"/>
                                          </p:stCondLst>
                                        </p:cTn>
                                        <p:tgtEl>
                                          <p:spTgt spid="2551"/>
                                        </p:tgtEl>
                                        <p:attrNameLst>
                                          <p:attrName>style.visibility</p:attrName>
                                        </p:attrNameLst>
                                      </p:cBhvr>
                                      <p:to>
                                        <p:strVal val="visible"/>
                                      </p:to>
                                    </p:set>
                                    <p:animEffect transition="in" filter="fade">
                                      <p:cBhvr>
                                        <p:cTn id="59" dur="500"/>
                                        <p:tgtEl>
                                          <p:spTgt spid="2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grpSp>
        <p:nvGrpSpPr>
          <p:cNvPr id="2733" name="Google Shape;2733;p57"/>
          <p:cNvGrpSpPr/>
          <p:nvPr/>
        </p:nvGrpSpPr>
        <p:grpSpPr>
          <a:xfrm>
            <a:off x="586740" y="1330503"/>
            <a:ext cx="8563610" cy="4506953"/>
            <a:chOff x="586740" y="1330503"/>
            <a:chExt cx="8563610" cy="4506953"/>
          </a:xfrm>
        </p:grpSpPr>
        <p:sp>
          <p:nvSpPr>
            <p:cNvPr id="2734" name="Google Shape;2734;p57"/>
            <p:cNvSpPr/>
            <p:nvPr/>
          </p:nvSpPr>
          <p:spPr>
            <a:xfrm>
              <a:off x="586740" y="1330503"/>
              <a:ext cx="8563610" cy="4506953"/>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2735" name="Google Shape;2735;p57"/>
            <p:cNvGrpSpPr/>
            <p:nvPr/>
          </p:nvGrpSpPr>
          <p:grpSpPr>
            <a:xfrm>
              <a:off x="716616" y="1441586"/>
              <a:ext cx="2372986" cy="387229"/>
              <a:chOff x="851762" y="1941841"/>
              <a:chExt cx="2372986" cy="387229"/>
            </a:xfrm>
          </p:grpSpPr>
          <p:sp>
            <p:nvSpPr>
              <p:cNvPr id="2736" name="Google Shape;2736;p57"/>
              <p:cNvSpPr/>
              <p:nvPr/>
            </p:nvSpPr>
            <p:spPr>
              <a:xfrm>
                <a:off x="851762" y="1990276"/>
                <a:ext cx="2372986" cy="290360"/>
              </a:xfrm>
              <a:prstGeom prst="rect">
                <a:avLst/>
              </a:prstGeom>
              <a:solidFill>
                <a:schemeClr val="lt1"/>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2737" name="Google Shape;2737;p57"/>
              <p:cNvPicPr preferRelativeResize="0"/>
              <p:nvPr/>
            </p:nvPicPr>
            <p:blipFill rotWithShape="1">
              <a:blip r:embed="rId3">
                <a:alphaModFix/>
              </a:blip>
              <a:srcRect/>
              <a:stretch/>
            </p:blipFill>
            <p:spPr>
              <a:xfrm>
                <a:off x="945107" y="1941841"/>
                <a:ext cx="2190733" cy="387229"/>
              </a:xfrm>
              <a:prstGeom prst="rect">
                <a:avLst/>
              </a:prstGeom>
              <a:noFill/>
              <a:ln>
                <a:noFill/>
              </a:ln>
            </p:spPr>
          </p:pic>
        </p:grpSp>
      </p:grpSp>
      <p:sp>
        <p:nvSpPr>
          <p:cNvPr id="2738" name="Google Shape;2738;p5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Dapr on Kubernetes</a:t>
            </a:r>
            <a:endParaRPr/>
          </a:p>
        </p:txBody>
      </p:sp>
      <p:grpSp>
        <p:nvGrpSpPr>
          <p:cNvPr id="2739" name="Google Shape;2739;p57"/>
          <p:cNvGrpSpPr/>
          <p:nvPr/>
        </p:nvGrpSpPr>
        <p:grpSpPr>
          <a:xfrm>
            <a:off x="800871" y="1971472"/>
            <a:ext cx="1733957" cy="1070816"/>
            <a:chOff x="851763" y="2231185"/>
            <a:chExt cx="1733957" cy="1070816"/>
          </a:xfrm>
        </p:grpSpPr>
        <p:grpSp>
          <p:nvGrpSpPr>
            <p:cNvPr id="2740" name="Google Shape;2740;p57"/>
            <p:cNvGrpSpPr/>
            <p:nvPr/>
          </p:nvGrpSpPr>
          <p:grpSpPr>
            <a:xfrm>
              <a:off x="851763" y="2231185"/>
              <a:ext cx="1733957" cy="1070816"/>
              <a:chOff x="851763" y="2231185"/>
              <a:chExt cx="1733957" cy="1070816"/>
            </a:xfrm>
          </p:grpSpPr>
          <p:sp>
            <p:nvSpPr>
              <p:cNvPr id="2741" name="Google Shape;2741;p57"/>
              <p:cNvSpPr/>
              <p:nvPr/>
            </p:nvSpPr>
            <p:spPr>
              <a:xfrm>
                <a:off x="851763" y="2315825"/>
                <a:ext cx="1733957" cy="986176"/>
              </a:xfrm>
              <a:prstGeom prst="rect">
                <a:avLst/>
              </a:prstGeom>
              <a:solidFill>
                <a:schemeClr val="lt1"/>
              </a:solidFill>
              <a:ln w="19050" cap="flat" cmpd="sng">
                <a:solidFill>
                  <a:srgbClr val="7F7F7F"/>
                </a:solidFill>
                <a:prstDash val="dash"/>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742" name="Google Shape;2742;p57"/>
              <p:cNvSpPr txBox="1"/>
              <p:nvPr/>
            </p:nvSpPr>
            <p:spPr>
              <a:xfrm>
                <a:off x="926057" y="2231185"/>
                <a:ext cx="366364" cy="169277"/>
              </a:xfrm>
              <a:prstGeom prst="rect">
                <a:avLst/>
              </a:prstGeom>
              <a:solidFill>
                <a:schemeClr val="l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rgbClr val="7F7F7F"/>
                    </a:solidFill>
                    <a:latin typeface="Quattrocento Sans"/>
                    <a:ea typeface="Quattrocento Sans"/>
                    <a:cs typeface="Quattrocento Sans"/>
                    <a:sym typeface="Quattrocento Sans"/>
                  </a:rPr>
                  <a:t>Pod</a:t>
                </a:r>
                <a:endParaRPr/>
              </a:p>
            </p:txBody>
          </p:sp>
        </p:grpSp>
        <p:sp>
          <p:nvSpPr>
            <p:cNvPr id="2743" name="Google Shape;2743;p57"/>
            <p:cNvSpPr txBox="1"/>
            <p:nvPr/>
          </p:nvSpPr>
          <p:spPr>
            <a:xfrm>
              <a:off x="1740916" y="2524292"/>
              <a:ext cx="786384" cy="55399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Actor partition placement</a:t>
              </a:r>
              <a:endParaRPr/>
            </a:p>
          </p:txBody>
        </p:sp>
        <p:grpSp>
          <p:nvGrpSpPr>
            <p:cNvPr id="2744" name="Google Shape;2744;p57"/>
            <p:cNvGrpSpPr/>
            <p:nvPr/>
          </p:nvGrpSpPr>
          <p:grpSpPr>
            <a:xfrm>
              <a:off x="949495" y="2388449"/>
              <a:ext cx="716366" cy="835760"/>
              <a:chOff x="1021444" y="2381230"/>
              <a:chExt cx="843399" cy="983966"/>
            </a:xfrm>
          </p:grpSpPr>
          <p:grpSp>
            <p:nvGrpSpPr>
              <p:cNvPr id="2745" name="Google Shape;2745;p57"/>
              <p:cNvGrpSpPr/>
              <p:nvPr/>
            </p:nvGrpSpPr>
            <p:grpSpPr>
              <a:xfrm>
                <a:off x="1021444" y="2381230"/>
                <a:ext cx="843399" cy="983966"/>
                <a:chOff x="4597460" y="1724939"/>
                <a:chExt cx="843399" cy="983966"/>
              </a:xfrm>
            </p:grpSpPr>
            <p:pic>
              <p:nvPicPr>
                <p:cNvPr id="2746" name="Google Shape;2746;p57"/>
                <p:cNvPicPr preferRelativeResize="0"/>
                <p:nvPr/>
              </p:nvPicPr>
              <p:blipFill rotWithShape="1">
                <a:blip r:embed="rId4">
                  <a:alphaModFix/>
                </a:blip>
                <a:srcRect/>
                <a:stretch/>
              </p:blipFill>
              <p:spPr>
                <a:xfrm>
                  <a:off x="4597460" y="1724939"/>
                  <a:ext cx="843399" cy="983966"/>
                </a:xfrm>
                <a:prstGeom prst="rect">
                  <a:avLst/>
                </a:prstGeom>
                <a:noFill/>
                <a:ln>
                  <a:noFill/>
                </a:ln>
              </p:spPr>
            </p:pic>
            <p:pic>
              <p:nvPicPr>
                <p:cNvPr id="2747" name="Google Shape;2747;p57"/>
                <p:cNvPicPr preferRelativeResize="0"/>
                <p:nvPr/>
              </p:nvPicPr>
              <p:blipFill rotWithShape="1">
                <a:blip r:embed="rId5">
                  <a:alphaModFix/>
                </a:blip>
                <a:srcRect t="10684" b="10685"/>
                <a:stretch/>
              </p:blipFill>
              <p:spPr>
                <a:xfrm>
                  <a:off x="4723538" y="1863350"/>
                  <a:ext cx="568128" cy="446718"/>
                </a:xfrm>
                <a:prstGeom prst="rect">
                  <a:avLst/>
                </a:prstGeom>
                <a:noFill/>
                <a:ln>
                  <a:noFill/>
                </a:ln>
              </p:spPr>
            </p:pic>
          </p:grpSp>
          <p:sp>
            <p:nvSpPr>
              <p:cNvPr id="2748" name="Google Shape;2748;p57"/>
              <p:cNvSpPr txBox="1"/>
              <p:nvPr/>
            </p:nvSpPr>
            <p:spPr>
              <a:xfrm>
                <a:off x="1109808" y="2913183"/>
                <a:ext cx="643556" cy="16305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
                    <a:solidFill>
                      <a:srgbClr val="202192"/>
                    </a:solidFill>
                    <a:latin typeface="Quattrocento Sans"/>
                    <a:ea typeface="Quattrocento Sans"/>
                    <a:cs typeface="Quattrocento Sans"/>
                    <a:sym typeface="Quattrocento Sans"/>
                  </a:rPr>
                  <a:t>Placement</a:t>
                </a:r>
                <a:endParaRPr/>
              </a:p>
            </p:txBody>
          </p:sp>
        </p:grpSp>
      </p:grpSp>
      <p:grpSp>
        <p:nvGrpSpPr>
          <p:cNvPr id="2749" name="Google Shape;2749;p57"/>
          <p:cNvGrpSpPr/>
          <p:nvPr/>
        </p:nvGrpSpPr>
        <p:grpSpPr>
          <a:xfrm>
            <a:off x="2843876" y="1971472"/>
            <a:ext cx="1602522" cy="1070816"/>
            <a:chOff x="851763" y="2231185"/>
            <a:chExt cx="1602522" cy="1070816"/>
          </a:xfrm>
        </p:grpSpPr>
        <p:grpSp>
          <p:nvGrpSpPr>
            <p:cNvPr id="2750" name="Google Shape;2750;p57"/>
            <p:cNvGrpSpPr/>
            <p:nvPr/>
          </p:nvGrpSpPr>
          <p:grpSpPr>
            <a:xfrm>
              <a:off x="851763" y="2231185"/>
              <a:ext cx="1598487" cy="1070816"/>
              <a:chOff x="851763" y="2231185"/>
              <a:chExt cx="1598487" cy="1070816"/>
            </a:xfrm>
          </p:grpSpPr>
          <p:sp>
            <p:nvSpPr>
              <p:cNvPr id="2751" name="Google Shape;2751;p57"/>
              <p:cNvSpPr/>
              <p:nvPr/>
            </p:nvSpPr>
            <p:spPr>
              <a:xfrm>
                <a:off x="851763" y="2315825"/>
                <a:ext cx="1598487" cy="986176"/>
              </a:xfrm>
              <a:prstGeom prst="rect">
                <a:avLst/>
              </a:prstGeom>
              <a:solidFill>
                <a:schemeClr val="lt1"/>
              </a:solidFill>
              <a:ln w="19050" cap="flat" cmpd="sng">
                <a:solidFill>
                  <a:srgbClr val="7F7F7F"/>
                </a:solidFill>
                <a:prstDash val="dash"/>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752" name="Google Shape;2752;p57"/>
              <p:cNvSpPr txBox="1"/>
              <p:nvPr/>
            </p:nvSpPr>
            <p:spPr>
              <a:xfrm>
                <a:off x="926057" y="2231185"/>
                <a:ext cx="366364" cy="169277"/>
              </a:xfrm>
              <a:prstGeom prst="rect">
                <a:avLst/>
              </a:prstGeom>
              <a:solidFill>
                <a:schemeClr val="l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rgbClr val="7F7F7F"/>
                    </a:solidFill>
                    <a:latin typeface="Quattrocento Sans"/>
                    <a:ea typeface="Quattrocento Sans"/>
                    <a:cs typeface="Quattrocento Sans"/>
                    <a:sym typeface="Quattrocento Sans"/>
                  </a:rPr>
                  <a:t>Pod</a:t>
                </a:r>
                <a:endParaRPr/>
              </a:p>
            </p:txBody>
          </p:sp>
        </p:grpSp>
        <p:sp>
          <p:nvSpPr>
            <p:cNvPr id="2753" name="Google Shape;2753;p57"/>
            <p:cNvSpPr txBox="1"/>
            <p:nvPr/>
          </p:nvSpPr>
          <p:spPr>
            <a:xfrm>
              <a:off x="1740916" y="2524292"/>
              <a:ext cx="713369" cy="55399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Dapr</a:t>
              </a:r>
              <a:endParaRPr/>
            </a:p>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runtime</a:t>
              </a:r>
              <a:endParaRPr/>
            </a:p>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injector</a:t>
              </a:r>
              <a:endParaRPr/>
            </a:p>
          </p:txBody>
        </p:sp>
        <p:grpSp>
          <p:nvGrpSpPr>
            <p:cNvPr id="2754" name="Google Shape;2754;p57"/>
            <p:cNvGrpSpPr/>
            <p:nvPr/>
          </p:nvGrpSpPr>
          <p:grpSpPr>
            <a:xfrm>
              <a:off x="949495" y="2388449"/>
              <a:ext cx="716366" cy="835760"/>
              <a:chOff x="1021444" y="2381230"/>
              <a:chExt cx="843399" cy="983966"/>
            </a:xfrm>
          </p:grpSpPr>
          <p:grpSp>
            <p:nvGrpSpPr>
              <p:cNvPr id="2755" name="Google Shape;2755;p57"/>
              <p:cNvGrpSpPr/>
              <p:nvPr/>
            </p:nvGrpSpPr>
            <p:grpSpPr>
              <a:xfrm>
                <a:off x="1021444" y="2381230"/>
                <a:ext cx="843399" cy="983966"/>
                <a:chOff x="4597460" y="1724939"/>
                <a:chExt cx="843399" cy="983966"/>
              </a:xfrm>
            </p:grpSpPr>
            <p:pic>
              <p:nvPicPr>
                <p:cNvPr id="2756" name="Google Shape;2756;p57"/>
                <p:cNvPicPr preferRelativeResize="0"/>
                <p:nvPr/>
              </p:nvPicPr>
              <p:blipFill rotWithShape="1">
                <a:blip r:embed="rId4">
                  <a:alphaModFix/>
                </a:blip>
                <a:srcRect/>
                <a:stretch/>
              </p:blipFill>
              <p:spPr>
                <a:xfrm>
                  <a:off x="4597460" y="1724939"/>
                  <a:ext cx="843399" cy="983966"/>
                </a:xfrm>
                <a:prstGeom prst="rect">
                  <a:avLst/>
                </a:prstGeom>
                <a:noFill/>
                <a:ln>
                  <a:noFill/>
                </a:ln>
              </p:spPr>
            </p:pic>
            <p:pic>
              <p:nvPicPr>
                <p:cNvPr id="2757" name="Google Shape;2757;p57"/>
                <p:cNvPicPr preferRelativeResize="0"/>
                <p:nvPr/>
              </p:nvPicPr>
              <p:blipFill rotWithShape="1">
                <a:blip r:embed="rId5">
                  <a:alphaModFix/>
                </a:blip>
                <a:srcRect t="10684" b="10685"/>
                <a:stretch/>
              </p:blipFill>
              <p:spPr>
                <a:xfrm>
                  <a:off x="4723538" y="1863350"/>
                  <a:ext cx="568128" cy="446718"/>
                </a:xfrm>
                <a:prstGeom prst="rect">
                  <a:avLst/>
                </a:prstGeom>
                <a:noFill/>
                <a:ln>
                  <a:noFill/>
                </a:ln>
              </p:spPr>
            </p:pic>
          </p:grpSp>
          <p:sp>
            <p:nvSpPr>
              <p:cNvPr id="2758" name="Google Shape;2758;p57"/>
              <p:cNvSpPr txBox="1"/>
              <p:nvPr/>
            </p:nvSpPr>
            <p:spPr>
              <a:xfrm>
                <a:off x="1195682" y="2913183"/>
                <a:ext cx="471816" cy="16305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
                    <a:solidFill>
                      <a:srgbClr val="202192"/>
                    </a:solidFill>
                    <a:latin typeface="Quattrocento Sans"/>
                    <a:ea typeface="Quattrocento Sans"/>
                    <a:cs typeface="Quattrocento Sans"/>
                    <a:sym typeface="Quattrocento Sans"/>
                  </a:rPr>
                  <a:t>Injector</a:t>
                </a:r>
                <a:endParaRPr/>
              </a:p>
            </p:txBody>
          </p:sp>
        </p:grpSp>
      </p:grpSp>
      <p:grpSp>
        <p:nvGrpSpPr>
          <p:cNvPr id="2759" name="Google Shape;2759;p57"/>
          <p:cNvGrpSpPr/>
          <p:nvPr/>
        </p:nvGrpSpPr>
        <p:grpSpPr>
          <a:xfrm>
            <a:off x="4755446" y="1971472"/>
            <a:ext cx="1938816" cy="1070816"/>
            <a:chOff x="4876079" y="2231185"/>
            <a:chExt cx="1938816" cy="1070816"/>
          </a:xfrm>
        </p:grpSpPr>
        <p:grpSp>
          <p:nvGrpSpPr>
            <p:cNvPr id="2760" name="Google Shape;2760;p57"/>
            <p:cNvGrpSpPr/>
            <p:nvPr/>
          </p:nvGrpSpPr>
          <p:grpSpPr>
            <a:xfrm>
              <a:off x="4876079" y="2231185"/>
              <a:ext cx="1938816" cy="1070816"/>
              <a:chOff x="955767" y="2231185"/>
              <a:chExt cx="1938816" cy="1070816"/>
            </a:xfrm>
          </p:grpSpPr>
          <p:sp>
            <p:nvSpPr>
              <p:cNvPr id="2761" name="Google Shape;2761;p57"/>
              <p:cNvSpPr/>
              <p:nvPr/>
            </p:nvSpPr>
            <p:spPr>
              <a:xfrm>
                <a:off x="955767" y="2315825"/>
                <a:ext cx="1938816" cy="986176"/>
              </a:xfrm>
              <a:prstGeom prst="rect">
                <a:avLst/>
              </a:prstGeom>
              <a:solidFill>
                <a:schemeClr val="lt1"/>
              </a:solidFill>
              <a:ln w="19050" cap="flat" cmpd="sng">
                <a:solidFill>
                  <a:srgbClr val="7F7F7F"/>
                </a:solidFill>
                <a:prstDash val="dash"/>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762" name="Google Shape;2762;p57"/>
              <p:cNvSpPr txBox="1"/>
              <p:nvPr/>
            </p:nvSpPr>
            <p:spPr>
              <a:xfrm>
                <a:off x="2473514" y="2231185"/>
                <a:ext cx="366364" cy="169277"/>
              </a:xfrm>
              <a:prstGeom prst="rect">
                <a:avLst/>
              </a:prstGeom>
              <a:solidFill>
                <a:schemeClr val="l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rgbClr val="7F7F7F"/>
                    </a:solidFill>
                    <a:latin typeface="Quattrocento Sans"/>
                    <a:ea typeface="Quattrocento Sans"/>
                    <a:cs typeface="Quattrocento Sans"/>
                    <a:sym typeface="Quattrocento Sans"/>
                  </a:rPr>
                  <a:t>Pod</a:t>
                </a:r>
                <a:endParaRPr/>
              </a:p>
            </p:txBody>
          </p:sp>
        </p:grpSp>
        <p:sp>
          <p:nvSpPr>
            <p:cNvPr id="2763" name="Google Shape;2763;p57"/>
            <p:cNvSpPr txBox="1"/>
            <p:nvPr/>
          </p:nvSpPr>
          <p:spPr>
            <a:xfrm>
              <a:off x="4900113" y="2621049"/>
              <a:ext cx="1063272" cy="369332"/>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1200">
                  <a:solidFill>
                    <a:srgbClr val="202192"/>
                  </a:solidFill>
                  <a:latin typeface="Quattrocento Sans"/>
                  <a:ea typeface="Quattrocento Sans"/>
                  <a:cs typeface="Quattrocento Sans"/>
                  <a:sym typeface="Quattrocento Sans"/>
                </a:rPr>
                <a:t>Cert authority</a:t>
              </a:r>
              <a:endParaRPr/>
            </a:p>
            <a:p>
              <a:pPr marL="0" marR="0" lvl="0" indent="0" algn="r" rtl="0">
                <a:spcBef>
                  <a:spcPts val="0"/>
                </a:spcBef>
                <a:spcAft>
                  <a:spcPts val="0"/>
                </a:spcAft>
                <a:buNone/>
              </a:pPr>
              <a:r>
                <a:rPr lang="en-US" sz="1200">
                  <a:solidFill>
                    <a:srgbClr val="202192"/>
                  </a:solidFill>
                  <a:latin typeface="Quattrocento Sans"/>
                  <a:ea typeface="Quattrocento Sans"/>
                  <a:cs typeface="Quattrocento Sans"/>
                  <a:sym typeface="Quattrocento Sans"/>
                </a:rPr>
                <a:t>and identity</a:t>
              </a:r>
              <a:endParaRPr/>
            </a:p>
          </p:txBody>
        </p:sp>
        <p:grpSp>
          <p:nvGrpSpPr>
            <p:cNvPr id="2764" name="Google Shape;2764;p57"/>
            <p:cNvGrpSpPr/>
            <p:nvPr/>
          </p:nvGrpSpPr>
          <p:grpSpPr>
            <a:xfrm>
              <a:off x="6029038" y="2388449"/>
              <a:ext cx="716366" cy="835760"/>
              <a:chOff x="1021444" y="2381230"/>
              <a:chExt cx="843399" cy="983966"/>
            </a:xfrm>
          </p:grpSpPr>
          <p:grpSp>
            <p:nvGrpSpPr>
              <p:cNvPr id="2765" name="Google Shape;2765;p57"/>
              <p:cNvGrpSpPr/>
              <p:nvPr/>
            </p:nvGrpSpPr>
            <p:grpSpPr>
              <a:xfrm>
                <a:off x="1021444" y="2381230"/>
                <a:ext cx="843399" cy="983966"/>
                <a:chOff x="4597460" y="1724939"/>
                <a:chExt cx="843399" cy="983966"/>
              </a:xfrm>
            </p:grpSpPr>
            <p:pic>
              <p:nvPicPr>
                <p:cNvPr id="2766" name="Google Shape;2766;p57"/>
                <p:cNvPicPr preferRelativeResize="0"/>
                <p:nvPr/>
              </p:nvPicPr>
              <p:blipFill rotWithShape="1">
                <a:blip r:embed="rId4">
                  <a:alphaModFix/>
                </a:blip>
                <a:srcRect/>
                <a:stretch/>
              </p:blipFill>
              <p:spPr>
                <a:xfrm>
                  <a:off x="4597460" y="1724939"/>
                  <a:ext cx="843399" cy="983966"/>
                </a:xfrm>
                <a:prstGeom prst="rect">
                  <a:avLst/>
                </a:prstGeom>
                <a:noFill/>
                <a:ln>
                  <a:noFill/>
                </a:ln>
              </p:spPr>
            </p:pic>
            <p:pic>
              <p:nvPicPr>
                <p:cNvPr id="2767" name="Google Shape;2767;p57"/>
                <p:cNvPicPr preferRelativeResize="0"/>
                <p:nvPr/>
              </p:nvPicPr>
              <p:blipFill rotWithShape="1">
                <a:blip r:embed="rId5">
                  <a:alphaModFix/>
                </a:blip>
                <a:srcRect t="10684" b="10685"/>
                <a:stretch/>
              </p:blipFill>
              <p:spPr>
                <a:xfrm>
                  <a:off x="4723538" y="1863350"/>
                  <a:ext cx="568128" cy="446718"/>
                </a:xfrm>
                <a:prstGeom prst="rect">
                  <a:avLst/>
                </a:prstGeom>
                <a:noFill/>
                <a:ln>
                  <a:noFill/>
                </a:ln>
              </p:spPr>
            </p:pic>
          </p:grpSp>
          <p:sp>
            <p:nvSpPr>
              <p:cNvPr id="2768" name="Google Shape;2768;p57"/>
              <p:cNvSpPr txBox="1"/>
              <p:nvPr/>
            </p:nvSpPr>
            <p:spPr>
              <a:xfrm>
                <a:off x="1234366" y="2913183"/>
                <a:ext cx="394438" cy="16305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
                    <a:solidFill>
                      <a:srgbClr val="202192"/>
                    </a:solidFill>
                    <a:latin typeface="Quattrocento Sans"/>
                    <a:ea typeface="Quattrocento Sans"/>
                    <a:cs typeface="Quattrocento Sans"/>
                    <a:sym typeface="Quattrocento Sans"/>
                  </a:rPr>
                  <a:t>Sentry</a:t>
                </a:r>
                <a:endParaRPr/>
              </a:p>
            </p:txBody>
          </p:sp>
        </p:grpSp>
      </p:grpSp>
      <p:grpSp>
        <p:nvGrpSpPr>
          <p:cNvPr id="2769" name="Google Shape;2769;p57"/>
          <p:cNvGrpSpPr/>
          <p:nvPr/>
        </p:nvGrpSpPr>
        <p:grpSpPr>
          <a:xfrm>
            <a:off x="7003311" y="1971472"/>
            <a:ext cx="1881765" cy="1070816"/>
            <a:chOff x="7003311" y="2231185"/>
            <a:chExt cx="1881765" cy="1070816"/>
          </a:xfrm>
        </p:grpSpPr>
        <p:grpSp>
          <p:nvGrpSpPr>
            <p:cNvPr id="2770" name="Google Shape;2770;p57"/>
            <p:cNvGrpSpPr/>
            <p:nvPr/>
          </p:nvGrpSpPr>
          <p:grpSpPr>
            <a:xfrm>
              <a:off x="7003311" y="2231185"/>
              <a:ext cx="1881765" cy="1070816"/>
              <a:chOff x="851763" y="2231185"/>
              <a:chExt cx="1881765" cy="1070816"/>
            </a:xfrm>
          </p:grpSpPr>
          <p:sp>
            <p:nvSpPr>
              <p:cNvPr id="2771" name="Google Shape;2771;p57"/>
              <p:cNvSpPr/>
              <p:nvPr/>
            </p:nvSpPr>
            <p:spPr>
              <a:xfrm>
                <a:off x="851763" y="2315825"/>
                <a:ext cx="1881765" cy="986176"/>
              </a:xfrm>
              <a:prstGeom prst="rect">
                <a:avLst/>
              </a:prstGeom>
              <a:solidFill>
                <a:schemeClr val="lt1"/>
              </a:solidFill>
              <a:ln w="19050" cap="flat" cmpd="sng">
                <a:solidFill>
                  <a:srgbClr val="7F7F7F"/>
                </a:solidFill>
                <a:prstDash val="dash"/>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772" name="Google Shape;2772;p57"/>
              <p:cNvSpPr txBox="1"/>
              <p:nvPr/>
            </p:nvSpPr>
            <p:spPr>
              <a:xfrm>
                <a:off x="2300371" y="2231185"/>
                <a:ext cx="366364" cy="169277"/>
              </a:xfrm>
              <a:prstGeom prst="rect">
                <a:avLst/>
              </a:prstGeom>
              <a:solidFill>
                <a:schemeClr val="lt1"/>
              </a:solid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100">
                    <a:solidFill>
                      <a:srgbClr val="7F7F7F"/>
                    </a:solidFill>
                    <a:latin typeface="Quattrocento Sans"/>
                    <a:ea typeface="Quattrocento Sans"/>
                    <a:cs typeface="Quattrocento Sans"/>
                    <a:sym typeface="Quattrocento Sans"/>
                  </a:rPr>
                  <a:t>Pod</a:t>
                </a:r>
                <a:endParaRPr/>
              </a:p>
            </p:txBody>
          </p:sp>
        </p:grpSp>
        <p:sp>
          <p:nvSpPr>
            <p:cNvPr id="2773" name="Google Shape;2773;p57"/>
            <p:cNvSpPr txBox="1"/>
            <p:nvPr/>
          </p:nvSpPr>
          <p:spPr>
            <a:xfrm>
              <a:off x="7077604" y="2524292"/>
              <a:ext cx="958121" cy="553998"/>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r>
                <a:rPr lang="en-US" sz="1200">
                  <a:solidFill>
                    <a:srgbClr val="202192"/>
                  </a:solidFill>
                  <a:latin typeface="Quattrocento Sans"/>
                  <a:ea typeface="Quattrocento Sans"/>
                  <a:cs typeface="Quattrocento Sans"/>
                  <a:sym typeface="Quattrocento Sans"/>
                </a:rPr>
                <a:t>Update component</a:t>
              </a:r>
              <a:endParaRPr/>
            </a:p>
            <a:p>
              <a:pPr marL="0" marR="0" lvl="0" indent="0" algn="r" rtl="0">
                <a:spcBef>
                  <a:spcPts val="0"/>
                </a:spcBef>
                <a:spcAft>
                  <a:spcPts val="0"/>
                </a:spcAft>
                <a:buNone/>
              </a:pPr>
              <a:r>
                <a:rPr lang="en-US" sz="1200">
                  <a:solidFill>
                    <a:srgbClr val="202192"/>
                  </a:solidFill>
                  <a:latin typeface="Quattrocento Sans"/>
                  <a:ea typeface="Quattrocento Sans"/>
                  <a:cs typeface="Quattrocento Sans"/>
                  <a:sym typeface="Quattrocento Sans"/>
                </a:rPr>
                <a:t>changes</a:t>
              </a:r>
              <a:endParaRPr/>
            </a:p>
          </p:txBody>
        </p:sp>
        <p:grpSp>
          <p:nvGrpSpPr>
            <p:cNvPr id="2774" name="Google Shape;2774;p57"/>
            <p:cNvGrpSpPr/>
            <p:nvPr/>
          </p:nvGrpSpPr>
          <p:grpSpPr>
            <a:xfrm>
              <a:off x="8098347" y="2388449"/>
              <a:ext cx="716366" cy="835760"/>
              <a:chOff x="1021444" y="2381230"/>
              <a:chExt cx="843399" cy="983966"/>
            </a:xfrm>
          </p:grpSpPr>
          <p:grpSp>
            <p:nvGrpSpPr>
              <p:cNvPr id="2775" name="Google Shape;2775;p57"/>
              <p:cNvGrpSpPr/>
              <p:nvPr/>
            </p:nvGrpSpPr>
            <p:grpSpPr>
              <a:xfrm>
                <a:off x="1021444" y="2381230"/>
                <a:ext cx="843399" cy="983966"/>
                <a:chOff x="4597460" y="1724939"/>
                <a:chExt cx="843399" cy="983966"/>
              </a:xfrm>
            </p:grpSpPr>
            <p:pic>
              <p:nvPicPr>
                <p:cNvPr id="2776" name="Google Shape;2776;p57"/>
                <p:cNvPicPr preferRelativeResize="0"/>
                <p:nvPr/>
              </p:nvPicPr>
              <p:blipFill rotWithShape="1">
                <a:blip r:embed="rId4">
                  <a:alphaModFix/>
                </a:blip>
                <a:srcRect/>
                <a:stretch/>
              </p:blipFill>
              <p:spPr>
                <a:xfrm>
                  <a:off x="4597460" y="1724939"/>
                  <a:ext cx="843399" cy="983966"/>
                </a:xfrm>
                <a:prstGeom prst="rect">
                  <a:avLst/>
                </a:prstGeom>
                <a:noFill/>
                <a:ln>
                  <a:noFill/>
                </a:ln>
              </p:spPr>
            </p:pic>
            <p:pic>
              <p:nvPicPr>
                <p:cNvPr id="2777" name="Google Shape;2777;p57"/>
                <p:cNvPicPr preferRelativeResize="0"/>
                <p:nvPr/>
              </p:nvPicPr>
              <p:blipFill rotWithShape="1">
                <a:blip r:embed="rId5">
                  <a:alphaModFix/>
                </a:blip>
                <a:srcRect t="10684" b="10685"/>
                <a:stretch/>
              </p:blipFill>
              <p:spPr>
                <a:xfrm>
                  <a:off x="4723538" y="1863350"/>
                  <a:ext cx="568128" cy="446718"/>
                </a:xfrm>
                <a:prstGeom prst="rect">
                  <a:avLst/>
                </a:prstGeom>
                <a:noFill/>
                <a:ln>
                  <a:noFill/>
                </a:ln>
              </p:spPr>
            </p:pic>
          </p:grpSp>
          <p:sp>
            <p:nvSpPr>
              <p:cNvPr id="2778" name="Google Shape;2778;p57"/>
              <p:cNvSpPr txBox="1"/>
              <p:nvPr/>
            </p:nvSpPr>
            <p:spPr>
              <a:xfrm>
                <a:off x="1152272" y="2913183"/>
                <a:ext cx="558630" cy="16305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900">
                    <a:solidFill>
                      <a:srgbClr val="202192"/>
                    </a:solidFill>
                    <a:latin typeface="Quattrocento Sans"/>
                    <a:ea typeface="Quattrocento Sans"/>
                    <a:cs typeface="Quattrocento Sans"/>
                    <a:sym typeface="Quattrocento Sans"/>
                  </a:rPr>
                  <a:t>Operator</a:t>
                </a:r>
                <a:endParaRPr/>
              </a:p>
            </p:txBody>
          </p:sp>
        </p:grpSp>
      </p:grpSp>
      <p:grpSp>
        <p:nvGrpSpPr>
          <p:cNvPr id="2779" name="Google Shape;2779;p57"/>
          <p:cNvGrpSpPr/>
          <p:nvPr/>
        </p:nvGrpSpPr>
        <p:grpSpPr>
          <a:xfrm>
            <a:off x="3960234" y="3909889"/>
            <a:ext cx="1764926" cy="1548113"/>
            <a:chOff x="3960234" y="3909889"/>
            <a:chExt cx="1764926" cy="1548113"/>
          </a:xfrm>
        </p:grpSpPr>
        <p:grpSp>
          <p:nvGrpSpPr>
            <p:cNvPr id="2780" name="Google Shape;2780;p57"/>
            <p:cNvGrpSpPr/>
            <p:nvPr/>
          </p:nvGrpSpPr>
          <p:grpSpPr>
            <a:xfrm>
              <a:off x="3960234" y="3909889"/>
              <a:ext cx="1764926" cy="1548113"/>
              <a:chOff x="3786286" y="3842010"/>
              <a:chExt cx="2033322" cy="1548113"/>
            </a:xfrm>
          </p:grpSpPr>
          <p:sp>
            <p:nvSpPr>
              <p:cNvPr id="2781" name="Google Shape;2781;p57"/>
              <p:cNvSpPr/>
              <p:nvPr/>
            </p:nvSpPr>
            <p:spPr>
              <a:xfrm>
                <a:off x="3786286" y="3926651"/>
                <a:ext cx="2033322" cy="1463472"/>
              </a:xfrm>
              <a:prstGeom prst="rect">
                <a:avLst/>
              </a:prstGeom>
              <a:solidFill>
                <a:schemeClr val="lt1"/>
              </a:solidFill>
              <a:ln w="19050" cap="flat" cmpd="sng">
                <a:solidFill>
                  <a:srgbClr val="7F7F7F"/>
                </a:solidFill>
                <a:prstDash val="dash"/>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782" name="Google Shape;2782;p57"/>
              <p:cNvSpPr txBox="1"/>
              <p:nvPr/>
            </p:nvSpPr>
            <p:spPr>
              <a:xfrm>
                <a:off x="3880790" y="3842010"/>
                <a:ext cx="466026" cy="169277"/>
              </a:xfrm>
              <a:prstGeom prst="rect">
                <a:avLst/>
              </a:prstGeom>
              <a:solidFill>
                <a:schemeClr val="lt1"/>
              </a:solid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100">
                    <a:solidFill>
                      <a:srgbClr val="7F7F7F"/>
                    </a:solidFill>
                    <a:latin typeface="Quattrocento Sans"/>
                    <a:ea typeface="Quattrocento Sans"/>
                    <a:cs typeface="Quattrocento Sans"/>
                    <a:sym typeface="Quattrocento Sans"/>
                  </a:rPr>
                  <a:t>Pod</a:t>
                </a:r>
                <a:endParaRPr/>
              </a:p>
            </p:txBody>
          </p:sp>
        </p:grpSp>
        <p:grpSp>
          <p:nvGrpSpPr>
            <p:cNvPr id="2783" name="Google Shape;2783;p57"/>
            <p:cNvGrpSpPr/>
            <p:nvPr/>
          </p:nvGrpSpPr>
          <p:grpSpPr>
            <a:xfrm>
              <a:off x="4282279" y="4082102"/>
              <a:ext cx="1041365" cy="1214927"/>
              <a:chOff x="3444425" y="1954650"/>
              <a:chExt cx="1400539" cy="1633964"/>
            </a:xfrm>
          </p:grpSpPr>
          <p:pic>
            <p:nvPicPr>
              <p:cNvPr id="2784" name="Google Shape;2784;p57"/>
              <p:cNvPicPr preferRelativeResize="0"/>
              <p:nvPr/>
            </p:nvPicPr>
            <p:blipFill rotWithShape="1">
              <a:blip r:embed="rId6">
                <a:alphaModFix/>
              </a:blip>
              <a:srcRect/>
              <a:stretch/>
            </p:blipFill>
            <p:spPr>
              <a:xfrm>
                <a:off x="3444425" y="1954650"/>
                <a:ext cx="1400539" cy="1633964"/>
              </a:xfrm>
              <a:prstGeom prst="rect">
                <a:avLst/>
              </a:prstGeom>
              <a:noFill/>
              <a:ln>
                <a:noFill/>
              </a:ln>
            </p:spPr>
          </p:pic>
          <p:sp>
            <p:nvSpPr>
              <p:cNvPr id="2785" name="Google Shape;2785;p57"/>
              <p:cNvSpPr txBox="1"/>
              <p:nvPr/>
            </p:nvSpPr>
            <p:spPr>
              <a:xfrm>
                <a:off x="3609567" y="2429761"/>
                <a:ext cx="987399" cy="33114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a:solidFill>
                      <a:srgbClr val="202192"/>
                    </a:solidFill>
                    <a:latin typeface="Quattrocento Sans"/>
                    <a:ea typeface="Quattrocento Sans"/>
                    <a:cs typeface="Quattrocento Sans"/>
                    <a:sym typeface="Quattrocento Sans"/>
                  </a:rPr>
                  <a:t>My App</a:t>
                </a:r>
                <a:endParaRPr/>
              </a:p>
            </p:txBody>
          </p:sp>
        </p:grpSp>
      </p:grpSp>
      <p:grpSp>
        <p:nvGrpSpPr>
          <p:cNvPr id="2786" name="Google Shape;2786;p57"/>
          <p:cNvGrpSpPr/>
          <p:nvPr/>
        </p:nvGrpSpPr>
        <p:grpSpPr>
          <a:xfrm>
            <a:off x="4876079" y="4770700"/>
            <a:ext cx="527037" cy="617069"/>
            <a:chOff x="8298598" y="2543027"/>
            <a:chExt cx="1186830" cy="1389572"/>
          </a:xfrm>
        </p:grpSpPr>
        <p:sp>
          <p:nvSpPr>
            <p:cNvPr id="2787" name="Google Shape;2787;p57"/>
            <p:cNvSpPr/>
            <p:nvPr/>
          </p:nvSpPr>
          <p:spPr>
            <a:xfrm>
              <a:off x="8359990" y="2640643"/>
              <a:ext cx="1125438" cy="1291956"/>
            </a:xfrm>
            <a:custGeom>
              <a:avLst/>
              <a:gdLst/>
              <a:ahLst/>
              <a:cxnLst/>
              <a:rect l="l" t="t" r="r" b="b"/>
              <a:pathLst>
                <a:path w="1125438" h="1291956" extrusionOk="0">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788" name="Google Shape;2788;p57"/>
            <p:cNvSpPr/>
            <p:nvPr/>
          </p:nvSpPr>
          <p:spPr>
            <a:xfrm>
              <a:off x="8298598" y="2543027"/>
              <a:ext cx="1125438" cy="1291956"/>
            </a:xfrm>
            <a:custGeom>
              <a:avLst/>
              <a:gdLst/>
              <a:ahLst/>
              <a:cxnLst/>
              <a:rect l="l" t="t" r="r" b="b"/>
              <a:pathLst>
                <a:path w="1125438" h="1291956" extrusionOk="0">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nvGrpSpPr>
            <p:cNvPr id="2789" name="Google Shape;2789;p57"/>
            <p:cNvGrpSpPr/>
            <p:nvPr/>
          </p:nvGrpSpPr>
          <p:grpSpPr>
            <a:xfrm>
              <a:off x="8386477" y="2846026"/>
              <a:ext cx="952402" cy="699902"/>
              <a:chOff x="8386477" y="2846026"/>
              <a:chExt cx="952402" cy="699902"/>
            </a:xfrm>
          </p:grpSpPr>
          <p:sp>
            <p:nvSpPr>
              <p:cNvPr id="2790" name="Google Shape;2790;p57"/>
              <p:cNvSpPr/>
              <p:nvPr/>
            </p:nvSpPr>
            <p:spPr>
              <a:xfrm>
                <a:off x="8386477" y="3024839"/>
                <a:ext cx="952402" cy="423390"/>
              </a:xfrm>
              <a:custGeom>
                <a:avLst/>
                <a:gdLst/>
                <a:ahLst/>
                <a:cxnLst/>
                <a:rect l="l" t="t" r="r" b="b"/>
                <a:pathLst>
                  <a:path w="952402" h="423390" extrusionOk="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791" name="Google Shape;2791;p57"/>
              <p:cNvSpPr/>
              <p:nvPr/>
            </p:nvSpPr>
            <p:spPr>
              <a:xfrm>
                <a:off x="8917469" y="3349705"/>
                <a:ext cx="83341" cy="196223"/>
              </a:xfrm>
              <a:custGeom>
                <a:avLst/>
                <a:gdLst/>
                <a:ahLst/>
                <a:cxnLst/>
                <a:rect l="l" t="t" r="r" b="b"/>
                <a:pathLst>
                  <a:path w="83341" h="196223" extrusionOk="0">
                    <a:moveTo>
                      <a:pt x="6106" y="0"/>
                    </a:moveTo>
                    <a:lnTo>
                      <a:pt x="77235" y="0"/>
                    </a:lnTo>
                    <a:lnTo>
                      <a:pt x="83341" y="167013"/>
                    </a:lnTo>
                    <a:lnTo>
                      <a:pt x="41671" y="196224"/>
                    </a:lnTo>
                    <a:lnTo>
                      <a:pt x="0" y="167013"/>
                    </a:lnTo>
                    <a:lnTo>
                      <a:pt x="6106" y="0"/>
                    </a:ln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792" name="Google Shape;2792;p57"/>
              <p:cNvSpPr/>
              <p:nvPr/>
            </p:nvSpPr>
            <p:spPr>
              <a:xfrm>
                <a:off x="8764071" y="2846026"/>
                <a:ext cx="269827" cy="189869"/>
              </a:xfrm>
              <a:custGeom>
                <a:avLst/>
                <a:gdLst/>
                <a:ahLst/>
                <a:cxnLst/>
                <a:rect l="l" t="t" r="r" b="b"/>
                <a:pathLst>
                  <a:path w="269827" h="189869" extrusionOk="0">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793" name="Google Shape;2793;p57"/>
              <p:cNvSpPr/>
              <p:nvPr/>
            </p:nvSpPr>
            <p:spPr>
              <a:xfrm>
                <a:off x="8764071" y="2846026"/>
                <a:ext cx="99762" cy="189869"/>
              </a:xfrm>
              <a:custGeom>
                <a:avLst/>
                <a:gdLst/>
                <a:ahLst/>
                <a:cxnLst/>
                <a:rect l="l" t="t" r="r" b="b"/>
                <a:pathLst>
                  <a:path w="99762" h="189869" extrusionOk="0">
                    <a:moveTo>
                      <a:pt x="0" y="0"/>
                    </a:moveTo>
                    <a:lnTo>
                      <a:pt x="99762" y="0"/>
                    </a:lnTo>
                    <a:lnTo>
                      <a:pt x="99762" y="189870"/>
                    </a:lnTo>
                    <a:lnTo>
                      <a:pt x="0" y="189870"/>
                    </a:lnTo>
                    <a:close/>
                  </a:path>
                </a:pathLst>
              </a:custGeom>
              <a:solidFill>
                <a:srgbClr val="FFFFFF">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794" name="Google Shape;2794;p57"/>
              <p:cNvSpPr/>
              <p:nvPr/>
            </p:nvSpPr>
            <p:spPr>
              <a:xfrm>
                <a:off x="8678915" y="3023601"/>
                <a:ext cx="436675" cy="45548"/>
              </a:xfrm>
              <a:custGeom>
                <a:avLst/>
                <a:gdLst/>
                <a:ahLst/>
                <a:cxnLst/>
                <a:rect l="l" t="t" r="r" b="b"/>
                <a:pathLst>
                  <a:path w="436675" h="45548" extrusionOk="0">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sp>
            <p:nvSpPr>
              <p:cNvPr id="2795" name="Google Shape;2795;p57"/>
              <p:cNvSpPr/>
              <p:nvPr/>
            </p:nvSpPr>
            <p:spPr>
              <a:xfrm>
                <a:off x="8678915" y="3023601"/>
                <a:ext cx="135078" cy="56111"/>
              </a:xfrm>
              <a:custGeom>
                <a:avLst/>
                <a:gdLst/>
                <a:ahLst/>
                <a:cxnLst/>
                <a:rect l="l" t="t" r="r" b="b"/>
                <a:pathLst>
                  <a:path w="135078" h="56111" extrusionOk="0">
                    <a:moveTo>
                      <a:pt x="0" y="0"/>
                    </a:moveTo>
                    <a:lnTo>
                      <a:pt x="135079" y="0"/>
                    </a:lnTo>
                    <a:lnTo>
                      <a:pt x="135079" y="56111"/>
                    </a:lnTo>
                    <a:lnTo>
                      <a:pt x="0" y="56111"/>
                    </a:lnTo>
                    <a:close/>
                  </a:path>
                </a:pathLst>
              </a:custGeom>
              <a:solidFill>
                <a:srgbClr val="FFFFFF">
                  <a:alpha val="7843"/>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a:solidFill>
                    <a:schemeClr val="dk1"/>
                  </a:solidFill>
                  <a:latin typeface="Quattrocento Sans"/>
                  <a:ea typeface="Quattrocento Sans"/>
                  <a:cs typeface="Quattrocento Sans"/>
                  <a:sym typeface="Quattrocento Sans"/>
                </a:endParaRPr>
              </a:p>
            </p:txBody>
          </p:sp>
        </p:grpSp>
      </p:grpSp>
      <p:cxnSp>
        <p:nvCxnSpPr>
          <p:cNvPr id="2796" name="Google Shape;2796;p57"/>
          <p:cNvCxnSpPr>
            <a:stCxn id="2746" idx="2"/>
            <a:endCxn id="2797" idx="1"/>
          </p:cNvCxnSpPr>
          <p:nvPr/>
        </p:nvCxnSpPr>
        <p:spPr>
          <a:xfrm rot="-5400000" flipH="1">
            <a:off x="2009036" y="2212246"/>
            <a:ext cx="2111400" cy="3615900"/>
          </a:xfrm>
          <a:prstGeom prst="bentConnector2">
            <a:avLst/>
          </a:prstGeom>
          <a:noFill/>
          <a:ln w="28575" cap="flat" cmpd="sng">
            <a:solidFill>
              <a:srgbClr val="202192"/>
            </a:solidFill>
            <a:prstDash val="solid"/>
            <a:round/>
            <a:headEnd type="triangle" w="lg" len="lg"/>
            <a:tailEnd type="triangle" w="lg" len="lg"/>
          </a:ln>
        </p:spPr>
      </p:cxnSp>
      <p:cxnSp>
        <p:nvCxnSpPr>
          <p:cNvPr id="2798" name="Google Shape;2798;p57"/>
          <p:cNvCxnSpPr>
            <a:stCxn id="2756" idx="2"/>
            <a:endCxn id="2797" idx="1"/>
          </p:cNvCxnSpPr>
          <p:nvPr/>
        </p:nvCxnSpPr>
        <p:spPr>
          <a:xfrm rot="-5400000" flipH="1">
            <a:off x="3030541" y="3233746"/>
            <a:ext cx="2111400" cy="1572900"/>
          </a:xfrm>
          <a:prstGeom prst="bentConnector2">
            <a:avLst/>
          </a:prstGeom>
          <a:noFill/>
          <a:ln w="28575" cap="flat" cmpd="sng">
            <a:solidFill>
              <a:srgbClr val="202192"/>
            </a:solidFill>
            <a:prstDash val="solid"/>
            <a:round/>
            <a:headEnd type="triangle" w="lg" len="lg"/>
            <a:tailEnd type="triangle" w="lg" len="lg"/>
          </a:ln>
        </p:spPr>
      </p:cxnSp>
      <p:cxnSp>
        <p:nvCxnSpPr>
          <p:cNvPr id="2799" name="Google Shape;2799;p57"/>
          <p:cNvCxnSpPr>
            <a:stCxn id="2776" idx="2"/>
            <a:endCxn id="2797" idx="3"/>
          </p:cNvCxnSpPr>
          <p:nvPr/>
        </p:nvCxnSpPr>
        <p:spPr>
          <a:xfrm rot="5400000">
            <a:off x="5873980" y="2493346"/>
            <a:ext cx="2111400" cy="3053700"/>
          </a:xfrm>
          <a:prstGeom prst="bentConnector2">
            <a:avLst/>
          </a:prstGeom>
          <a:noFill/>
          <a:ln w="28575" cap="flat" cmpd="sng">
            <a:solidFill>
              <a:srgbClr val="202192"/>
            </a:solidFill>
            <a:prstDash val="solid"/>
            <a:round/>
            <a:headEnd type="triangle" w="lg" len="lg"/>
            <a:tailEnd type="triangle" w="lg" len="lg"/>
          </a:ln>
        </p:spPr>
      </p:cxnSp>
      <p:cxnSp>
        <p:nvCxnSpPr>
          <p:cNvPr id="2800" name="Google Shape;2800;p57"/>
          <p:cNvCxnSpPr>
            <a:stCxn id="2766" idx="2"/>
            <a:endCxn id="2797" idx="3"/>
          </p:cNvCxnSpPr>
          <p:nvPr/>
        </p:nvCxnSpPr>
        <p:spPr>
          <a:xfrm rot="5400000">
            <a:off x="4779038" y="3588346"/>
            <a:ext cx="2111400" cy="863700"/>
          </a:xfrm>
          <a:prstGeom prst="bentConnector2">
            <a:avLst/>
          </a:prstGeom>
          <a:noFill/>
          <a:ln w="28575" cap="flat" cmpd="sng">
            <a:solidFill>
              <a:srgbClr val="202192"/>
            </a:solidFill>
            <a:prstDash val="solid"/>
            <a:round/>
            <a:headEnd type="triangle" w="lg" len="lg"/>
            <a:tailEnd type="triangle" w="lg" len="lg"/>
          </a:ln>
        </p:spPr>
      </p:cxnSp>
      <p:cxnSp>
        <p:nvCxnSpPr>
          <p:cNvPr id="2801" name="Google Shape;2801;p57"/>
          <p:cNvCxnSpPr>
            <a:stCxn id="2776" idx="2"/>
            <a:endCxn id="2802" idx="1"/>
          </p:cNvCxnSpPr>
          <p:nvPr/>
        </p:nvCxnSpPr>
        <p:spPr>
          <a:xfrm rot="-5400000" flipH="1">
            <a:off x="8693530" y="2727496"/>
            <a:ext cx="701100" cy="1175100"/>
          </a:xfrm>
          <a:prstGeom prst="bentConnector2">
            <a:avLst/>
          </a:prstGeom>
          <a:noFill/>
          <a:ln w="28575" cap="flat" cmpd="sng">
            <a:solidFill>
              <a:srgbClr val="202192"/>
            </a:solidFill>
            <a:prstDash val="solid"/>
            <a:round/>
            <a:headEnd type="none" w="sm" len="sm"/>
            <a:tailEnd type="triangle" w="lg" len="lg"/>
          </a:ln>
        </p:spPr>
      </p:cxnSp>
      <p:cxnSp>
        <p:nvCxnSpPr>
          <p:cNvPr id="2803" name="Google Shape;2803;p57"/>
          <p:cNvCxnSpPr>
            <a:stCxn id="2804" idx="1"/>
            <a:endCxn id="2797" idx="2"/>
          </p:cNvCxnSpPr>
          <p:nvPr/>
        </p:nvCxnSpPr>
        <p:spPr>
          <a:xfrm rot="10800000">
            <a:off x="5137887" y="5385693"/>
            <a:ext cx="4493700" cy="252300"/>
          </a:xfrm>
          <a:prstGeom prst="bentConnector2">
            <a:avLst/>
          </a:prstGeom>
          <a:noFill/>
          <a:ln w="28575" cap="flat" cmpd="sng">
            <a:solidFill>
              <a:srgbClr val="202192"/>
            </a:solidFill>
            <a:prstDash val="solid"/>
            <a:round/>
            <a:headEnd type="triangle" w="lg" len="lg"/>
            <a:tailEnd type="triangle" w="lg" len="lg"/>
          </a:ln>
        </p:spPr>
      </p:cxnSp>
      <p:sp>
        <p:nvSpPr>
          <p:cNvPr id="2797" name="Google Shape;2797;p57"/>
          <p:cNvSpPr/>
          <p:nvPr/>
        </p:nvSpPr>
        <p:spPr>
          <a:xfrm>
            <a:off x="4872825" y="4766231"/>
            <a:ext cx="529944" cy="619341"/>
          </a:xfrm>
          <a:prstGeom prst="rect">
            <a:avLst/>
          </a:prstGeom>
          <a:no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nvGrpSpPr>
          <p:cNvPr id="2805" name="Google Shape;2805;p57"/>
          <p:cNvGrpSpPr/>
          <p:nvPr/>
        </p:nvGrpSpPr>
        <p:grpSpPr>
          <a:xfrm>
            <a:off x="2528579" y="5211473"/>
            <a:ext cx="1234697" cy="528005"/>
            <a:chOff x="1490435" y="5019503"/>
            <a:chExt cx="1234697" cy="528005"/>
          </a:xfrm>
        </p:grpSpPr>
        <p:sp>
          <p:nvSpPr>
            <p:cNvPr id="2806" name="Google Shape;2806;p57"/>
            <p:cNvSpPr/>
            <p:nvPr/>
          </p:nvSpPr>
          <p:spPr>
            <a:xfrm>
              <a:off x="1490435" y="5019503"/>
              <a:ext cx="1234697" cy="528005"/>
            </a:xfrm>
            <a:prstGeom prst="rect">
              <a:avLst/>
            </a:prstGeom>
            <a:solidFill>
              <a:schemeClr val="lt1"/>
            </a:solidFill>
            <a:ln w="19050" cap="flat" cmpd="sng">
              <a:solidFill>
                <a:srgbClr val="7F7F7F"/>
              </a:solidFill>
              <a:prstDash val="dash"/>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807" name="Google Shape;2807;p57"/>
            <p:cNvSpPr txBox="1"/>
            <p:nvPr/>
          </p:nvSpPr>
          <p:spPr>
            <a:xfrm>
              <a:off x="2017490" y="5191172"/>
              <a:ext cx="661438" cy="184666"/>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200">
                  <a:solidFill>
                    <a:srgbClr val="326DE6"/>
                  </a:solidFill>
                  <a:latin typeface="Quattrocento Sans"/>
                  <a:ea typeface="Quattrocento Sans"/>
                  <a:cs typeface="Quattrocento Sans"/>
                  <a:sym typeface="Quattrocento Sans"/>
                </a:rPr>
                <a:t>Kubelet</a:t>
              </a:r>
              <a:endParaRPr sz="1200">
                <a:solidFill>
                  <a:srgbClr val="326DE6"/>
                </a:solidFill>
                <a:latin typeface="Quattrocento Sans"/>
                <a:ea typeface="Quattrocento Sans"/>
                <a:cs typeface="Quattrocento Sans"/>
                <a:sym typeface="Quattrocento Sans"/>
              </a:endParaRPr>
            </a:p>
          </p:txBody>
        </p:sp>
        <p:pic>
          <p:nvPicPr>
            <p:cNvPr id="2808" name="Google Shape;2808;p57"/>
            <p:cNvPicPr preferRelativeResize="0"/>
            <p:nvPr/>
          </p:nvPicPr>
          <p:blipFill rotWithShape="1">
            <a:blip r:embed="rId3">
              <a:alphaModFix/>
            </a:blip>
            <a:srcRect r="81424"/>
            <a:stretch/>
          </p:blipFill>
          <p:spPr>
            <a:xfrm>
              <a:off x="1570312" y="5089891"/>
              <a:ext cx="406942" cy="387229"/>
            </a:xfrm>
            <a:prstGeom prst="rect">
              <a:avLst/>
            </a:prstGeom>
            <a:noFill/>
            <a:ln>
              <a:noFill/>
            </a:ln>
          </p:spPr>
        </p:pic>
      </p:grpSp>
      <p:cxnSp>
        <p:nvCxnSpPr>
          <p:cNvPr id="2809" name="Google Shape;2809;p57"/>
          <p:cNvCxnSpPr>
            <a:stCxn id="2806" idx="0"/>
            <a:endCxn id="2797" idx="1"/>
          </p:cNvCxnSpPr>
          <p:nvPr/>
        </p:nvCxnSpPr>
        <p:spPr>
          <a:xfrm rot="-5400000">
            <a:off x="3941528" y="4280273"/>
            <a:ext cx="135600" cy="1726800"/>
          </a:xfrm>
          <a:prstGeom prst="bentConnector2">
            <a:avLst/>
          </a:prstGeom>
          <a:noFill/>
          <a:ln w="28575" cap="flat" cmpd="sng">
            <a:solidFill>
              <a:srgbClr val="202192"/>
            </a:solidFill>
            <a:prstDash val="solid"/>
            <a:round/>
            <a:headEnd type="none" w="sm" len="sm"/>
            <a:tailEnd type="triangle" w="lg" len="lg"/>
          </a:ln>
        </p:spPr>
      </p:cxnSp>
      <p:sp>
        <p:nvSpPr>
          <p:cNvPr id="2810" name="Google Shape;2810;p57"/>
          <p:cNvSpPr txBox="1"/>
          <p:nvPr/>
        </p:nvSpPr>
        <p:spPr>
          <a:xfrm>
            <a:off x="6297532" y="5401432"/>
            <a:ext cx="1974138" cy="161583"/>
          </a:xfrm>
          <a:prstGeom prst="rect">
            <a:avLst/>
          </a:prstGeom>
          <a:noFill/>
          <a:ln>
            <a:noFill/>
          </a:ln>
        </p:spPr>
        <p:txBody>
          <a:bodyPr spcFirstLastPara="1" wrap="square" lIns="0" tIns="0" rIns="0" bIns="0" anchor="ctr" anchorCtr="0">
            <a:spAutoFit/>
          </a:bodyPr>
          <a:lstStyle/>
          <a:p>
            <a:pPr marL="0" marR="0" lvl="0" indent="0" algn="ctr" rtl="0">
              <a:spcBef>
                <a:spcPts val="0"/>
              </a:spcBef>
              <a:spcAft>
                <a:spcPts val="0"/>
              </a:spcAft>
              <a:buNone/>
            </a:pPr>
            <a:r>
              <a:rPr lang="en-US" sz="1050">
                <a:solidFill>
                  <a:schemeClr val="dk1"/>
                </a:solidFill>
                <a:latin typeface="Quattrocento Sans"/>
                <a:ea typeface="Quattrocento Sans"/>
                <a:cs typeface="Quattrocento Sans"/>
                <a:sym typeface="Quattrocento Sans"/>
              </a:rPr>
              <a:t>Use components</a:t>
            </a:r>
            <a:endParaRPr/>
          </a:p>
        </p:txBody>
      </p:sp>
      <p:sp>
        <p:nvSpPr>
          <p:cNvPr id="2811" name="Google Shape;2811;p57"/>
          <p:cNvSpPr txBox="1"/>
          <p:nvPr/>
        </p:nvSpPr>
        <p:spPr>
          <a:xfrm>
            <a:off x="3406241" y="3218068"/>
            <a:ext cx="1244475" cy="53860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Inject Dapr sidecar into annotated pods</a:t>
            </a:r>
            <a:endParaRPr/>
          </a:p>
          <a:p>
            <a:pPr marL="0" marR="0" lvl="0" indent="0" algn="l" rtl="0">
              <a:spcBef>
                <a:spcPts val="600"/>
              </a:spcBef>
              <a:spcAft>
                <a:spcPts val="0"/>
              </a:spcAft>
              <a:buNone/>
            </a:pPr>
            <a:r>
              <a:rPr lang="en-US" sz="1000">
                <a:solidFill>
                  <a:schemeClr val="dk1"/>
                </a:solidFill>
                <a:latin typeface="Quattrocento Sans"/>
                <a:ea typeface="Quattrocento Sans"/>
                <a:cs typeface="Quattrocento Sans"/>
                <a:sym typeface="Quattrocento Sans"/>
              </a:rPr>
              <a:t>Inject env variables</a:t>
            </a:r>
            <a:endParaRPr/>
          </a:p>
        </p:txBody>
      </p:sp>
      <p:sp>
        <p:nvSpPr>
          <p:cNvPr id="2812" name="Google Shape;2812;p57"/>
          <p:cNvSpPr txBox="1"/>
          <p:nvPr/>
        </p:nvSpPr>
        <p:spPr>
          <a:xfrm>
            <a:off x="4894086" y="3213839"/>
            <a:ext cx="1256090" cy="53860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000">
                <a:solidFill>
                  <a:schemeClr val="dk1"/>
                </a:solidFill>
                <a:latin typeface="Quattrocento Sans"/>
                <a:ea typeface="Quattrocento Sans"/>
                <a:cs typeface="Quattrocento Sans"/>
                <a:sym typeface="Quattrocento Sans"/>
              </a:rPr>
              <a:t>Manage mTLS between services</a:t>
            </a:r>
            <a:endParaRPr/>
          </a:p>
          <a:p>
            <a:pPr marL="0" marR="0" lvl="0" indent="0" algn="r" rtl="0">
              <a:spcBef>
                <a:spcPts val="600"/>
              </a:spcBef>
              <a:spcAft>
                <a:spcPts val="0"/>
              </a:spcAft>
              <a:buNone/>
            </a:pPr>
            <a:r>
              <a:rPr lang="en-US" sz="1000">
                <a:solidFill>
                  <a:schemeClr val="dk1"/>
                </a:solidFill>
                <a:latin typeface="Quattrocento Sans"/>
                <a:ea typeface="Quattrocento Sans"/>
                <a:cs typeface="Quattrocento Sans"/>
                <a:sym typeface="Quattrocento Sans"/>
              </a:rPr>
              <a:t>Assign spiffe identity</a:t>
            </a:r>
            <a:endParaRPr/>
          </a:p>
        </p:txBody>
      </p:sp>
      <p:sp>
        <p:nvSpPr>
          <p:cNvPr id="2813" name="Google Shape;2813;p57"/>
          <p:cNvSpPr txBox="1"/>
          <p:nvPr/>
        </p:nvSpPr>
        <p:spPr>
          <a:xfrm>
            <a:off x="1375178" y="3221775"/>
            <a:ext cx="1649179" cy="30777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Create mapping table of actor instances to pods</a:t>
            </a:r>
            <a:endParaRPr/>
          </a:p>
        </p:txBody>
      </p:sp>
      <p:sp>
        <p:nvSpPr>
          <p:cNvPr id="2814" name="Google Shape;2814;p57"/>
          <p:cNvSpPr txBox="1"/>
          <p:nvPr/>
        </p:nvSpPr>
        <p:spPr>
          <a:xfrm>
            <a:off x="6609080" y="3221775"/>
            <a:ext cx="1729175" cy="538609"/>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000">
                <a:solidFill>
                  <a:schemeClr val="dk1"/>
                </a:solidFill>
                <a:latin typeface="Quattrocento Sans"/>
                <a:ea typeface="Quattrocento Sans"/>
                <a:cs typeface="Quattrocento Sans"/>
                <a:sym typeface="Quattrocento Sans"/>
              </a:rPr>
              <a:t>Manage component updates</a:t>
            </a:r>
            <a:endParaRPr/>
          </a:p>
          <a:p>
            <a:pPr marL="0" marR="0" lvl="0" indent="0" algn="r" rtl="0">
              <a:spcBef>
                <a:spcPts val="600"/>
              </a:spcBef>
              <a:spcAft>
                <a:spcPts val="0"/>
              </a:spcAft>
              <a:buNone/>
            </a:pPr>
            <a:r>
              <a:rPr lang="en-US" sz="1000">
                <a:solidFill>
                  <a:schemeClr val="dk1"/>
                </a:solidFill>
                <a:latin typeface="Quattrocento Sans"/>
                <a:ea typeface="Quattrocento Sans"/>
                <a:cs typeface="Quattrocento Sans"/>
                <a:sym typeface="Quattrocento Sans"/>
              </a:rPr>
              <a:t>Manage Kubernetes</a:t>
            </a:r>
            <a:endParaRPr/>
          </a:p>
          <a:p>
            <a:pPr marL="0" marR="0" lvl="0" indent="0" algn="r" rtl="0">
              <a:spcBef>
                <a:spcPts val="0"/>
              </a:spcBef>
              <a:spcAft>
                <a:spcPts val="0"/>
              </a:spcAft>
              <a:buNone/>
            </a:pPr>
            <a:r>
              <a:rPr lang="en-US" sz="1000">
                <a:solidFill>
                  <a:schemeClr val="dk1"/>
                </a:solidFill>
                <a:latin typeface="Quattrocento Sans"/>
                <a:ea typeface="Quattrocento Sans"/>
                <a:cs typeface="Quattrocento Sans"/>
                <a:sym typeface="Quattrocento Sans"/>
              </a:rPr>
              <a:t>service endpoints</a:t>
            </a:r>
            <a:endParaRPr/>
          </a:p>
        </p:txBody>
      </p:sp>
      <p:sp>
        <p:nvSpPr>
          <p:cNvPr id="2815" name="Google Shape;2815;p57"/>
          <p:cNvSpPr txBox="1"/>
          <p:nvPr/>
        </p:nvSpPr>
        <p:spPr>
          <a:xfrm>
            <a:off x="739344" y="5242689"/>
            <a:ext cx="1687275" cy="461665"/>
          </a:xfrm>
          <a:prstGeom prst="rect">
            <a:avLst/>
          </a:prstGeom>
          <a:noFill/>
          <a:ln>
            <a:noFill/>
          </a:ln>
        </p:spPr>
        <p:txBody>
          <a:bodyPr spcFirstLastPara="1" wrap="square" lIns="0" tIns="0" rIns="0" bIns="0" anchor="t" anchorCtr="0">
            <a:spAutoFit/>
          </a:bodyPr>
          <a:lstStyle/>
          <a:p>
            <a:pPr marL="0" marR="0" lvl="0" indent="0" algn="r" rtl="0">
              <a:spcBef>
                <a:spcPts val="0"/>
              </a:spcBef>
              <a:spcAft>
                <a:spcPts val="0"/>
              </a:spcAft>
              <a:buNone/>
            </a:pPr>
            <a:r>
              <a:rPr lang="en-US" sz="1000">
                <a:solidFill>
                  <a:schemeClr val="dk1"/>
                </a:solidFill>
                <a:latin typeface="Quattrocento Sans"/>
                <a:ea typeface="Quattrocento Sans"/>
                <a:cs typeface="Quattrocento Sans"/>
                <a:sym typeface="Quattrocento Sans"/>
              </a:rPr>
              <a:t>Readiness and Liveness probe on healthz API to determine Dapr health state</a:t>
            </a:r>
            <a:endParaRPr/>
          </a:p>
        </p:txBody>
      </p:sp>
      <p:grpSp>
        <p:nvGrpSpPr>
          <p:cNvPr id="2816" name="Google Shape;2816;p57"/>
          <p:cNvGrpSpPr/>
          <p:nvPr/>
        </p:nvGrpSpPr>
        <p:grpSpPr>
          <a:xfrm>
            <a:off x="9773538" y="1279377"/>
            <a:ext cx="2149976" cy="5137659"/>
            <a:chOff x="9773538" y="1279377"/>
            <a:chExt cx="2149976" cy="5137659"/>
          </a:xfrm>
        </p:grpSpPr>
        <p:grpSp>
          <p:nvGrpSpPr>
            <p:cNvPr id="2817" name="Google Shape;2817;p57"/>
            <p:cNvGrpSpPr/>
            <p:nvPr/>
          </p:nvGrpSpPr>
          <p:grpSpPr>
            <a:xfrm>
              <a:off x="10203788" y="1882310"/>
              <a:ext cx="1718387" cy="639938"/>
              <a:chOff x="9924112" y="485174"/>
              <a:chExt cx="1718387" cy="639938"/>
            </a:xfrm>
          </p:grpSpPr>
          <p:sp>
            <p:nvSpPr>
              <p:cNvPr id="2818" name="Google Shape;2818;p57"/>
              <p:cNvSpPr/>
              <p:nvPr/>
            </p:nvSpPr>
            <p:spPr>
              <a:xfrm>
                <a:off x="9924112" y="485174"/>
                <a:ext cx="1718387"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State Stores</a:t>
                </a:r>
                <a:endParaRPr/>
              </a:p>
            </p:txBody>
          </p:sp>
          <p:pic>
            <p:nvPicPr>
              <p:cNvPr id="2819" name="Google Shape;2819;p57"/>
              <p:cNvPicPr preferRelativeResize="0"/>
              <p:nvPr/>
            </p:nvPicPr>
            <p:blipFill rotWithShape="1">
              <a:blip r:embed="rId7">
                <a:alphaModFix/>
              </a:blip>
              <a:srcRect/>
              <a:stretch/>
            </p:blipFill>
            <p:spPr>
              <a:xfrm>
                <a:off x="10102326" y="563829"/>
                <a:ext cx="298842" cy="489176"/>
              </a:xfrm>
              <a:prstGeom prst="rect">
                <a:avLst/>
              </a:prstGeom>
              <a:noFill/>
              <a:ln>
                <a:noFill/>
              </a:ln>
            </p:spPr>
          </p:pic>
        </p:grpSp>
        <p:grpSp>
          <p:nvGrpSpPr>
            <p:cNvPr id="2820" name="Google Shape;2820;p57"/>
            <p:cNvGrpSpPr/>
            <p:nvPr/>
          </p:nvGrpSpPr>
          <p:grpSpPr>
            <a:xfrm>
              <a:off x="10203788" y="2856007"/>
              <a:ext cx="1718388" cy="639938"/>
              <a:chOff x="9924112" y="1688138"/>
              <a:chExt cx="1718388" cy="639938"/>
            </a:xfrm>
          </p:grpSpPr>
          <p:sp>
            <p:nvSpPr>
              <p:cNvPr id="2821" name="Google Shape;2821;p57"/>
              <p:cNvSpPr/>
              <p:nvPr/>
            </p:nvSpPr>
            <p:spPr>
              <a:xfrm>
                <a:off x="9924112" y="1688138"/>
                <a:ext cx="1718388"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Pub/Sub</a:t>
                </a:r>
                <a:endParaRPr/>
              </a:p>
              <a:p>
                <a:pPr marL="0" marR="0" lvl="0" indent="0" algn="l" rtl="0">
                  <a:lnSpc>
                    <a:spcPct val="100000"/>
                  </a:lnSpc>
                  <a:spcBef>
                    <a:spcPts val="0"/>
                  </a:spcBef>
                  <a:spcAft>
                    <a:spcPts val="0"/>
                  </a:spcAft>
                  <a:buClr>
                    <a:srgbClr val="000000"/>
                  </a:buClr>
                  <a:buSzPts val="1200"/>
                  <a:buFont typeface="Quattrocento Sans"/>
                  <a:buNone/>
                </a:pPr>
                <a:r>
                  <a:rPr lang="en-US" sz="1200">
                    <a:solidFill>
                      <a:srgbClr val="000000"/>
                    </a:solidFill>
                    <a:latin typeface="Quattrocento Sans"/>
                    <a:ea typeface="Quattrocento Sans"/>
                    <a:cs typeface="Quattrocento Sans"/>
                    <a:sym typeface="Quattrocento Sans"/>
                  </a:rPr>
                  <a:t>Brokers</a:t>
                </a:r>
                <a:endParaRPr sz="1200" b="0" i="0" u="none" strike="noStrike" cap="none">
                  <a:solidFill>
                    <a:srgbClr val="000000"/>
                  </a:solidFill>
                  <a:latin typeface="Quattrocento Sans"/>
                  <a:ea typeface="Quattrocento Sans"/>
                  <a:cs typeface="Quattrocento Sans"/>
                  <a:sym typeface="Quattrocento Sans"/>
                </a:endParaRPr>
              </a:p>
            </p:txBody>
          </p:sp>
          <p:pic>
            <p:nvPicPr>
              <p:cNvPr id="2822" name="Google Shape;2822;p57"/>
              <p:cNvPicPr preferRelativeResize="0"/>
              <p:nvPr/>
            </p:nvPicPr>
            <p:blipFill rotWithShape="1">
              <a:blip r:embed="rId8">
                <a:alphaModFix/>
              </a:blip>
              <a:srcRect/>
              <a:stretch/>
            </p:blipFill>
            <p:spPr>
              <a:xfrm>
                <a:off x="10036536" y="1910025"/>
                <a:ext cx="430421" cy="218797"/>
              </a:xfrm>
              <a:prstGeom prst="rect">
                <a:avLst/>
              </a:prstGeom>
              <a:noFill/>
              <a:ln>
                <a:noFill/>
              </a:ln>
            </p:spPr>
          </p:pic>
        </p:grpSp>
        <p:grpSp>
          <p:nvGrpSpPr>
            <p:cNvPr id="2823" name="Google Shape;2823;p57"/>
            <p:cNvGrpSpPr/>
            <p:nvPr/>
          </p:nvGrpSpPr>
          <p:grpSpPr>
            <a:xfrm>
              <a:off x="10203788" y="4803401"/>
              <a:ext cx="1719726" cy="639938"/>
              <a:chOff x="9922477" y="4094066"/>
              <a:chExt cx="1719726" cy="639938"/>
            </a:xfrm>
          </p:grpSpPr>
          <p:sp>
            <p:nvSpPr>
              <p:cNvPr id="2824" name="Google Shape;2824;p57"/>
              <p:cNvSpPr/>
              <p:nvPr/>
            </p:nvSpPr>
            <p:spPr>
              <a:xfrm>
                <a:off x="9922477" y="4094066"/>
                <a:ext cx="1719726"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Secret </a:t>
                </a:r>
                <a:r>
                  <a:rPr lang="en-US" sz="1200">
                    <a:solidFill>
                      <a:srgbClr val="000000"/>
                    </a:solidFill>
                    <a:latin typeface="Quattrocento Sans"/>
                    <a:ea typeface="Quattrocento Sans"/>
                    <a:cs typeface="Quattrocento Sans"/>
                    <a:sym typeface="Quattrocento Sans"/>
                  </a:rPr>
                  <a:t>Stores</a:t>
                </a:r>
                <a:endParaRPr sz="1200" b="0" i="0" u="none" strike="noStrike" cap="none">
                  <a:solidFill>
                    <a:srgbClr val="000000"/>
                  </a:solidFill>
                  <a:latin typeface="Quattrocento Sans"/>
                  <a:ea typeface="Quattrocento Sans"/>
                  <a:cs typeface="Quattrocento Sans"/>
                  <a:sym typeface="Quattrocento Sans"/>
                </a:endParaRPr>
              </a:p>
            </p:txBody>
          </p:sp>
          <p:pic>
            <p:nvPicPr>
              <p:cNvPr id="2825" name="Google Shape;2825;p57"/>
              <p:cNvPicPr preferRelativeResize="0"/>
              <p:nvPr/>
            </p:nvPicPr>
            <p:blipFill rotWithShape="1">
              <a:blip r:embed="rId9">
                <a:alphaModFix/>
              </a:blip>
              <a:srcRect/>
              <a:stretch/>
            </p:blipFill>
            <p:spPr>
              <a:xfrm>
                <a:off x="10054571" y="4204576"/>
                <a:ext cx="352530" cy="441552"/>
              </a:xfrm>
              <a:prstGeom prst="rect">
                <a:avLst/>
              </a:prstGeom>
              <a:noFill/>
              <a:ln>
                <a:noFill/>
              </a:ln>
            </p:spPr>
          </p:pic>
        </p:grpSp>
        <p:grpSp>
          <p:nvGrpSpPr>
            <p:cNvPr id="2826" name="Google Shape;2826;p57"/>
            <p:cNvGrpSpPr/>
            <p:nvPr/>
          </p:nvGrpSpPr>
          <p:grpSpPr>
            <a:xfrm>
              <a:off x="10203788" y="3829704"/>
              <a:ext cx="1719726" cy="639938"/>
              <a:chOff x="9922479" y="2891102"/>
              <a:chExt cx="1719726" cy="639938"/>
            </a:xfrm>
          </p:grpSpPr>
          <p:sp>
            <p:nvSpPr>
              <p:cNvPr id="2827" name="Google Shape;2827;p57"/>
              <p:cNvSpPr/>
              <p:nvPr/>
            </p:nvSpPr>
            <p:spPr>
              <a:xfrm>
                <a:off x="9922479" y="2891102"/>
                <a:ext cx="1719726"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Bindings</a:t>
                </a:r>
                <a:endParaRPr/>
              </a:p>
              <a:p>
                <a:pPr marL="0" marR="0" lvl="0" indent="0" algn="l" rtl="0">
                  <a:lnSpc>
                    <a:spcPct val="100000"/>
                  </a:lnSpc>
                  <a:spcBef>
                    <a:spcPts val="0"/>
                  </a:spcBef>
                  <a:spcAft>
                    <a:spcPts val="0"/>
                  </a:spcAft>
                  <a:buClr>
                    <a:srgbClr val="000000"/>
                  </a:buClr>
                  <a:buSzPts val="1200"/>
                  <a:buFont typeface="Quattrocento Sans"/>
                  <a:buNone/>
                </a:pPr>
                <a:r>
                  <a:rPr lang="en-US" sz="1200">
                    <a:solidFill>
                      <a:srgbClr val="000000"/>
                    </a:solidFill>
                    <a:latin typeface="Quattrocento Sans"/>
                    <a:ea typeface="Quattrocento Sans"/>
                    <a:cs typeface="Quattrocento Sans"/>
                    <a:sym typeface="Quattrocento Sans"/>
                  </a:rPr>
                  <a:t>&amp; Triggers</a:t>
                </a:r>
                <a:endParaRPr sz="1200" b="0" i="0" u="none" strike="noStrike" cap="none">
                  <a:solidFill>
                    <a:srgbClr val="000000"/>
                  </a:solidFill>
                  <a:latin typeface="Quattrocento Sans"/>
                  <a:ea typeface="Quattrocento Sans"/>
                  <a:cs typeface="Quattrocento Sans"/>
                  <a:sym typeface="Quattrocento Sans"/>
                </a:endParaRPr>
              </a:p>
            </p:txBody>
          </p:sp>
          <p:pic>
            <p:nvPicPr>
              <p:cNvPr id="2828" name="Google Shape;2828;p57"/>
              <p:cNvPicPr preferRelativeResize="0"/>
              <p:nvPr/>
            </p:nvPicPr>
            <p:blipFill rotWithShape="1">
              <a:blip r:embed="rId10">
                <a:alphaModFix/>
              </a:blip>
              <a:srcRect/>
              <a:stretch/>
            </p:blipFill>
            <p:spPr>
              <a:xfrm>
                <a:off x="9986967" y="3030645"/>
                <a:ext cx="479990" cy="383486"/>
              </a:xfrm>
              <a:prstGeom prst="rect">
                <a:avLst/>
              </a:prstGeom>
              <a:noFill/>
              <a:ln>
                <a:noFill/>
              </a:ln>
            </p:spPr>
          </p:pic>
        </p:grpSp>
        <p:grpSp>
          <p:nvGrpSpPr>
            <p:cNvPr id="2829" name="Google Shape;2829;p57"/>
            <p:cNvGrpSpPr/>
            <p:nvPr/>
          </p:nvGrpSpPr>
          <p:grpSpPr>
            <a:xfrm>
              <a:off x="10205129" y="5777098"/>
              <a:ext cx="1718385" cy="639938"/>
              <a:chOff x="9924113" y="5297029"/>
              <a:chExt cx="1718385" cy="639938"/>
            </a:xfrm>
          </p:grpSpPr>
          <p:sp>
            <p:nvSpPr>
              <p:cNvPr id="2830" name="Google Shape;2830;p57"/>
              <p:cNvSpPr/>
              <p:nvPr/>
            </p:nvSpPr>
            <p:spPr>
              <a:xfrm>
                <a:off x="9924113" y="5297029"/>
                <a:ext cx="1718385" cy="639938"/>
              </a:xfrm>
              <a:prstGeom prst="rect">
                <a:avLst/>
              </a:prstGeom>
              <a:solidFill>
                <a:schemeClr val="lt1"/>
              </a:solidFill>
              <a:ln>
                <a:noFill/>
              </a:ln>
              <a:effectLst>
                <a:outerShdw blurRad="63500" sx="102000" sy="102000" algn="ctr" rotWithShape="0">
                  <a:srgbClr val="000000">
                    <a:alpha val="40000"/>
                  </a:srgbClr>
                </a:outerShdw>
              </a:effectLst>
            </p:spPr>
            <p:txBody>
              <a:bodyPr spcFirstLastPara="1" wrap="square" lIns="640075" tIns="0" rIns="0" bIns="0" anchor="ctr" anchorCtr="0">
                <a:noAutofit/>
              </a:bodyPr>
              <a:lstStyle/>
              <a:p>
                <a:pPr marL="0" marR="0" lvl="0" indent="0" algn="l" rtl="0">
                  <a:lnSpc>
                    <a:spcPct val="100000"/>
                  </a:lnSpc>
                  <a:spcBef>
                    <a:spcPts val="0"/>
                  </a:spcBef>
                  <a:spcAft>
                    <a:spcPts val="0"/>
                  </a:spcAft>
                  <a:buClr>
                    <a:srgbClr val="000000"/>
                  </a:buClr>
                  <a:buSzPts val="1200"/>
                  <a:buFont typeface="Quattrocento Sans"/>
                  <a:buNone/>
                </a:pPr>
                <a:r>
                  <a:rPr lang="en-US" sz="1200" b="0" i="0" u="none" strike="noStrike" cap="none">
                    <a:solidFill>
                      <a:srgbClr val="000000"/>
                    </a:solidFill>
                    <a:latin typeface="Quattrocento Sans"/>
                    <a:ea typeface="Quattrocento Sans"/>
                    <a:cs typeface="Quattrocento Sans"/>
                    <a:sym typeface="Quattrocento Sans"/>
                  </a:rPr>
                  <a:t>Observability</a:t>
                </a:r>
                <a:endParaRPr/>
              </a:p>
            </p:txBody>
          </p:sp>
          <p:pic>
            <p:nvPicPr>
              <p:cNvPr id="2831" name="Google Shape;2831;p57"/>
              <p:cNvPicPr preferRelativeResize="0"/>
              <p:nvPr/>
            </p:nvPicPr>
            <p:blipFill rotWithShape="1">
              <a:blip r:embed="rId11">
                <a:alphaModFix/>
              </a:blip>
              <a:srcRect/>
              <a:stretch/>
            </p:blipFill>
            <p:spPr>
              <a:xfrm>
                <a:off x="10008418" y="5403615"/>
                <a:ext cx="486655" cy="416934"/>
              </a:xfrm>
              <a:prstGeom prst="rect">
                <a:avLst/>
              </a:prstGeom>
              <a:noFill/>
              <a:ln>
                <a:noFill/>
              </a:ln>
            </p:spPr>
          </p:pic>
        </p:grpSp>
        <p:sp>
          <p:nvSpPr>
            <p:cNvPr id="2832" name="Google Shape;2832;p57"/>
            <p:cNvSpPr txBox="1"/>
            <p:nvPr/>
          </p:nvSpPr>
          <p:spPr>
            <a:xfrm>
              <a:off x="9773538" y="1279377"/>
              <a:ext cx="2123979" cy="307777"/>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a:solidFill>
                    <a:srgbClr val="202192"/>
                  </a:solidFill>
                  <a:latin typeface="Quattrocento Sans"/>
                  <a:ea typeface="Quattrocento Sans"/>
                  <a:cs typeface="Quattrocento Sans"/>
                  <a:sym typeface="Quattrocento Sans"/>
                </a:rPr>
                <a:t>Dapr Components</a:t>
              </a:r>
              <a:endParaRPr/>
            </a:p>
          </p:txBody>
        </p:sp>
      </p:grpSp>
      <p:grpSp>
        <p:nvGrpSpPr>
          <p:cNvPr id="2833" name="Google Shape;2833;p57"/>
          <p:cNvGrpSpPr/>
          <p:nvPr/>
        </p:nvGrpSpPr>
        <p:grpSpPr>
          <a:xfrm>
            <a:off x="9631587" y="2101046"/>
            <a:ext cx="573562" cy="4103164"/>
            <a:chOff x="9631587" y="2101046"/>
            <a:chExt cx="573562" cy="4103164"/>
          </a:xfrm>
        </p:grpSpPr>
        <p:cxnSp>
          <p:nvCxnSpPr>
            <p:cNvPr id="2834" name="Google Shape;2834;p57"/>
            <p:cNvCxnSpPr>
              <a:stCxn id="2818" idx="1"/>
              <a:endCxn id="2835" idx="6"/>
            </p:cNvCxnSpPr>
            <p:nvPr/>
          </p:nvCxnSpPr>
          <p:spPr>
            <a:xfrm flipH="1">
              <a:off x="9949988" y="2202279"/>
              <a:ext cx="253800" cy="900"/>
            </a:xfrm>
            <a:prstGeom prst="straightConnector1">
              <a:avLst/>
            </a:prstGeom>
            <a:noFill/>
            <a:ln w="28575" cap="flat" cmpd="sng">
              <a:solidFill>
                <a:srgbClr val="202192"/>
              </a:solidFill>
              <a:prstDash val="solid"/>
              <a:round/>
              <a:headEnd type="none" w="sm" len="sm"/>
              <a:tailEnd type="none" w="sm" len="sm"/>
            </a:ln>
          </p:spPr>
        </p:cxnSp>
        <p:sp>
          <p:nvSpPr>
            <p:cNvPr id="2836" name="Google Shape;2836;p57"/>
            <p:cNvSpPr/>
            <p:nvPr/>
          </p:nvSpPr>
          <p:spPr>
            <a:xfrm rot="5400000">
              <a:off x="7773621" y="4066357"/>
              <a:ext cx="3899750" cy="182416"/>
            </a:xfrm>
            <a:custGeom>
              <a:avLst/>
              <a:gdLst/>
              <a:ahLst/>
              <a:cxnLst/>
              <a:rect l="l" t="t" r="r" b="b"/>
              <a:pathLst>
                <a:path w="4891229" h="2229188" extrusionOk="0">
                  <a:moveTo>
                    <a:pt x="4891229" y="0"/>
                  </a:moveTo>
                  <a:lnTo>
                    <a:pt x="4891229" y="2229188"/>
                  </a:lnTo>
                  <a:lnTo>
                    <a:pt x="0" y="2229188"/>
                  </a:lnTo>
                  <a:lnTo>
                    <a:pt x="0" y="0"/>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cxnSp>
          <p:nvCxnSpPr>
            <p:cNvPr id="2837" name="Google Shape;2837;p57"/>
            <p:cNvCxnSpPr>
              <a:endCxn id="2838" idx="3"/>
            </p:cNvCxnSpPr>
            <p:nvPr/>
          </p:nvCxnSpPr>
          <p:spPr>
            <a:xfrm>
              <a:off x="9632288" y="3175976"/>
              <a:ext cx="175800" cy="300"/>
            </a:xfrm>
            <a:prstGeom prst="straightConnector1">
              <a:avLst/>
            </a:prstGeom>
            <a:noFill/>
            <a:ln w="28575" cap="flat" cmpd="sng">
              <a:solidFill>
                <a:srgbClr val="202192"/>
              </a:solidFill>
              <a:prstDash val="solid"/>
              <a:round/>
              <a:headEnd type="none" w="sm" len="sm"/>
              <a:tailEnd type="none" w="sm" len="sm"/>
            </a:ln>
          </p:spPr>
        </p:cxnSp>
        <p:cxnSp>
          <p:nvCxnSpPr>
            <p:cNvPr id="2839" name="Google Shape;2839;p57"/>
            <p:cNvCxnSpPr>
              <a:endCxn id="2840" idx="3"/>
            </p:cNvCxnSpPr>
            <p:nvPr/>
          </p:nvCxnSpPr>
          <p:spPr>
            <a:xfrm>
              <a:off x="9642237" y="5118669"/>
              <a:ext cx="169200" cy="4200"/>
            </a:xfrm>
            <a:prstGeom prst="straightConnector1">
              <a:avLst/>
            </a:prstGeom>
            <a:noFill/>
            <a:ln w="28575" cap="flat" cmpd="sng">
              <a:solidFill>
                <a:srgbClr val="202192"/>
              </a:solidFill>
              <a:prstDash val="solid"/>
              <a:round/>
              <a:headEnd type="none" w="sm" len="sm"/>
              <a:tailEnd type="none" w="sm" len="sm"/>
            </a:ln>
          </p:spPr>
        </p:cxnSp>
        <p:grpSp>
          <p:nvGrpSpPr>
            <p:cNvPr id="2841" name="Google Shape;2841;p57"/>
            <p:cNvGrpSpPr/>
            <p:nvPr/>
          </p:nvGrpSpPr>
          <p:grpSpPr>
            <a:xfrm>
              <a:off x="9808103" y="4048042"/>
              <a:ext cx="188418" cy="204368"/>
              <a:chOff x="6207667" y="1018040"/>
              <a:chExt cx="248285" cy="269304"/>
            </a:xfrm>
          </p:grpSpPr>
          <p:sp>
            <p:nvSpPr>
              <p:cNvPr id="2842" name="Google Shape;2842;p57"/>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843" name="Google Shape;2843;p57"/>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2844" name="Google Shape;2844;p57"/>
            <p:cNvGrpSpPr/>
            <p:nvPr/>
          </p:nvGrpSpPr>
          <p:grpSpPr>
            <a:xfrm>
              <a:off x="9808103" y="2101046"/>
              <a:ext cx="188418" cy="204368"/>
              <a:chOff x="6207667" y="1018040"/>
              <a:chExt cx="248285" cy="269304"/>
            </a:xfrm>
          </p:grpSpPr>
          <p:sp>
            <p:nvSpPr>
              <p:cNvPr id="2845" name="Google Shape;2845;p57"/>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835" name="Google Shape;2835;p57"/>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2846" name="Google Shape;2846;p57"/>
            <p:cNvGrpSpPr/>
            <p:nvPr/>
          </p:nvGrpSpPr>
          <p:grpSpPr>
            <a:xfrm>
              <a:off x="9808103" y="3074176"/>
              <a:ext cx="188418" cy="204368"/>
              <a:chOff x="6207667" y="1018040"/>
              <a:chExt cx="248285" cy="269304"/>
            </a:xfrm>
          </p:grpSpPr>
          <p:sp>
            <p:nvSpPr>
              <p:cNvPr id="2838" name="Google Shape;2838;p57"/>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847" name="Google Shape;2847;p57"/>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2848" name="Google Shape;2848;p57"/>
            <p:cNvGrpSpPr/>
            <p:nvPr/>
          </p:nvGrpSpPr>
          <p:grpSpPr>
            <a:xfrm>
              <a:off x="9811450" y="5020749"/>
              <a:ext cx="188418" cy="204368"/>
              <a:chOff x="6207667" y="1018040"/>
              <a:chExt cx="248285" cy="269304"/>
            </a:xfrm>
          </p:grpSpPr>
          <p:sp>
            <p:nvSpPr>
              <p:cNvPr id="2840" name="Google Shape;2840;p57"/>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849" name="Google Shape;2849;p57"/>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grpSp>
          <p:nvGrpSpPr>
            <p:cNvPr id="2850" name="Google Shape;2850;p57"/>
            <p:cNvGrpSpPr/>
            <p:nvPr/>
          </p:nvGrpSpPr>
          <p:grpSpPr>
            <a:xfrm>
              <a:off x="9814704" y="5999842"/>
              <a:ext cx="188418" cy="204368"/>
              <a:chOff x="6207667" y="1018040"/>
              <a:chExt cx="248285" cy="269304"/>
            </a:xfrm>
          </p:grpSpPr>
          <p:sp>
            <p:nvSpPr>
              <p:cNvPr id="2851" name="Google Shape;2851;p57"/>
              <p:cNvSpPr/>
              <p:nvPr/>
            </p:nvSpPr>
            <p:spPr>
              <a:xfrm>
                <a:off x="6207667" y="1018040"/>
                <a:ext cx="248285" cy="269304"/>
              </a:xfrm>
              <a:custGeom>
                <a:avLst/>
                <a:gdLst/>
                <a:ahLst/>
                <a:cxnLst/>
                <a:rect l="l" t="t" r="r" b="b"/>
                <a:pathLst>
                  <a:path w="248285" h="269304" extrusionOk="0">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cap="flat" cmpd="sng">
                <a:solidFill>
                  <a:srgbClr val="202192"/>
                </a:solidFill>
                <a:prstDash val="solid"/>
                <a:round/>
                <a:headEnd type="none" w="sm" len="sm"/>
                <a:tailEnd type="none" w="sm" len="sm"/>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852" name="Google Shape;2852;p57"/>
              <p:cNvSpPr/>
              <p:nvPr/>
            </p:nvSpPr>
            <p:spPr>
              <a:xfrm>
                <a:off x="6290186" y="1100560"/>
                <a:ext cx="104264" cy="104265"/>
              </a:xfrm>
              <a:prstGeom prst="ellipse">
                <a:avLst/>
              </a:prstGeom>
              <a:solidFill>
                <a:srgbClr val="202192"/>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cxnSp>
          <p:nvCxnSpPr>
            <p:cNvPr id="2853" name="Google Shape;2853;p57"/>
            <p:cNvCxnSpPr>
              <a:stCxn id="2849" idx="6"/>
              <a:endCxn id="2824" idx="1"/>
            </p:cNvCxnSpPr>
            <p:nvPr/>
          </p:nvCxnSpPr>
          <p:spPr>
            <a:xfrm>
              <a:off x="9953195" y="5122933"/>
              <a:ext cx="250500" cy="300"/>
            </a:xfrm>
            <a:prstGeom prst="straightConnector1">
              <a:avLst/>
            </a:prstGeom>
            <a:noFill/>
            <a:ln w="28575" cap="flat" cmpd="sng">
              <a:solidFill>
                <a:srgbClr val="202192"/>
              </a:solidFill>
              <a:prstDash val="solid"/>
              <a:round/>
              <a:headEnd type="none" w="sm" len="sm"/>
              <a:tailEnd type="none" w="sm" len="sm"/>
            </a:ln>
          </p:spPr>
        </p:cxnSp>
        <p:cxnSp>
          <p:nvCxnSpPr>
            <p:cNvPr id="2854" name="Google Shape;2854;p57"/>
            <p:cNvCxnSpPr>
              <a:stCxn id="2847" idx="6"/>
              <a:endCxn id="2821" idx="1"/>
            </p:cNvCxnSpPr>
            <p:nvPr/>
          </p:nvCxnSpPr>
          <p:spPr>
            <a:xfrm rot="10800000" flipH="1">
              <a:off x="9949848" y="3176060"/>
              <a:ext cx="253800" cy="300"/>
            </a:xfrm>
            <a:prstGeom prst="straightConnector1">
              <a:avLst/>
            </a:prstGeom>
            <a:noFill/>
            <a:ln w="28575" cap="flat" cmpd="sng">
              <a:solidFill>
                <a:srgbClr val="202192"/>
              </a:solidFill>
              <a:prstDash val="solid"/>
              <a:round/>
              <a:headEnd type="none" w="sm" len="sm"/>
              <a:tailEnd type="none" w="sm" len="sm"/>
            </a:ln>
          </p:spPr>
        </p:cxnSp>
        <p:cxnSp>
          <p:nvCxnSpPr>
            <p:cNvPr id="2855" name="Google Shape;2855;p57"/>
            <p:cNvCxnSpPr>
              <a:endCxn id="2842" idx="3"/>
            </p:cNvCxnSpPr>
            <p:nvPr/>
          </p:nvCxnSpPr>
          <p:spPr>
            <a:xfrm>
              <a:off x="9642237" y="4150226"/>
              <a:ext cx="165900" cy="0"/>
            </a:xfrm>
            <a:prstGeom prst="straightConnector1">
              <a:avLst/>
            </a:prstGeom>
            <a:noFill/>
            <a:ln w="28575" cap="flat" cmpd="sng">
              <a:solidFill>
                <a:srgbClr val="202192"/>
              </a:solidFill>
              <a:prstDash val="solid"/>
              <a:round/>
              <a:headEnd type="none" w="sm" len="sm"/>
              <a:tailEnd type="none" w="sm" len="sm"/>
            </a:ln>
          </p:spPr>
        </p:cxnSp>
        <p:cxnSp>
          <p:nvCxnSpPr>
            <p:cNvPr id="2856" name="Google Shape;2856;p57"/>
            <p:cNvCxnSpPr>
              <a:stCxn id="2843" idx="6"/>
              <a:endCxn id="2827" idx="1"/>
            </p:cNvCxnSpPr>
            <p:nvPr/>
          </p:nvCxnSpPr>
          <p:spPr>
            <a:xfrm rot="10800000" flipH="1">
              <a:off x="9949848" y="4149626"/>
              <a:ext cx="253800" cy="600"/>
            </a:xfrm>
            <a:prstGeom prst="straightConnector1">
              <a:avLst/>
            </a:prstGeom>
            <a:noFill/>
            <a:ln w="28575" cap="flat" cmpd="sng">
              <a:solidFill>
                <a:srgbClr val="202192"/>
              </a:solidFill>
              <a:prstDash val="solid"/>
              <a:round/>
              <a:headEnd type="none" w="sm" len="sm"/>
              <a:tailEnd type="none" w="sm" len="sm"/>
            </a:ln>
          </p:spPr>
        </p:cxnSp>
        <p:cxnSp>
          <p:nvCxnSpPr>
            <p:cNvPr id="2857" name="Google Shape;2857;p57"/>
            <p:cNvCxnSpPr>
              <a:stCxn id="2852" idx="6"/>
              <a:endCxn id="2830" idx="1"/>
            </p:cNvCxnSpPr>
            <p:nvPr/>
          </p:nvCxnSpPr>
          <p:spPr>
            <a:xfrm rot="10800000" flipH="1">
              <a:off x="9956449" y="6096926"/>
              <a:ext cx="248700" cy="5100"/>
            </a:xfrm>
            <a:prstGeom prst="straightConnector1">
              <a:avLst/>
            </a:prstGeom>
            <a:noFill/>
            <a:ln w="28575" cap="flat" cmpd="sng">
              <a:solidFill>
                <a:srgbClr val="202192"/>
              </a:solidFill>
              <a:prstDash val="solid"/>
              <a:round/>
              <a:headEnd type="none" w="sm" len="sm"/>
              <a:tailEnd type="none" w="sm" len="sm"/>
            </a:ln>
          </p:spPr>
        </p:cxnSp>
        <p:sp>
          <p:nvSpPr>
            <p:cNvPr id="2804" name="Google Shape;2804;p57"/>
            <p:cNvSpPr/>
            <p:nvPr/>
          </p:nvSpPr>
          <p:spPr>
            <a:xfrm>
              <a:off x="9631587" y="5476817"/>
              <a:ext cx="175815" cy="322351"/>
            </a:xfrm>
            <a:prstGeom prst="rect">
              <a:avLst/>
            </a:prstGeom>
            <a:no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802" name="Google Shape;2802;p57"/>
            <p:cNvSpPr/>
            <p:nvPr/>
          </p:nvSpPr>
          <p:spPr>
            <a:xfrm>
              <a:off x="9631587" y="3504305"/>
              <a:ext cx="175815" cy="322351"/>
            </a:xfrm>
            <a:prstGeom prst="rect">
              <a:avLst/>
            </a:prstGeom>
            <a:no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grpSp>
      <p:cxnSp>
        <p:nvCxnSpPr>
          <p:cNvPr id="2858" name="Google Shape;2858;p57"/>
          <p:cNvCxnSpPr>
            <a:stCxn id="2859" idx="2"/>
          </p:cNvCxnSpPr>
          <p:nvPr/>
        </p:nvCxnSpPr>
        <p:spPr>
          <a:xfrm>
            <a:off x="6274000" y="1073339"/>
            <a:ext cx="0" cy="663900"/>
          </a:xfrm>
          <a:prstGeom prst="straightConnector1">
            <a:avLst/>
          </a:prstGeom>
          <a:noFill/>
          <a:ln w="28575" cap="flat" cmpd="sng">
            <a:solidFill>
              <a:srgbClr val="202192"/>
            </a:solidFill>
            <a:prstDash val="solid"/>
            <a:round/>
            <a:headEnd type="none" w="sm" len="sm"/>
            <a:tailEnd type="triangle" w="lg" len="lg"/>
          </a:ln>
        </p:spPr>
      </p:cxnSp>
      <p:grpSp>
        <p:nvGrpSpPr>
          <p:cNvPr id="2860" name="Google Shape;2860;p57"/>
          <p:cNvGrpSpPr/>
          <p:nvPr/>
        </p:nvGrpSpPr>
        <p:grpSpPr>
          <a:xfrm>
            <a:off x="6150176" y="609294"/>
            <a:ext cx="1240772" cy="492443"/>
            <a:chOff x="6150176" y="484846"/>
            <a:chExt cx="1240772" cy="492443"/>
          </a:xfrm>
        </p:grpSpPr>
        <p:pic>
          <p:nvPicPr>
            <p:cNvPr id="2859" name="Google Shape;2859;p57"/>
            <p:cNvPicPr preferRelativeResize="0"/>
            <p:nvPr/>
          </p:nvPicPr>
          <p:blipFill rotWithShape="1">
            <a:blip r:embed="rId12">
              <a:alphaModFix/>
            </a:blip>
            <a:srcRect/>
            <a:stretch/>
          </p:blipFill>
          <p:spPr>
            <a:xfrm>
              <a:off x="6150176" y="518204"/>
              <a:ext cx="247647" cy="430687"/>
            </a:xfrm>
            <a:prstGeom prst="rect">
              <a:avLst/>
            </a:prstGeom>
            <a:noFill/>
            <a:ln>
              <a:noFill/>
            </a:ln>
          </p:spPr>
        </p:pic>
        <p:sp>
          <p:nvSpPr>
            <p:cNvPr id="2861" name="Google Shape;2861;p57"/>
            <p:cNvSpPr txBox="1"/>
            <p:nvPr/>
          </p:nvSpPr>
          <p:spPr>
            <a:xfrm>
              <a:off x="6456375" y="484846"/>
              <a:ext cx="934573" cy="492443"/>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200">
                  <a:solidFill>
                    <a:srgbClr val="202192"/>
                  </a:solidFill>
                  <a:latin typeface="Quattrocento Sans"/>
                  <a:ea typeface="Quattrocento Sans"/>
                  <a:cs typeface="Quattrocento Sans"/>
                  <a:sym typeface="Quattrocento Sans"/>
                </a:rPr>
                <a:t>Operator</a:t>
              </a:r>
              <a:endParaRPr/>
            </a:p>
            <a:p>
              <a:pPr marL="0" marR="0" lvl="0" indent="0" algn="l" rtl="0">
                <a:spcBef>
                  <a:spcPts val="0"/>
                </a:spcBef>
                <a:spcAft>
                  <a:spcPts val="0"/>
                </a:spcAft>
                <a:buNone/>
              </a:pPr>
              <a:r>
                <a:rPr lang="en-US" sz="1000">
                  <a:solidFill>
                    <a:schemeClr val="dk1"/>
                  </a:solidFill>
                  <a:latin typeface="Quattrocento Sans"/>
                  <a:ea typeface="Quattrocento Sans"/>
                  <a:cs typeface="Quattrocento Sans"/>
                  <a:sym typeface="Quattrocento Sans"/>
                </a:rPr>
                <a:t>Deploys and manages Dapr</a:t>
              </a:r>
              <a:endParaRPr sz="900">
                <a:solidFill>
                  <a:schemeClr val="dk1"/>
                </a:solidFill>
                <a:latin typeface="Quattrocento Sans"/>
                <a:ea typeface="Quattrocento Sans"/>
                <a:cs typeface="Quattrocento Sans"/>
                <a:sym typeface="Quattrocento Sans"/>
              </a:endParaRPr>
            </a:p>
          </p:txBody>
        </p:sp>
      </p:grpSp>
      <p:grpSp>
        <p:nvGrpSpPr>
          <p:cNvPr id="2862" name="Google Shape;2862;p57"/>
          <p:cNvGrpSpPr/>
          <p:nvPr/>
        </p:nvGrpSpPr>
        <p:grpSpPr>
          <a:xfrm>
            <a:off x="578399" y="5919168"/>
            <a:ext cx="8563610" cy="725055"/>
            <a:chOff x="588263" y="5517067"/>
            <a:chExt cx="11027664" cy="933450"/>
          </a:xfrm>
        </p:grpSpPr>
        <p:sp>
          <p:nvSpPr>
            <p:cNvPr id="2863" name="Google Shape;2863;p57"/>
            <p:cNvSpPr/>
            <p:nvPr/>
          </p:nvSpPr>
          <p:spPr>
            <a:xfrm>
              <a:off x="588263" y="5517067"/>
              <a:ext cx="11027664" cy="933450"/>
            </a:xfrm>
            <a:prstGeom prst="rect">
              <a:avLst/>
            </a:prstGeom>
            <a:solidFill>
              <a:schemeClr val="lt1"/>
            </a:solidFill>
            <a:ln>
              <a:noFill/>
            </a:ln>
            <a:effectLst>
              <a:outerShdw blurRad="190500" sx="102000" sy="102000" algn="ctr" rotWithShape="0">
                <a:srgbClr val="000000">
                  <a:alpha val="24705"/>
                </a:srgbClr>
              </a:outerShdw>
            </a:effectLst>
          </p:spPr>
          <p:txBody>
            <a:bodyPr spcFirstLastPara="1" wrap="square" lIns="0" tIns="91425" rIns="0" bIns="91425" anchor="t" anchorCtr="0">
              <a:noAutofit/>
            </a:bodyPr>
            <a:lstStyle/>
            <a:p>
              <a:pPr marL="0" marR="0" lvl="0" indent="0" algn="ctr" rtl="0">
                <a:lnSpc>
                  <a:spcPct val="100000"/>
                </a:lnSpc>
                <a:spcBef>
                  <a:spcPts val="0"/>
                </a:spcBef>
                <a:spcAft>
                  <a:spcPts val="0"/>
                </a:spcAft>
                <a:buClr>
                  <a:srgbClr val="1A1A1A"/>
                </a:buClr>
                <a:buSzPts val="1600"/>
                <a:buFont typeface="Quattrocento Sans"/>
                <a:buNone/>
              </a:pPr>
              <a:r>
                <a:rPr lang="en-US" sz="1600" b="0" i="0" u="none" strike="noStrike" cap="none">
                  <a:solidFill>
                    <a:srgbClr val="1A1A1A"/>
                  </a:solidFill>
                  <a:latin typeface="Quattrocento Sans"/>
                  <a:ea typeface="Quattrocento Sans"/>
                  <a:cs typeface="Quattrocento Sans"/>
                  <a:sym typeface="Quattrocento Sans"/>
                </a:rPr>
                <a:t>Any cloud or edge infrastructure</a:t>
              </a:r>
              <a:endParaRPr/>
            </a:p>
          </p:txBody>
        </p:sp>
        <p:grpSp>
          <p:nvGrpSpPr>
            <p:cNvPr id="2864" name="Google Shape;2864;p57"/>
            <p:cNvGrpSpPr/>
            <p:nvPr/>
          </p:nvGrpSpPr>
          <p:grpSpPr>
            <a:xfrm>
              <a:off x="819194" y="5711142"/>
              <a:ext cx="10593353" cy="717549"/>
              <a:chOff x="819194" y="5711142"/>
              <a:chExt cx="10593353" cy="717549"/>
            </a:xfrm>
          </p:grpSpPr>
          <p:pic>
            <p:nvPicPr>
              <p:cNvPr id="2865" name="Google Shape;2865;p57" descr="Image result for aws logo"/>
              <p:cNvPicPr preferRelativeResize="0"/>
              <p:nvPr/>
            </p:nvPicPr>
            <p:blipFill rotWithShape="1">
              <a:blip r:embed="rId13">
                <a:alphaModFix/>
              </a:blip>
              <a:srcRect/>
              <a:stretch/>
            </p:blipFill>
            <p:spPr>
              <a:xfrm>
                <a:off x="3194715" y="5849089"/>
                <a:ext cx="616982" cy="441653"/>
              </a:xfrm>
              <a:prstGeom prst="rect">
                <a:avLst/>
              </a:prstGeom>
              <a:noFill/>
              <a:ln>
                <a:noFill/>
              </a:ln>
            </p:spPr>
          </p:pic>
          <p:pic>
            <p:nvPicPr>
              <p:cNvPr id="2866" name="Google Shape;2866;p57"/>
              <p:cNvPicPr preferRelativeResize="0"/>
              <p:nvPr/>
            </p:nvPicPr>
            <p:blipFill rotWithShape="1">
              <a:blip r:embed="rId14">
                <a:alphaModFix/>
              </a:blip>
              <a:srcRect/>
              <a:stretch/>
            </p:blipFill>
            <p:spPr>
              <a:xfrm>
                <a:off x="9853647" y="5983792"/>
                <a:ext cx="1558900" cy="241153"/>
              </a:xfrm>
              <a:prstGeom prst="rect">
                <a:avLst/>
              </a:prstGeom>
              <a:noFill/>
              <a:ln>
                <a:noFill/>
              </a:ln>
            </p:spPr>
          </p:pic>
          <p:pic>
            <p:nvPicPr>
              <p:cNvPr id="2867" name="Google Shape;2867;p57" descr="See the source image"/>
              <p:cNvPicPr preferRelativeResize="0"/>
              <p:nvPr/>
            </p:nvPicPr>
            <p:blipFill rotWithShape="1">
              <a:blip r:embed="rId15">
                <a:alphaModFix/>
              </a:blip>
              <a:srcRect/>
              <a:stretch/>
            </p:blipFill>
            <p:spPr>
              <a:xfrm>
                <a:off x="8157541" y="5924654"/>
                <a:ext cx="1520584" cy="366088"/>
              </a:xfrm>
              <a:prstGeom prst="rect">
                <a:avLst/>
              </a:prstGeom>
              <a:noFill/>
              <a:ln>
                <a:noFill/>
              </a:ln>
            </p:spPr>
          </p:pic>
          <p:pic>
            <p:nvPicPr>
              <p:cNvPr id="2868" name="Google Shape;2868;p57" descr="A picture containing drawing&#10;&#10;Description automatically generated"/>
              <p:cNvPicPr preferRelativeResize="0"/>
              <p:nvPr/>
            </p:nvPicPr>
            <p:blipFill rotWithShape="1">
              <a:blip r:embed="rId16">
                <a:alphaModFix/>
              </a:blip>
              <a:srcRect/>
              <a:stretch/>
            </p:blipFill>
            <p:spPr>
              <a:xfrm>
                <a:off x="819194" y="5711142"/>
                <a:ext cx="2169401" cy="717549"/>
              </a:xfrm>
              <a:prstGeom prst="rect">
                <a:avLst/>
              </a:prstGeom>
              <a:noFill/>
              <a:ln>
                <a:noFill/>
              </a:ln>
            </p:spPr>
          </p:pic>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3"/>
                                        </p:tgtEl>
                                        <p:attrNameLst>
                                          <p:attrName>style.visibility</p:attrName>
                                        </p:attrNameLst>
                                      </p:cBhvr>
                                      <p:to>
                                        <p:strVal val="visible"/>
                                      </p:to>
                                    </p:set>
                                    <p:animEffect transition="in" filter="fade">
                                      <p:cBhvr>
                                        <p:cTn id="7" dur="500"/>
                                        <p:tgtEl>
                                          <p:spTgt spid="2733"/>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2779"/>
                                        </p:tgtEl>
                                        <p:attrNameLst>
                                          <p:attrName>style.visibility</p:attrName>
                                        </p:attrNameLst>
                                      </p:cBhvr>
                                      <p:to>
                                        <p:strVal val="visible"/>
                                      </p:to>
                                    </p:set>
                                    <p:anim calcmode="lin" valueType="num">
                                      <p:cBhvr additive="base">
                                        <p:cTn id="11" dur="500"/>
                                        <p:tgtEl>
                                          <p:spTgt spid="2779"/>
                                        </p:tgtEl>
                                        <p:attrNameLst>
                                          <p:attrName>ppt_w</p:attrName>
                                        </p:attrNameLst>
                                      </p:cBhvr>
                                      <p:tavLst>
                                        <p:tav tm="0">
                                          <p:val>
                                            <p:strVal val="0"/>
                                          </p:val>
                                        </p:tav>
                                        <p:tav tm="100000">
                                          <p:val>
                                            <p:strVal val="#ppt_w"/>
                                          </p:val>
                                        </p:tav>
                                      </p:tavLst>
                                    </p:anim>
                                    <p:anim calcmode="lin" valueType="num">
                                      <p:cBhvr additive="base">
                                        <p:cTn id="12" dur="500"/>
                                        <p:tgtEl>
                                          <p:spTgt spid="2779"/>
                                        </p:tgtEl>
                                        <p:attrNameLst>
                                          <p:attrName>ppt_h</p:attrName>
                                        </p:attrNameLst>
                                      </p:cBhvr>
                                      <p:tavLst>
                                        <p:tav tm="0">
                                          <p:val>
                                            <p:str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2860"/>
                                        </p:tgtEl>
                                        <p:attrNameLst>
                                          <p:attrName>style.visibility</p:attrName>
                                        </p:attrNameLst>
                                      </p:cBhvr>
                                      <p:to>
                                        <p:strVal val="visible"/>
                                      </p:to>
                                    </p:set>
                                    <p:anim calcmode="lin" valueType="num">
                                      <p:cBhvr additive="base">
                                        <p:cTn id="17" dur="500"/>
                                        <p:tgtEl>
                                          <p:spTgt spid="2860"/>
                                        </p:tgtEl>
                                        <p:attrNameLst>
                                          <p:attrName>ppt_w</p:attrName>
                                        </p:attrNameLst>
                                      </p:cBhvr>
                                      <p:tavLst>
                                        <p:tav tm="0">
                                          <p:val>
                                            <p:strVal val="0"/>
                                          </p:val>
                                        </p:tav>
                                        <p:tav tm="100000">
                                          <p:val>
                                            <p:strVal val="#ppt_w"/>
                                          </p:val>
                                        </p:tav>
                                      </p:tavLst>
                                    </p:anim>
                                    <p:anim calcmode="lin" valueType="num">
                                      <p:cBhvr additive="base">
                                        <p:cTn id="18" dur="500"/>
                                        <p:tgtEl>
                                          <p:spTgt spid="2860"/>
                                        </p:tgtEl>
                                        <p:attrNameLst>
                                          <p:attrName>ppt_h</p:attrName>
                                        </p:attrNameLst>
                                      </p:cBhvr>
                                      <p:tavLst>
                                        <p:tav tm="0">
                                          <p:val>
                                            <p:strVal val="0"/>
                                          </p:val>
                                        </p:tav>
                                        <p:tav tm="100000">
                                          <p:val>
                                            <p:strVal val="#ppt_h"/>
                                          </p:val>
                                        </p:tav>
                                      </p:tavLst>
                                    </p:anim>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858"/>
                                        </p:tgtEl>
                                        <p:attrNameLst>
                                          <p:attrName>style.visibility</p:attrName>
                                        </p:attrNameLst>
                                      </p:cBhvr>
                                      <p:to>
                                        <p:strVal val="visible"/>
                                      </p:to>
                                    </p:set>
                                    <p:animEffect transition="in" filter="fade">
                                      <p:cBhvr>
                                        <p:cTn id="22" dur="500"/>
                                        <p:tgtEl>
                                          <p:spTgt spid="2858"/>
                                        </p:tgtEl>
                                      </p:cBhvr>
                                    </p:animEffect>
                                  </p:childTnLst>
                                </p:cTn>
                              </p:par>
                            </p:childTnLst>
                          </p:cTn>
                        </p:par>
                        <p:par>
                          <p:cTn id="23" fill="hold">
                            <p:stCondLst>
                              <p:cond delay="1000"/>
                            </p:stCondLst>
                            <p:childTnLst>
                              <p:par>
                                <p:cTn id="24" presetID="23" presetClass="entr" presetSubtype="16" fill="hold" nodeType="afterEffect">
                                  <p:stCondLst>
                                    <p:cond delay="0"/>
                                  </p:stCondLst>
                                  <p:childTnLst>
                                    <p:set>
                                      <p:cBhvr>
                                        <p:cTn id="25" dur="1" fill="hold">
                                          <p:stCondLst>
                                            <p:cond delay="0"/>
                                          </p:stCondLst>
                                        </p:cTn>
                                        <p:tgtEl>
                                          <p:spTgt spid="2739"/>
                                        </p:tgtEl>
                                        <p:attrNameLst>
                                          <p:attrName>style.visibility</p:attrName>
                                        </p:attrNameLst>
                                      </p:cBhvr>
                                      <p:to>
                                        <p:strVal val="visible"/>
                                      </p:to>
                                    </p:set>
                                    <p:anim calcmode="lin" valueType="num">
                                      <p:cBhvr additive="base">
                                        <p:cTn id="26" dur="500"/>
                                        <p:tgtEl>
                                          <p:spTgt spid="2739"/>
                                        </p:tgtEl>
                                        <p:attrNameLst>
                                          <p:attrName>ppt_w</p:attrName>
                                        </p:attrNameLst>
                                      </p:cBhvr>
                                      <p:tavLst>
                                        <p:tav tm="0">
                                          <p:val>
                                            <p:strVal val="0"/>
                                          </p:val>
                                        </p:tav>
                                        <p:tav tm="100000">
                                          <p:val>
                                            <p:strVal val="#ppt_w"/>
                                          </p:val>
                                        </p:tav>
                                      </p:tavLst>
                                    </p:anim>
                                    <p:anim calcmode="lin" valueType="num">
                                      <p:cBhvr additive="base">
                                        <p:cTn id="27" dur="500"/>
                                        <p:tgtEl>
                                          <p:spTgt spid="2739"/>
                                        </p:tgtEl>
                                        <p:attrNameLst>
                                          <p:attrName>ppt_h</p:attrName>
                                        </p:attrNameLst>
                                      </p:cBhvr>
                                      <p:tavLst>
                                        <p:tav tm="0">
                                          <p:val>
                                            <p:strVal val="0"/>
                                          </p:val>
                                        </p:tav>
                                        <p:tav tm="100000">
                                          <p:val>
                                            <p:strVal val="#ppt_h"/>
                                          </p:val>
                                        </p:tav>
                                      </p:tavLst>
                                    </p:anim>
                                  </p:childTnLst>
                                </p:cTn>
                              </p:par>
                              <p:par>
                                <p:cTn id="28" presetID="23" presetClass="entr" presetSubtype="16" fill="hold" nodeType="withEffect">
                                  <p:stCondLst>
                                    <p:cond delay="0"/>
                                  </p:stCondLst>
                                  <p:childTnLst>
                                    <p:set>
                                      <p:cBhvr>
                                        <p:cTn id="29" dur="1" fill="hold">
                                          <p:stCondLst>
                                            <p:cond delay="0"/>
                                          </p:stCondLst>
                                        </p:cTn>
                                        <p:tgtEl>
                                          <p:spTgt spid="2749"/>
                                        </p:tgtEl>
                                        <p:attrNameLst>
                                          <p:attrName>style.visibility</p:attrName>
                                        </p:attrNameLst>
                                      </p:cBhvr>
                                      <p:to>
                                        <p:strVal val="visible"/>
                                      </p:to>
                                    </p:set>
                                    <p:anim calcmode="lin" valueType="num">
                                      <p:cBhvr additive="base">
                                        <p:cTn id="30" dur="500"/>
                                        <p:tgtEl>
                                          <p:spTgt spid="2749"/>
                                        </p:tgtEl>
                                        <p:attrNameLst>
                                          <p:attrName>ppt_w</p:attrName>
                                        </p:attrNameLst>
                                      </p:cBhvr>
                                      <p:tavLst>
                                        <p:tav tm="0">
                                          <p:val>
                                            <p:strVal val="0"/>
                                          </p:val>
                                        </p:tav>
                                        <p:tav tm="100000">
                                          <p:val>
                                            <p:strVal val="#ppt_w"/>
                                          </p:val>
                                        </p:tav>
                                      </p:tavLst>
                                    </p:anim>
                                    <p:anim calcmode="lin" valueType="num">
                                      <p:cBhvr additive="base">
                                        <p:cTn id="31" dur="500"/>
                                        <p:tgtEl>
                                          <p:spTgt spid="2749"/>
                                        </p:tgtEl>
                                        <p:attrNameLst>
                                          <p:attrName>ppt_h</p:attrName>
                                        </p:attrNameLst>
                                      </p:cBhvr>
                                      <p:tavLst>
                                        <p:tav tm="0">
                                          <p:val>
                                            <p:strVal val="0"/>
                                          </p:val>
                                        </p:tav>
                                        <p:tav tm="100000">
                                          <p:val>
                                            <p:strVal val="#ppt_h"/>
                                          </p:val>
                                        </p:tav>
                                      </p:tavLst>
                                    </p:anim>
                                  </p:childTnLst>
                                </p:cTn>
                              </p:par>
                              <p:par>
                                <p:cTn id="32" presetID="23" presetClass="entr" presetSubtype="16" fill="hold" nodeType="withEffect">
                                  <p:stCondLst>
                                    <p:cond delay="0"/>
                                  </p:stCondLst>
                                  <p:childTnLst>
                                    <p:set>
                                      <p:cBhvr>
                                        <p:cTn id="33" dur="1" fill="hold">
                                          <p:stCondLst>
                                            <p:cond delay="0"/>
                                          </p:stCondLst>
                                        </p:cTn>
                                        <p:tgtEl>
                                          <p:spTgt spid="2759"/>
                                        </p:tgtEl>
                                        <p:attrNameLst>
                                          <p:attrName>style.visibility</p:attrName>
                                        </p:attrNameLst>
                                      </p:cBhvr>
                                      <p:to>
                                        <p:strVal val="visible"/>
                                      </p:to>
                                    </p:set>
                                    <p:anim calcmode="lin" valueType="num">
                                      <p:cBhvr additive="base">
                                        <p:cTn id="34" dur="500"/>
                                        <p:tgtEl>
                                          <p:spTgt spid="2759"/>
                                        </p:tgtEl>
                                        <p:attrNameLst>
                                          <p:attrName>ppt_w</p:attrName>
                                        </p:attrNameLst>
                                      </p:cBhvr>
                                      <p:tavLst>
                                        <p:tav tm="0">
                                          <p:val>
                                            <p:strVal val="0"/>
                                          </p:val>
                                        </p:tav>
                                        <p:tav tm="100000">
                                          <p:val>
                                            <p:strVal val="#ppt_w"/>
                                          </p:val>
                                        </p:tav>
                                      </p:tavLst>
                                    </p:anim>
                                    <p:anim calcmode="lin" valueType="num">
                                      <p:cBhvr additive="base">
                                        <p:cTn id="35" dur="500"/>
                                        <p:tgtEl>
                                          <p:spTgt spid="2759"/>
                                        </p:tgtEl>
                                        <p:attrNameLst>
                                          <p:attrName>ppt_h</p:attrName>
                                        </p:attrNameLst>
                                      </p:cBhvr>
                                      <p:tavLst>
                                        <p:tav tm="0">
                                          <p:val>
                                            <p:strVal val="0"/>
                                          </p:val>
                                        </p:tav>
                                        <p:tav tm="100000">
                                          <p:val>
                                            <p:strVal val="#ppt_h"/>
                                          </p:val>
                                        </p:tav>
                                      </p:tavLst>
                                    </p:anim>
                                  </p:childTnLst>
                                </p:cTn>
                              </p:par>
                              <p:par>
                                <p:cTn id="36" presetID="23" presetClass="entr" presetSubtype="16" fill="hold" nodeType="withEffect">
                                  <p:stCondLst>
                                    <p:cond delay="0"/>
                                  </p:stCondLst>
                                  <p:childTnLst>
                                    <p:set>
                                      <p:cBhvr>
                                        <p:cTn id="37" dur="1" fill="hold">
                                          <p:stCondLst>
                                            <p:cond delay="0"/>
                                          </p:stCondLst>
                                        </p:cTn>
                                        <p:tgtEl>
                                          <p:spTgt spid="2769"/>
                                        </p:tgtEl>
                                        <p:attrNameLst>
                                          <p:attrName>style.visibility</p:attrName>
                                        </p:attrNameLst>
                                      </p:cBhvr>
                                      <p:to>
                                        <p:strVal val="visible"/>
                                      </p:to>
                                    </p:set>
                                    <p:anim calcmode="lin" valueType="num">
                                      <p:cBhvr additive="base">
                                        <p:cTn id="38" dur="500"/>
                                        <p:tgtEl>
                                          <p:spTgt spid="2769"/>
                                        </p:tgtEl>
                                        <p:attrNameLst>
                                          <p:attrName>ppt_w</p:attrName>
                                        </p:attrNameLst>
                                      </p:cBhvr>
                                      <p:tavLst>
                                        <p:tav tm="0">
                                          <p:val>
                                            <p:strVal val="0"/>
                                          </p:val>
                                        </p:tav>
                                        <p:tav tm="100000">
                                          <p:val>
                                            <p:strVal val="#ppt_w"/>
                                          </p:val>
                                        </p:tav>
                                      </p:tavLst>
                                    </p:anim>
                                    <p:anim calcmode="lin" valueType="num">
                                      <p:cBhvr additive="base">
                                        <p:cTn id="39" dur="500"/>
                                        <p:tgtEl>
                                          <p:spTgt spid="2769"/>
                                        </p:tgtEl>
                                        <p:attrNameLst>
                                          <p:attrName>ppt_h</p:attrName>
                                        </p:attrNameLst>
                                      </p:cBhvr>
                                      <p:tavLst>
                                        <p:tav tm="0">
                                          <p:val>
                                            <p:strVal val="0"/>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796"/>
                                        </p:tgtEl>
                                        <p:attrNameLst>
                                          <p:attrName>style.visibility</p:attrName>
                                        </p:attrNameLst>
                                      </p:cBhvr>
                                      <p:to>
                                        <p:strVal val="visible"/>
                                      </p:to>
                                    </p:set>
                                    <p:animEffect transition="in" filter="fade">
                                      <p:cBhvr>
                                        <p:cTn id="44" dur="500"/>
                                        <p:tgtEl>
                                          <p:spTgt spid="2796"/>
                                        </p:tgtEl>
                                      </p:cBhvr>
                                    </p:animEffect>
                                  </p:childTnLst>
                                </p:cTn>
                              </p:par>
                              <p:par>
                                <p:cTn id="45" presetID="10" presetClass="entr" presetSubtype="0" fill="hold" nodeType="withEffect">
                                  <p:stCondLst>
                                    <p:cond delay="0"/>
                                  </p:stCondLst>
                                  <p:childTnLst>
                                    <p:set>
                                      <p:cBhvr>
                                        <p:cTn id="46" dur="1" fill="hold">
                                          <p:stCondLst>
                                            <p:cond delay="0"/>
                                          </p:stCondLst>
                                        </p:cTn>
                                        <p:tgtEl>
                                          <p:spTgt spid="2798"/>
                                        </p:tgtEl>
                                        <p:attrNameLst>
                                          <p:attrName>style.visibility</p:attrName>
                                        </p:attrNameLst>
                                      </p:cBhvr>
                                      <p:to>
                                        <p:strVal val="visible"/>
                                      </p:to>
                                    </p:set>
                                    <p:animEffect transition="in" filter="fade">
                                      <p:cBhvr>
                                        <p:cTn id="47" dur="500"/>
                                        <p:tgtEl>
                                          <p:spTgt spid="2798"/>
                                        </p:tgtEl>
                                      </p:cBhvr>
                                    </p:animEffect>
                                  </p:childTnLst>
                                </p:cTn>
                              </p:par>
                              <p:par>
                                <p:cTn id="48" presetID="10" presetClass="entr" presetSubtype="0" fill="hold" nodeType="withEffect">
                                  <p:stCondLst>
                                    <p:cond delay="0"/>
                                  </p:stCondLst>
                                  <p:childTnLst>
                                    <p:set>
                                      <p:cBhvr>
                                        <p:cTn id="49" dur="1" fill="hold">
                                          <p:stCondLst>
                                            <p:cond delay="0"/>
                                          </p:stCondLst>
                                        </p:cTn>
                                        <p:tgtEl>
                                          <p:spTgt spid="2800"/>
                                        </p:tgtEl>
                                        <p:attrNameLst>
                                          <p:attrName>style.visibility</p:attrName>
                                        </p:attrNameLst>
                                      </p:cBhvr>
                                      <p:to>
                                        <p:strVal val="visible"/>
                                      </p:to>
                                    </p:set>
                                    <p:animEffect transition="in" filter="fade">
                                      <p:cBhvr>
                                        <p:cTn id="50" dur="500"/>
                                        <p:tgtEl>
                                          <p:spTgt spid="2800"/>
                                        </p:tgtEl>
                                      </p:cBhvr>
                                    </p:animEffect>
                                  </p:childTnLst>
                                </p:cTn>
                              </p:par>
                              <p:par>
                                <p:cTn id="51" presetID="10" presetClass="entr" presetSubtype="0" fill="hold" nodeType="withEffect">
                                  <p:stCondLst>
                                    <p:cond delay="0"/>
                                  </p:stCondLst>
                                  <p:childTnLst>
                                    <p:set>
                                      <p:cBhvr>
                                        <p:cTn id="52" dur="1" fill="hold">
                                          <p:stCondLst>
                                            <p:cond delay="0"/>
                                          </p:stCondLst>
                                        </p:cTn>
                                        <p:tgtEl>
                                          <p:spTgt spid="2799"/>
                                        </p:tgtEl>
                                        <p:attrNameLst>
                                          <p:attrName>style.visibility</p:attrName>
                                        </p:attrNameLst>
                                      </p:cBhvr>
                                      <p:to>
                                        <p:strVal val="visible"/>
                                      </p:to>
                                    </p:set>
                                    <p:animEffect transition="in" filter="fade">
                                      <p:cBhvr>
                                        <p:cTn id="53" dur="500"/>
                                        <p:tgtEl>
                                          <p:spTgt spid="2799"/>
                                        </p:tgtEl>
                                      </p:cBhvr>
                                    </p:animEffect>
                                  </p:childTnLst>
                                </p:cTn>
                              </p:par>
                              <p:par>
                                <p:cTn id="54" presetID="10" presetClass="entr" presetSubtype="0" fill="hold" nodeType="withEffect">
                                  <p:stCondLst>
                                    <p:cond delay="250"/>
                                  </p:stCondLst>
                                  <p:childTnLst>
                                    <p:set>
                                      <p:cBhvr>
                                        <p:cTn id="55" dur="1" fill="hold">
                                          <p:stCondLst>
                                            <p:cond delay="0"/>
                                          </p:stCondLst>
                                        </p:cTn>
                                        <p:tgtEl>
                                          <p:spTgt spid="2813"/>
                                        </p:tgtEl>
                                        <p:attrNameLst>
                                          <p:attrName>style.visibility</p:attrName>
                                        </p:attrNameLst>
                                      </p:cBhvr>
                                      <p:to>
                                        <p:strVal val="visible"/>
                                      </p:to>
                                    </p:set>
                                    <p:animEffect transition="in" filter="fade">
                                      <p:cBhvr>
                                        <p:cTn id="56" dur="500"/>
                                        <p:tgtEl>
                                          <p:spTgt spid="2813"/>
                                        </p:tgtEl>
                                      </p:cBhvr>
                                    </p:animEffect>
                                  </p:childTnLst>
                                </p:cTn>
                              </p:par>
                              <p:par>
                                <p:cTn id="57" presetID="10" presetClass="entr" presetSubtype="0" fill="hold" nodeType="withEffect">
                                  <p:stCondLst>
                                    <p:cond delay="250"/>
                                  </p:stCondLst>
                                  <p:childTnLst>
                                    <p:set>
                                      <p:cBhvr>
                                        <p:cTn id="58" dur="1" fill="hold">
                                          <p:stCondLst>
                                            <p:cond delay="0"/>
                                          </p:stCondLst>
                                        </p:cTn>
                                        <p:tgtEl>
                                          <p:spTgt spid="2811"/>
                                        </p:tgtEl>
                                        <p:attrNameLst>
                                          <p:attrName>style.visibility</p:attrName>
                                        </p:attrNameLst>
                                      </p:cBhvr>
                                      <p:to>
                                        <p:strVal val="visible"/>
                                      </p:to>
                                    </p:set>
                                    <p:animEffect transition="in" filter="fade">
                                      <p:cBhvr>
                                        <p:cTn id="59" dur="500"/>
                                        <p:tgtEl>
                                          <p:spTgt spid="2811"/>
                                        </p:tgtEl>
                                      </p:cBhvr>
                                    </p:animEffect>
                                  </p:childTnLst>
                                </p:cTn>
                              </p:par>
                              <p:par>
                                <p:cTn id="60" presetID="10" presetClass="entr" presetSubtype="0" fill="hold" nodeType="withEffect">
                                  <p:stCondLst>
                                    <p:cond delay="250"/>
                                  </p:stCondLst>
                                  <p:childTnLst>
                                    <p:set>
                                      <p:cBhvr>
                                        <p:cTn id="61" dur="1" fill="hold">
                                          <p:stCondLst>
                                            <p:cond delay="0"/>
                                          </p:stCondLst>
                                        </p:cTn>
                                        <p:tgtEl>
                                          <p:spTgt spid="2812"/>
                                        </p:tgtEl>
                                        <p:attrNameLst>
                                          <p:attrName>style.visibility</p:attrName>
                                        </p:attrNameLst>
                                      </p:cBhvr>
                                      <p:to>
                                        <p:strVal val="visible"/>
                                      </p:to>
                                    </p:set>
                                    <p:animEffect transition="in" filter="fade">
                                      <p:cBhvr>
                                        <p:cTn id="62" dur="500"/>
                                        <p:tgtEl>
                                          <p:spTgt spid="2812"/>
                                        </p:tgtEl>
                                      </p:cBhvr>
                                    </p:animEffect>
                                  </p:childTnLst>
                                </p:cTn>
                              </p:par>
                              <p:par>
                                <p:cTn id="63" presetID="10" presetClass="entr" presetSubtype="0" fill="hold" nodeType="withEffect">
                                  <p:stCondLst>
                                    <p:cond delay="250"/>
                                  </p:stCondLst>
                                  <p:childTnLst>
                                    <p:set>
                                      <p:cBhvr>
                                        <p:cTn id="64" dur="1" fill="hold">
                                          <p:stCondLst>
                                            <p:cond delay="0"/>
                                          </p:stCondLst>
                                        </p:cTn>
                                        <p:tgtEl>
                                          <p:spTgt spid="2814"/>
                                        </p:tgtEl>
                                        <p:attrNameLst>
                                          <p:attrName>style.visibility</p:attrName>
                                        </p:attrNameLst>
                                      </p:cBhvr>
                                      <p:to>
                                        <p:strVal val="visible"/>
                                      </p:to>
                                    </p:set>
                                    <p:animEffect transition="in" filter="fade">
                                      <p:cBhvr>
                                        <p:cTn id="65" dur="500"/>
                                        <p:tgtEl>
                                          <p:spTgt spid="2814"/>
                                        </p:tgtEl>
                                      </p:cBhvr>
                                    </p:animEffect>
                                  </p:childTnLst>
                                </p:cTn>
                              </p:par>
                              <p:par>
                                <p:cTn id="66" presetID="23" presetClass="entr" presetSubtype="16" fill="hold" nodeType="withEffect">
                                  <p:stCondLst>
                                    <p:cond delay="250"/>
                                  </p:stCondLst>
                                  <p:childTnLst>
                                    <p:set>
                                      <p:cBhvr>
                                        <p:cTn id="67" dur="1" fill="hold">
                                          <p:stCondLst>
                                            <p:cond delay="0"/>
                                          </p:stCondLst>
                                        </p:cTn>
                                        <p:tgtEl>
                                          <p:spTgt spid="2786"/>
                                        </p:tgtEl>
                                        <p:attrNameLst>
                                          <p:attrName>style.visibility</p:attrName>
                                        </p:attrNameLst>
                                      </p:cBhvr>
                                      <p:to>
                                        <p:strVal val="visible"/>
                                      </p:to>
                                    </p:set>
                                    <p:anim calcmode="lin" valueType="num">
                                      <p:cBhvr additive="base">
                                        <p:cTn id="68" dur="500"/>
                                        <p:tgtEl>
                                          <p:spTgt spid="2786"/>
                                        </p:tgtEl>
                                        <p:attrNameLst>
                                          <p:attrName>ppt_w</p:attrName>
                                        </p:attrNameLst>
                                      </p:cBhvr>
                                      <p:tavLst>
                                        <p:tav tm="0">
                                          <p:val>
                                            <p:strVal val="0"/>
                                          </p:val>
                                        </p:tav>
                                        <p:tav tm="100000">
                                          <p:val>
                                            <p:strVal val="#ppt_w"/>
                                          </p:val>
                                        </p:tav>
                                      </p:tavLst>
                                    </p:anim>
                                    <p:anim calcmode="lin" valueType="num">
                                      <p:cBhvr additive="base">
                                        <p:cTn id="69" dur="500"/>
                                        <p:tgtEl>
                                          <p:spTgt spid="2786"/>
                                        </p:tgtEl>
                                        <p:attrNameLst>
                                          <p:attrName>ppt_h</p:attrName>
                                        </p:attrNameLst>
                                      </p:cBhvr>
                                      <p:tavLst>
                                        <p:tav tm="0">
                                          <p:val>
                                            <p:str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16" fill="hold" nodeType="clickEffect">
                                  <p:stCondLst>
                                    <p:cond delay="0"/>
                                  </p:stCondLst>
                                  <p:childTnLst>
                                    <p:set>
                                      <p:cBhvr>
                                        <p:cTn id="73" dur="1" fill="hold">
                                          <p:stCondLst>
                                            <p:cond delay="0"/>
                                          </p:stCondLst>
                                        </p:cTn>
                                        <p:tgtEl>
                                          <p:spTgt spid="2805"/>
                                        </p:tgtEl>
                                        <p:attrNameLst>
                                          <p:attrName>style.visibility</p:attrName>
                                        </p:attrNameLst>
                                      </p:cBhvr>
                                      <p:to>
                                        <p:strVal val="visible"/>
                                      </p:to>
                                    </p:set>
                                    <p:anim calcmode="lin" valueType="num">
                                      <p:cBhvr additive="base">
                                        <p:cTn id="74" dur="500"/>
                                        <p:tgtEl>
                                          <p:spTgt spid="2805"/>
                                        </p:tgtEl>
                                        <p:attrNameLst>
                                          <p:attrName>ppt_w</p:attrName>
                                        </p:attrNameLst>
                                      </p:cBhvr>
                                      <p:tavLst>
                                        <p:tav tm="0">
                                          <p:val>
                                            <p:strVal val="0"/>
                                          </p:val>
                                        </p:tav>
                                        <p:tav tm="100000">
                                          <p:val>
                                            <p:strVal val="#ppt_w"/>
                                          </p:val>
                                        </p:tav>
                                      </p:tavLst>
                                    </p:anim>
                                    <p:anim calcmode="lin" valueType="num">
                                      <p:cBhvr additive="base">
                                        <p:cTn id="75" dur="500"/>
                                        <p:tgtEl>
                                          <p:spTgt spid="2805"/>
                                        </p:tgtEl>
                                        <p:attrNameLst>
                                          <p:attrName>ppt_h</p:attrName>
                                        </p:attrNameLst>
                                      </p:cBhvr>
                                      <p:tavLst>
                                        <p:tav tm="0">
                                          <p:val>
                                            <p:strVal val="0"/>
                                          </p:val>
                                        </p:tav>
                                        <p:tav tm="100000">
                                          <p:val>
                                            <p:strVal val="#ppt_h"/>
                                          </p:val>
                                        </p:tav>
                                      </p:tavLst>
                                    </p:anim>
                                  </p:childTnLst>
                                </p:cTn>
                              </p:par>
                              <p:par>
                                <p:cTn id="76" presetID="10" presetClass="entr" presetSubtype="0" fill="hold" nodeType="withEffect">
                                  <p:stCondLst>
                                    <p:cond delay="0"/>
                                  </p:stCondLst>
                                  <p:childTnLst>
                                    <p:set>
                                      <p:cBhvr>
                                        <p:cTn id="77" dur="1" fill="hold">
                                          <p:stCondLst>
                                            <p:cond delay="0"/>
                                          </p:stCondLst>
                                        </p:cTn>
                                        <p:tgtEl>
                                          <p:spTgt spid="2815"/>
                                        </p:tgtEl>
                                        <p:attrNameLst>
                                          <p:attrName>style.visibility</p:attrName>
                                        </p:attrNameLst>
                                      </p:cBhvr>
                                      <p:to>
                                        <p:strVal val="visible"/>
                                      </p:to>
                                    </p:set>
                                    <p:animEffect transition="in" filter="fade">
                                      <p:cBhvr>
                                        <p:cTn id="78" dur="500"/>
                                        <p:tgtEl>
                                          <p:spTgt spid="2815"/>
                                        </p:tgtEl>
                                      </p:cBhvr>
                                    </p:animEffect>
                                  </p:childTnLst>
                                </p:cTn>
                              </p:par>
                              <p:par>
                                <p:cTn id="79" presetID="10" presetClass="entr" presetSubtype="0" fill="hold" nodeType="withEffect">
                                  <p:stCondLst>
                                    <p:cond delay="0"/>
                                  </p:stCondLst>
                                  <p:childTnLst>
                                    <p:set>
                                      <p:cBhvr>
                                        <p:cTn id="80" dur="1" fill="hold">
                                          <p:stCondLst>
                                            <p:cond delay="0"/>
                                          </p:stCondLst>
                                        </p:cTn>
                                        <p:tgtEl>
                                          <p:spTgt spid="2809"/>
                                        </p:tgtEl>
                                        <p:attrNameLst>
                                          <p:attrName>style.visibility</p:attrName>
                                        </p:attrNameLst>
                                      </p:cBhvr>
                                      <p:to>
                                        <p:strVal val="visible"/>
                                      </p:to>
                                    </p:set>
                                    <p:animEffect transition="in" filter="fade">
                                      <p:cBhvr>
                                        <p:cTn id="81" dur="500"/>
                                        <p:tgtEl>
                                          <p:spTgt spid="280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803"/>
                                        </p:tgtEl>
                                        <p:attrNameLst>
                                          <p:attrName>style.visibility</p:attrName>
                                        </p:attrNameLst>
                                      </p:cBhvr>
                                      <p:to>
                                        <p:strVal val="visible"/>
                                      </p:to>
                                    </p:set>
                                    <p:animEffect transition="in" filter="fade">
                                      <p:cBhvr>
                                        <p:cTn id="86" dur="500"/>
                                        <p:tgtEl>
                                          <p:spTgt spid="2803"/>
                                        </p:tgtEl>
                                      </p:cBhvr>
                                    </p:animEffect>
                                  </p:childTnLst>
                                </p:cTn>
                              </p:par>
                              <p:par>
                                <p:cTn id="87" presetID="10" presetClass="entr" presetSubtype="0" fill="hold" nodeType="withEffect">
                                  <p:stCondLst>
                                    <p:cond delay="0"/>
                                  </p:stCondLst>
                                  <p:childTnLst>
                                    <p:set>
                                      <p:cBhvr>
                                        <p:cTn id="88" dur="1" fill="hold">
                                          <p:stCondLst>
                                            <p:cond delay="0"/>
                                          </p:stCondLst>
                                        </p:cTn>
                                        <p:tgtEl>
                                          <p:spTgt spid="2801"/>
                                        </p:tgtEl>
                                        <p:attrNameLst>
                                          <p:attrName>style.visibility</p:attrName>
                                        </p:attrNameLst>
                                      </p:cBhvr>
                                      <p:to>
                                        <p:strVal val="visible"/>
                                      </p:to>
                                    </p:set>
                                    <p:animEffect transition="in" filter="fade">
                                      <p:cBhvr>
                                        <p:cTn id="89" dur="500"/>
                                        <p:tgtEl>
                                          <p:spTgt spid="2801"/>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2833"/>
                                        </p:tgtEl>
                                        <p:attrNameLst>
                                          <p:attrName>style.visibility</p:attrName>
                                        </p:attrNameLst>
                                      </p:cBhvr>
                                      <p:to>
                                        <p:strVal val="visible"/>
                                      </p:to>
                                    </p:set>
                                    <p:animEffect transition="in" filter="fade">
                                      <p:cBhvr>
                                        <p:cTn id="93" dur="500"/>
                                        <p:tgtEl>
                                          <p:spTgt spid="2833"/>
                                        </p:tgtEl>
                                      </p:cBhvr>
                                    </p:animEffect>
                                  </p:childTnLst>
                                </p:cTn>
                              </p:par>
                              <p:par>
                                <p:cTn id="94" presetID="10" presetClass="entr" presetSubtype="0" fill="hold" nodeType="withEffect">
                                  <p:stCondLst>
                                    <p:cond delay="250"/>
                                  </p:stCondLst>
                                  <p:childTnLst>
                                    <p:set>
                                      <p:cBhvr>
                                        <p:cTn id="95" dur="1" fill="hold">
                                          <p:stCondLst>
                                            <p:cond delay="0"/>
                                          </p:stCondLst>
                                        </p:cTn>
                                        <p:tgtEl>
                                          <p:spTgt spid="2810"/>
                                        </p:tgtEl>
                                        <p:attrNameLst>
                                          <p:attrName>style.visibility</p:attrName>
                                        </p:attrNameLst>
                                      </p:cBhvr>
                                      <p:to>
                                        <p:strVal val="visible"/>
                                      </p:to>
                                    </p:set>
                                    <p:animEffect transition="in" filter="fade">
                                      <p:cBhvr>
                                        <p:cTn id="96" dur="500"/>
                                        <p:tgtEl>
                                          <p:spTgt spid="2810"/>
                                        </p:tgtEl>
                                      </p:cBhvr>
                                    </p:animEffect>
                                  </p:childTnLst>
                                </p:cTn>
                              </p:par>
                              <p:par>
                                <p:cTn id="97" presetID="10" presetClass="entr" presetSubtype="0" fill="hold" nodeType="withEffect">
                                  <p:stCondLst>
                                    <p:cond delay="0"/>
                                  </p:stCondLst>
                                  <p:childTnLst>
                                    <p:set>
                                      <p:cBhvr>
                                        <p:cTn id="98" dur="1" fill="hold">
                                          <p:stCondLst>
                                            <p:cond delay="0"/>
                                          </p:stCondLst>
                                        </p:cTn>
                                        <p:tgtEl>
                                          <p:spTgt spid="2816"/>
                                        </p:tgtEl>
                                        <p:attrNameLst>
                                          <p:attrName>style.visibility</p:attrName>
                                        </p:attrNameLst>
                                      </p:cBhvr>
                                      <p:to>
                                        <p:strVal val="visible"/>
                                      </p:to>
                                    </p:set>
                                    <p:animEffect transition="in" filter="fade">
                                      <p:cBhvr>
                                        <p:cTn id="99" dur="500"/>
                                        <p:tgtEl>
                                          <p:spTgt spid="2816"/>
                                        </p:tgtEl>
                                      </p:cBhvr>
                                    </p:animEffect>
                                  </p:childTnLst>
                                </p:cTn>
                              </p:par>
                              <p:par>
                                <p:cTn id="100" presetID="10" presetClass="entr" presetSubtype="0" fill="hold" nodeType="withEffect">
                                  <p:stCondLst>
                                    <p:cond delay="0"/>
                                  </p:stCondLst>
                                  <p:childTnLst>
                                    <p:set>
                                      <p:cBhvr>
                                        <p:cTn id="101" dur="1" fill="hold">
                                          <p:stCondLst>
                                            <p:cond delay="0"/>
                                          </p:stCondLst>
                                        </p:cTn>
                                        <p:tgtEl>
                                          <p:spTgt spid="2862"/>
                                        </p:tgtEl>
                                        <p:attrNameLst>
                                          <p:attrName>style.visibility</p:attrName>
                                        </p:attrNameLst>
                                      </p:cBhvr>
                                      <p:to>
                                        <p:strVal val="visible"/>
                                      </p:to>
                                    </p:set>
                                    <p:animEffect transition="in" filter="fade">
                                      <p:cBhvr>
                                        <p:cTn id="102" dur="500"/>
                                        <p:tgtEl>
                                          <p:spTgt spid="28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2562f28bee0_0_0"/>
          <p:cNvSpPr txBox="1">
            <a:spLocks noGrp="1"/>
          </p:cNvSpPr>
          <p:nvPr>
            <p:ph type="title"/>
          </p:nvPr>
        </p:nvSpPr>
        <p:spPr>
          <a:xfrm>
            <a:off x="343883" y="178805"/>
            <a:ext cx="11360700" cy="763500"/>
          </a:xfrm>
          <a:prstGeom prst="rect">
            <a:avLst/>
          </a:prstGeom>
          <a:noFill/>
          <a:ln>
            <a:noFill/>
          </a:ln>
        </p:spPr>
        <p:txBody>
          <a:bodyPr spcFirstLastPara="1" wrap="square" lIns="121900" tIns="121900" rIns="121900" bIns="121900" anchor="t" anchorCtr="0">
            <a:normAutofit fontScale="90000"/>
          </a:bodyPr>
          <a:lstStyle/>
          <a:p>
            <a:pPr marL="0" lvl="0" indent="0" algn="l" rtl="0">
              <a:lnSpc>
                <a:spcPct val="100000"/>
              </a:lnSpc>
              <a:spcBef>
                <a:spcPts val="0"/>
              </a:spcBef>
              <a:spcAft>
                <a:spcPts val="0"/>
              </a:spcAft>
              <a:buSzPct val="113888"/>
              <a:buNone/>
            </a:pPr>
            <a: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Dapr</a:t>
            </a:r>
            <a:r>
              <a:rPr lang="en-US">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0"/>
                  </a:ext>
                </a:extLst>
              </a:rPr>
              <a:t> challenges in production</a:t>
            </a:r>
            <a:endParaRPr lang="en-US">
              <a:solidFill>
                <a:schemeClr val="dk1"/>
              </a:solidFill>
            </a:endParaRPr>
          </a:p>
        </p:txBody>
      </p:sp>
      <p:cxnSp>
        <p:nvCxnSpPr>
          <p:cNvPr id="961" name="Google Shape;961;g2562f28bee0_0_0"/>
          <p:cNvCxnSpPr/>
          <p:nvPr/>
        </p:nvCxnSpPr>
        <p:spPr>
          <a:xfrm>
            <a:off x="1315164" y="1574383"/>
            <a:ext cx="0" cy="2864700"/>
          </a:xfrm>
          <a:prstGeom prst="straightConnector1">
            <a:avLst/>
          </a:prstGeom>
          <a:noFill/>
          <a:ln w="9525" cap="flat" cmpd="sng">
            <a:solidFill>
              <a:srgbClr val="FFFFFF"/>
            </a:solidFill>
            <a:prstDash val="solid"/>
            <a:round/>
            <a:headEnd type="none" w="sm" len="sm"/>
            <a:tailEnd type="none" w="sm" len="sm"/>
          </a:ln>
        </p:spPr>
      </p:cxnSp>
      <p:pic>
        <p:nvPicPr>
          <p:cNvPr id="962" name="Google Shape;962;g2562f28bee0_0_0" descr="An icon of maintain performance"/>
          <p:cNvPicPr preferRelativeResize="0"/>
          <p:nvPr/>
        </p:nvPicPr>
        <p:blipFill rotWithShape="1">
          <a:blip r:embed="rId3">
            <a:alphaModFix/>
          </a:blip>
          <a:srcRect/>
          <a:stretch/>
        </p:blipFill>
        <p:spPr>
          <a:xfrm>
            <a:off x="519711" y="5180837"/>
            <a:ext cx="545425" cy="471408"/>
          </a:xfrm>
          <a:prstGeom prst="rect">
            <a:avLst/>
          </a:prstGeom>
          <a:noFill/>
          <a:ln>
            <a:noFill/>
          </a:ln>
        </p:spPr>
      </p:pic>
      <p:sp>
        <p:nvSpPr>
          <p:cNvPr id="963" name="Google Shape;963;g2562f28bee0_0_0"/>
          <p:cNvSpPr txBox="1"/>
          <p:nvPr/>
        </p:nvSpPr>
        <p:spPr>
          <a:xfrm>
            <a:off x="1528681" y="1414839"/>
            <a:ext cx="46791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21C29"/>
              </a:buClr>
              <a:buSzPts val="1900"/>
              <a:buFont typeface="Noto Sans Symbols"/>
              <a:buNone/>
            </a:pPr>
            <a:r>
              <a:rPr lang="en-US" sz="2100" b="0" i="0" u="none" strike="noStrike" cap="none">
                <a:solidFill>
                  <a:srgbClr val="121C29"/>
                </a:solidFill>
                <a:latin typeface="Space Grotesk"/>
                <a:ea typeface="Space Grotesk"/>
                <a:cs typeface="Space Grotesk"/>
                <a:sym typeface="Space Grotes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1"/>
                  </a:ext>
                </a:extLst>
              </a:rPr>
              <a:t>Keeping up with latest versions and security patches</a:t>
            </a:r>
            <a:endParaRPr lang="en-US" sz="1900" b="0" i="0" u="none" strike="noStrike" cap="none">
              <a:solidFill>
                <a:srgbClr val="000000"/>
              </a:solidFill>
              <a:latin typeface="Arial"/>
              <a:ea typeface="Arial"/>
              <a:cs typeface="Arial"/>
              <a:sym typeface="Arial"/>
            </a:endParaRPr>
          </a:p>
        </p:txBody>
      </p:sp>
      <p:sp>
        <p:nvSpPr>
          <p:cNvPr id="964" name="Google Shape;964;g2562f28bee0_0_0"/>
          <p:cNvSpPr txBox="1"/>
          <p:nvPr/>
        </p:nvSpPr>
        <p:spPr>
          <a:xfrm>
            <a:off x="1490561" y="2547399"/>
            <a:ext cx="44172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21C29"/>
              </a:buClr>
              <a:buSzPts val="1900"/>
              <a:buFont typeface="Noto Sans Symbols"/>
              <a:buNone/>
            </a:pPr>
            <a:r>
              <a:rPr lang="en-US" sz="2100" b="0" i="0" u="none" strike="noStrike" cap="none">
                <a:solidFill>
                  <a:srgbClr val="121C29"/>
                </a:solidFill>
                <a:latin typeface="Space Grotesk"/>
                <a:ea typeface="Space Grotesk"/>
                <a:cs typeface="Space Grotesk"/>
                <a:sym typeface="Space Grotes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2"/>
                  </a:ext>
                </a:extLst>
              </a:rPr>
              <a:t>Performing regular certificate updates without incurring downtime</a:t>
            </a:r>
            <a:r>
              <a:rPr lang="en-US" sz="2100" b="0" i="0" u="none" strike="noStrike" cap="none">
                <a:solidFill>
                  <a:srgbClr val="121C29"/>
                </a:solidFill>
                <a:latin typeface="Space Grotesk"/>
                <a:ea typeface="Space Grotesk"/>
                <a:cs typeface="Space Grotesk"/>
                <a:sym typeface="Space Grotesk"/>
              </a:rPr>
              <a:t> </a:t>
            </a:r>
            <a:endParaRPr lang="en-US" sz="1900" b="0" i="0" u="none" strike="noStrike" cap="none">
              <a:solidFill>
                <a:srgbClr val="000000"/>
              </a:solidFill>
              <a:latin typeface="Arial"/>
              <a:ea typeface="Arial"/>
              <a:cs typeface="Arial"/>
              <a:sym typeface="Arial"/>
            </a:endParaRPr>
          </a:p>
        </p:txBody>
      </p:sp>
      <p:pic>
        <p:nvPicPr>
          <p:cNvPr id="965" name="Google Shape;965;g2562f28bee0_0_0" descr="An icon of shield, lock"/>
          <p:cNvPicPr preferRelativeResize="0"/>
          <p:nvPr/>
        </p:nvPicPr>
        <p:blipFill rotWithShape="1">
          <a:blip r:embed="rId4">
            <a:alphaModFix/>
          </a:blip>
          <a:srcRect t="3626" b="3626"/>
          <a:stretch/>
        </p:blipFill>
        <p:spPr>
          <a:xfrm>
            <a:off x="444379" y="1413219"/>
            <a:ext cx="603866" cy="558267"/>
          </a:xfrm>
          <a:prstGeom prst="rect">
            <a:avLst/>
          </a:prstGeom>
          <a:noFill/>
          <a:ln>
            <a:noFill/>
          </a:ln>
        </p:spPr>
      </p:pic>
      <p:sp>
        <p:nvSpPr>
          <p:cNvPr id="966" name="Google Shape;966;g2562f28bee0_0_0"/>
          <p:cNvSpPr txBox="1"/>
          <p:nvPr/>
        </p:nvSpPr>
        <p:spPr>
          <a:xfrm>
            <a:off x="1492955" y="3817940"/>
            <a:ext cx="4917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21C29"/>
              </a:buClr>
              <a:buSzPts val="1900"/>
              <a:buFont typeface="Noto Sans Symbols"/>
              <a:buNone/>
            </a:pPr>
            <a:r>
              <a:rPr lang="en-US" sz="2100" b="0" i="0" u="none" strike="noStrike" cap="none">
                <a:solidFill>
                  <a:srgbClr val="121C29"/>
                </a:solidFill>
                <a:latin typeface="Space Grotesk"/>
                <a:ea typeface="Space Grotesk"/>
                <a:cs typeface="Space Grotesk"/>
                <a:sym typeface="Space Grotes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3"/>
                  </a:ext>
                </a:extLst>
              </a:rPr>
              <a:t>Tracking and applying production best practices</a:t>
            </a:r>
            <a:endParaRPr lang="en-US" sz="1900" b="0" i="0" u="none" strike="noStrike" cap="none">
              <a:solidFill>
                <a:srgbClr val="000000"/>
              </a:solidFill>
              <a:latin typeface="Arial"/>
              <a:ea typeface="Arial"/>
              <a:cs typeface="Arial"/>
              <a:sym typeface="Arial"/>
            </a:endParaRPr>
          </a:p>
        </p:txBody>
      </p:sp>
      <p:cxnSp>
        <p:nvCxnSpPr>
          <p:cNvPr id="967" name="Google Shape;967;g2562f28bee0_0_0"/>
          <p:cNvCxnSpPr/>
          <p:nvPr/>
        </p:nvCxnSpPr>
        <p:spPr>
          <a:xfrm>
            <a:off x="7776569" y="1574383"/>
            <a:ext cx="0" cy="2889900"/>
          </a:xfrm>
          <a:prstGeom prst="straightConnector1">
            <a:avLst/>
          </a:prstGeom>
          <a:noFill/>
          <a:ln w="9525" cap="flat" cmpd="sng">
            <a:solidFill>
              <a:srgbClr val="FFFFFF"/>
            </a:solidFill>
            <a:prstDash val="solid"/>
            <a:round/>
            <a:headEnd type="none" w="sm" len="sm"/>
            <a:tailEnd type="none" w="sm" len="sm"/>
          </a:ln>
        </p:spPr>
      </p:cxnSp>
      <p:pic>
        <p:nvPicPr>
          <p:cNvPr id="968" name="Google Shape;968;g2562f28bee0_0_0" descr="An icon of four arrows extending from a rectangle"/>
          <p:cNvPicPr preferRelativeResize="0"/>
          <p:nvPr/>
        </p:nvPicPr>
        <p:blipFill rotWithShape="1">
          <a:blip r:embed="rId5">
            <a:alphaModFix/>
          </a:blip>
          <a:srcRect/>
          <a:stretch/>
        </p:blipFill>
        <p:spPr>
          <a:xfrm>
            <a:off x="6759649" y="1373633"/>
            <a:ext cx="556143" cy="556142"/>
          </a:xfrm>
          <a:prstGeom prst="rect">
            <a:avLst/>
          </a:prstGeom>
          <a:noFill/>
          <a:ln>
            <a:noFill/>
          </a:ln>
        </p:spPr>
      </p:pic>
      <p:sp>
        <p:nvSpPr>
          <p:cNvPr id="969" name="Google Shape;969;g2562f28bee0_0_0"/>
          <p:cNvSpPr txBox="1"/>
          <p:nvPr/>
        </p:nvSpPr>
        <p:spPr>
          <a:xfrm>
            <a:off x="7867551" y="1311669"/>
            <a:ext cx="4051500" cy="969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21C29"/>
              </a:buClr>
              <a:buSzPts val="1900"/>
              <a:buFont typeface="Arial"/>
              <a:buNone/>
            </a:pPr>
            <a:r>
              <a:rPr lang="en-US" sz="2100" b="0" i="0" u="none" strike="noStrike" cap="none">
                <a:solidFill>
                  <a:srgbClr val="121C29"/>
                </a:solidFill>
                <a:latin typeface="Space Grotesk"/>
                <a:ea typeface="Space Grotesk"/>
                <a:cs typeface="Space Grotesk"/>
                <a:sym typeface="Space Grotesk"/>
              </a:rPr>
              <a:t>Diagnos</a:t>
            </a:r>
            <a:r>
              <a:rPr lang="en-US" sz="2100">
                <a:solidFill>
                  <a:srgbClr val="121C29"/>
                </a:solidFill>
                <a:latin typeface="Space Grotesk"/>
                <a:ea typeface="Space Grotesk"/>
                <a:cs typeface="Space Grotesk"/>
                <a:sym typeface="Space Grotesk"/>
              </a:rPr>
              <a:t>ing </a:t>
            </a:r>
            <a:r>
              <a:rPr lang="en-US" sz="2100" b="0" i="0" u="none" strike="noStrike" cap="none">
                <a:solidFill>
                  <a:srgbClr val="121C29"/>
                </a:solidFill>
                <a:latin typeface="Space Grotesk"/>
                <a:ea typeface="Space Grotesk"/>
                <a:cs typeface="Space Grotesk"/>
                <a:sym typeface="Space Grotesk"/>
              </a:rPr>
              <a:t>application memory, error and latency issues</a:t>
            </a:r>
            <a:endParaRPr sz="1900" b="0" i="0" u="none" strike="noStrike" cap="none">
              <a:solidFill>
                <a:srgbClr val="000000"/>
              </a:solidFill>
              <a:latin typeface="Arial"/>
              <a:ea typeface="Arial"/>
              <a:cs typeface="Arial"/>
              <a:sym typeface="Arial"/>
            </a:endParaRPr>
          </a:p>
        </p:txBody>
      </p:sp>
      <p:pic>
        <p:nvPicPr>
          <p:cNvPr id="970" name="Google Shape;970;g2562f28bee0_0_0" descr="An icon of manage, cloud-based hardware, security"/>
          <p:cNvPicPr preferRelativeResize="0"/>
          <p:nvPr/>
        </p:nvPicPr>
        <p:blipFill rotWithShape="1">
          <a:blip r:embed="rId6">
            <a:alphaModFix/>
          </a:blip>
          <a:srcRect/>
          <a:stretch/>
        </p:blipFill>
        <p:spPr>
          <a:xfrm>
            <a:off x="470340" y="2522256"/>
            <a:ext cx="568334" cy="555415"/>
          </a:xfrm>
          <a:prstGeom prst="rect">
            <a:avLst/>
          </a:prstGeom>
          <a:noFill/>
          <a:ln>
            <a:noFill/>
          </a:ln>
        </p:spPr>
      </p:pic>
      <p:sp>
        <p:nvSpPr>
          <p:cNvPr id="971" name="Google Shape;971;g2562f28bee0_0_0"/>
          <p:cNvSpPr txBox="1"/>
          <p:nvPr/>
        </p:nvSpPr>
        <p:spPr>
          <a:xfrm>
            <a:off x="7960055" y="5056679"/>
            <a:ext cx="38664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21C29"/>
              </a:buClr>
              <a:buSzPts val="1900"/>
              <a:buFont typeface="Noto Sans Symbols"/>
              <a:buNone/>
            </a:pPr>
            <a:r>
              <a:rPr lang="en-US" sz="2100" b="0" i="0" u="none" strike="noStrike" cap="none">
                <a:solidFill>
                  <a:srgbClr val="121C29"/>
                </a:solidFill>
                <a:latin typeface="Space Grotesk"/>
                <a:ea typeface="Space Grotesk"/>
                <a:cs typeface="Space Grotesk"/>
                <a:sym typeface="Space Grotes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4"/>
                  </a:ext>
                </a:extLst>
              </a:rPr>
              <a:t>Monitoring and managing multiple clusters</a:t>
            </a:r>
            <a:r>
              <a:rPr lang="en-US" sz="2100" b="0" i="0" u="none" strike="noStrike" cap="none">
                <a:solidFill>
                  <a:srgbClr val="121C29"/>
                </a:solidFill>
                <a:latin typeface="Space Grotesk"/>
                <a:ea typeface="Space Grotesk"/>
                <a:cs typeface="Space Grotesk"/>
                <a:sym typeface="Space Grotesk"/>
              </a:rPr>
              <a:t> </a:t>
            </a:r>
            <a:r>
              <a:rPr lang="en-US" sz="2100">
                <a:solidFill>
                  <a:srgbClr val="121C29"/>
                </a:solidFill>
                <a:latin typeface="Space Grotesk"/>
                <a:ea typeface="Space Grotesk"/>
                <a:cs typeface="Space Grotesk"/>
                <a:sym typeface="Space Grotesk"/>
              </a:rPr>
              <a:t>with Dapr</a:t>
            </a:r>
            <a:endParaRPr lang="en-US" sz="1900" b="0" i="0" u="none" strike="noStrike" cap="none">
              <a:solidFill>
                <a:srgbClr val="000000"/>
              </a:solidFill>
              <a:latin typeface="Arial"/>
              <a:ea typeface="Arial"/>
              <a:cs typeface="Arial"/>
              <a:sym typeface="Arial"/>
            </a:endParaRPr>
          </a:p>
        </p:txBody>
      </p:sp>
      <p:pic>
        <p:nvPicPr>
          <p:cNvPr id="972" name="Google Shape;972;g2562f28bee0_0_0"/>
          <p:cNvPicPr preferRelativeResize="0"/>
          <p:nvPr/>
        </p:nvPicPr>
        <p:blipFill rotWithShape="1">
          <a:blip r:embed="rId7">
            <a:alphaModFix/>
          </a:blip>
          <a:srcRect/>
          <a:stretch/>
        </p:blipFill>
        <p:spPr>
          <a:xfrm>
            <a:off x="6745899" y="2576643"/>
            <a:ext cx="695045" cy="695045"/>
          </a:xfrm>
          <a:prstGeom prst="rect">
            <a:avLst/>
          </a:prstGeom>
          <a:noFill/>
          <a:ln>
            <a:noFill/>
          </a:ln>
        </p:spPr>
      </p:pic>
      <p:sp>
        <p:nvSpPr>
          <p:cNvPr id="973" name="Google Shape;973;g2562f28bee0_0_0"/>
          <p:cNvSpPr txBox="1"/>
          <p:nvPr/>
        </p:nvSpPr>
        <p:spPr>
          <a:xfrm>
            <a:off x="7867551" y="2660443"/>
            <a:ext cx="3516300" cy="646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121C29"/>
              </a:buClr>
              <a:buSzPts val="1900"/>
              <a:buFont typeface="Noto Sans Symbols"/>
              <a:buNone/>
            </a:pPr>
            <a:r>
              <a:rPr lang="en-US" sz="2100">
                <a:solidFill>
                  <a:srgbClr val="121C29"/>
                </a:solidFill>
                <a:latin typeface="Space Grotesk"/>
                <a:ea typeface="Space Grotesk"/>
                <a:cs typeface="Space Grotesk"/>
                <a:sym typeface="Space Grotesk"/>
              </a:rPr>
              <a:t>Making sense of </a:t>
            </a:r>
            <a:r>
              <a:rPr lang="en-US" sz="2100" b="0" i="0" u="none" strike="noStrike" cap="none">
                <a:solidFill>
                  <a:srgbClr val="121C29"/>
                </a:solidFill>
                <a:latin typeface="Space Grotesk"/>
                <a:ea typeface="Space Grotesk"/>
                <a:cs typeface="Space Grotesk"/>
                <a:sym typeface="Space Grotes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5"/>
                  </a:ext>
                </a:extLst>
              </a:rPr>
              <a:t>over</a:t>
            </a:r>
            <a:r>
              <a:rPr lang="en-US" sz="2100" b="0" i="0" u="none" strike="noStrike" cap="none">
                <a:solidFill>
                  <a:srgbClr val="121C29"/>
                </a:solidFill>
                <a:latin typeface="Space Grotesk"/>
                <a:ea typeface="Space Grotesk"/>
                <a:cs typeface="Space Grotesk"/>
                <a:sym typeface="Space Grotesk"/>
              </a:rPr>
              <a:t> 150+ Dapr metrics</a:t>
            </a:r>
            <a:endParaRPr lang="en-US" sz="1900" b="0" i="0" u="none" strike="noStrike" cap="none">
              <a:solidFill>
                <a:srgbClr val="000000"/>
              </a:solidFill>
              <a:latin typeface="Arial"/>
              <a:ea typeface="Arial"/>
              <a:cs typeface="Arial"/>
              <a:sym typeface="Arial"/>
            </a:endParaRPr>
          </a:p>
        </p:txBody>
      </p:sp>
      <p:pic>
        <p:nvPicPr>
          <p:cNvPr id="974" name="Google Shape;974;g2562f28bee0_0_0"/>
          <p:cNvPicPr preferRelativeResize="0"/>
          <p:nvPr/>
        </p:nvPicPr>
        <p:blipFill rotWithShape="1">
          <a:blip r:embed="rId8">
            <a:alphaModFix/>
          </a:blip>
          <a:srcRect/>
          <a:stretch/>
        </p:blipFill>
        <p:spPr>
          <a:xfrm>
            <a:off x="6798941" y="3817940"/>
            <a:ext cx="588958" cy="588958"/>
          </a:xfrm>
          <a:prstGeom prst="rect">
            <a:avLst/>
          </a:prstGeom>
          <a:noFill/>
          <a:ln>
            <a:noFill/>
          </a:ln>
        </p:spPr>
      </p:pic>
      <p:pic>
        <p:nvPicPr>
          <p:cNvPr id="975" name="Google Shape;975;g2562f28bee0_0_0"/>
          <p:cNvPicPr preferRelativeResize="0"/>
          <p:nvPr/>
        </p:nvPicPr>
        <p:blipFill rotWithShape="1">
          <a:blip r:embed="rId9">
            <a:alphaModFix/>
          </a:blip>
          <a:srcRect/>
          <a:stretch/>
        </p:blipFill>
        <p:spPr>
          <a:xfrm>
            <a:off x="500463" y="3859291"/>
            <a:ext cx="519192" cy="678945"/>
          </a:xfrm>
          <a:prstGeom prst="rect">
            <a:avLst/>
          </a:prstGeom>
          <a:noFill/>
          <a:ln>
            <a:noFill/>
          </a:ln>
        </p:spPr>
      </p:pic>
      <p:sp>
        <p:nvSpPr>
          <p:cNvPr id="976" name="Google Shape;976;g2562f28bee0_0_0"/>
          <p:cNvSpPr txBox="1"/>
          <p:nvPr/>
        </p:nvSpPr>
        <p:spPr>
          <a:xfrm>
            <a:off x="7729057" y="3817940"/>
            <a:ext cx="4328400" cy="7695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a:solidFill>
                  <a:srgbClr val="121C29"/>
                </a:solidFill>
                <a:latin typeface="Space Grotesk"/>
                <a:ea typeface="Space Grotesk"/>
                <a:cs typeface="Space Grotesk"/>
                <a:sym typeface="Space Grotesk"/>
              </a:rPr>
              <a:t>Rolling out applications </a:t>
            </a:r>
            <a:r>
              <a:rPr lang="en-US" sz="2100" b="0" i="0" u="none" strike="noStrike" cap="none">
                <a:solidFill>
                  <a:srgbClr val="121C29"/>
                </a:solidFill>
                <a:latin typeface="Space Grotesk"/>
                <a:ea typeface="Space Grotesk"/>
                <a:cs typeface="Space Grotesk"/>
                <a:sym typeface="Space Grotes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6"/>
                  </a:ext>
                </a:extLst>
              </a:rPr>
              <a:t>to update Dapr versions</a:t>
            </a:r>
            <a:endParaRPr lang="en-US" sz="1900" b="0" i="0" u="none" strike="noStrike" cap="none">
              <a:solidFill>
                <a:srgbClr val="000000"/>
              </a:solidFill>
              <a:latin typeface="Arial"/>
              <a:ea typeface="Arial"/>
              <a:cs typeface="Arial"/>
              <a:sym typeface="Arial"/>
            </a:endParaRPr>
          </a:p>
        </p:txBody>
      </p:sp>
      <p:sp>
        <p:nvSpPr>
          <p:cNvPr id="977" name="Google Shape;977;g2562f28bee0_0_0"/>
          <p:cNvSpPr txBox="1"/>
          <p:nvPr/>
        </p:nvSpPr>
        <p:spPr>
          <a:xfrm>
            <a:off x="1367120" y="5056680"/>
            <a:ext cx="4954800" cy="769500"/>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0" i="0" u="none" strike="noStrike" cap="none">
                <a:solidFill>
                  <a:srgbClr val="121C29"/>
                </a:solidFill>
                <a:latin typeface="Space Grotesk"/>
                <a:ea typeface="Space Grotesk"/>
                <a:cs typeface="Space Grotesk"/>
                <a:sym typeface="Space Grotesk"/>
                <a:extLst>
                  <a: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textRoundtripDataId="7"/>
                  </a:ext>
                </a:extLst>
              </a:rPr>
              <a:t>Understanding resource usage and controlling costs</a:t>
            </a:r>
            <a:endParaRPr lang="en-US" sz="1900" b="0" i="0" u="none" strike="noStrike" cap="none">
              <a:solidFill>
                <a:srgbClr val="000000"/>
              </a:solidFill>
              <a:latin typeface="Arial"/>
              <a:ea typeface="Arial"/>
              <a:cs typeface="Arial"/>
              <a:sym typeface="Arial"/>
            </a:endParaRPr>
          </a:p>
        </p:txBody>
      </p:sp>
      <p:pic>
        <p:nvPicPr>
          <p:cNvPr id="978" name="Google Shape;978;g2562f28bee0_0_0"/>
          <p:cNvPicPr preferRelativeResize="0"/>
          <p:nvPr/>
        </p:nvPicPr>
        <p:blipFill rotWithShape="1">
          <a:blip r:embed="rId10">
            <a:alphaModFix/>
          </a:blip>
          <a:srcRect r="33101"/>
          <a:stretch/>
        </p:blipFill>
        <p:spPr>
          <a:xfrm>
            <a:off x="6900713" y="5056680"/>
            <a:ext cx="765592" cy="656591"/>
          </a:xfrm>
          <a:prstGeom prst="rect">
            <a:avLst/>
          </a:prstGeom>
          <a:noFill/>
          <a:ln>
            <a:noFill/>
          </a:ln>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g2562f28bee0_0_693"/>
          <p:cNvSpPr txBox="1"/>
          <p:nvPr/>
        </p:nvSpPr>
        <p:spPr>
          <a:xfrm>
            <a:off x="424872" y="297267"/>
            <a:ext cx="10337721" cy="615482"/>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None/>
            </a:pPr>
            <a:r>
              <a:rPr lang="en-US" sz="3200">
                <a:solidFill>
                  <a:schemeClr val="dk1"/>
                </a:solidFill>
                <a:latin typeface="Quattrocento Sans" panose="020B0502050000020003" pitchFamily="34" charset="0"/>
              </a:rPr>
              <a:t>Operate Dapr on Kubernetes with Diagrid Conductor</a:t>
            </a:r>
            <a:endParaRPr sz="1900">
              <a:latin typeface="Quattrocento Sans" panose="020B0502050000020003" pitchFamily="34" charset="0"/>
            </a:endParaRPr>
          </a:p>
        </p:txBody>
      </p:sp>
      <p:pic>
        <p:nvPicPr>
          <p:cNvPr id="1015" name="Google Shape;1015;g2562f28bee0_0_693"/>
          <p:cNvPicPr preferRelativeResize="0"/>
          <p:nvPr/>
        </p:nvPicPr>
        <p:blipFill>
          <a:blip r:embed="rId3">
            <a:alphaModFix/>
          </a:blip>
          <a:stretch>
            <a:fillRect/>
          </a:stretch>
        </p:blipFill>
        <p:spPr>
          <a:xfrm>
            <a:off x="310409" y="1217028"/>
            <a:ext cx="11571181" cy="4423943"/>
          </a:xfrm>
          <a:prstGeom prst="rect">
            <a:avLst/>
          </a:prstGeom>
          <a:noFill/>
          <a:ln>
            <a:noFill/>
          </a:ln>
        </p:spPr>
      </p:pic>
      <p:sp>
        <p:nvSpPr>
          <p:cNvPr id="3" name="TextBox 2">
            <a:extLst>
              <a:ext uri="{FF2B5EF4-FFF2-40B4-BE49-F238E27FC236}">
                <a16:creationId xmlns:a16="http://schemas.microsoft.com/office/drawing/2014/main" id="{59CFBF3E-5554-FE41-BF21-E75310B5E7B3}"/>
              </a:ext>
            </a:extLst>
          </p:cNvPr>
          <p:cNvSpPr txBox="1"/>
          <p:nvPr/>
        </p:nvSpPr>
        <p:spPr>
          <a:xfrm>
            <a:off x="1571033" y="5640971"/>
            <a:ext cx="9049931" cy="338554"/>
          </a:xfrm>
          <a:prstGeom prst="rect">
            <a:avLst/>
          </a:prstGeom>
          <a:noFill/>
        </p:spPr>
        <p:txBody>
          <a:bodyPr wrap="square">
            <a:spAutoFit/>
          </a:bodyPr>
          <a:lstStyle/>
          <a:p>
            <a:r>
              <a:rPr lang="en-CA" sz="1600" b="1" i="0" u="none" strike="noStrike">
                <a:solidFill>
                  <a:srgbClr val="000000"/>
                </a:solidFill>
                <a:effectLst/>
                <a:latin typeface="Space Grotesk" pitchFamily="2" charset="77"/>
              </a:rPr>
              <a:t>Conductor manages Dapr on your Kubernetes cluster so you can focus on writing code</a:t>
            </a:r>
            <a:endParaRPr lang="en-US" sz="1600"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B46"/>
        </a:solidFill>
        <a:effectLst/>
      </p:bgPr>
    </p:bg>
    <p:spTree>
      <p:nvGrpSpPr>
        <p:cNvPr id="1" name="Shape 1590"/>
        <p:cNvGrpSpPr/>
        <p:nvPr/>
      </p:nvGrpSpPr>
      <p:grpSpPr>
        <a:xfrm>
          <a:off x="0" y="0"/>
          <a:ext cx="0" cy="0"/>
          <a:chOff x="0" y="0"/>
          <a:chExt cx="0" cy="0"/>
        </a:xfrm>
      </p:grpSpPr>
      <p:sp>
        <p:nvSpPr>
          <p:cNvPr id="1591" name="Google Shape;1591;p24"/>
          <p:cNvSpPr txBox="1"/>
          <p:nvPr/>
        </p:nvSpPr>
        <p:spPr>
          <a:xfrm>
            <a:off x="2238375" y="3603812"/>
            <a:ext cx="7715250" cy="49859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5000"/>
              <a:buFont typeface="Quattrocento Sans"/>
              <a:buNone/>
            </a:pPr>
            <a:r>
              <a:rPr lang="en-CA" sz="5000" b="0" cap="none">
                <a:solidFill>
                  <a:srgbClr val="FFFFFF"/>
                </a:solidFill>
                <a:latin typeface="Quattrocento Sans"/>
                <a:ea typeface="Quattrocento Sans"/>
                <a:cs typeface="Quattrocento Sans"/>
                <a:sym typeface="Quattrocento Sans"/>
              </a:rPr>
              <a:t>Dapr on Kubernetes with Diagrid Conductor</a:t>
            </a:r>
            <a:endParaRPr/>
          </a:p>
          <a:p>
            <a:pPr marL="0" marR="0" lvl="0" indent="0" algn="ctr" rtl="0">
              <a:lnSpc>
                <a:spcPct val="100000"/>
              </a:lnSpc>
              <a:spcBef>
                <a:spcPts val="0"/>
              </a:spcBef>
              <a:spcAft>
                <a:spcPts val="0"/>
              </a:spcAft>
              <a:buClr>
                <a:schemeClr val="lt1"/>
              </a:buClr>
              <a:buSzPts val="5000"/>
              <a:buFont typeface="Quattrocento Sans"/>
              <a:buNone/>
            </a:pPr>
            <a:endParaRPr sz="5000" b="0" i="0" u="none" strike="noStrike" cap="none">
              <a:solidFill>
                <a:srgbClr val="FFFFFF"/>
              </a:solidFill>
              <a:latin typeface="Quattrocento Sans"/>
              <a:ea typeface="Quattrocento Sans"/>
              <a:cs typeface="Quattrocento Sans"/>
              <a:sym typeface="Quattrocento Sans"/>
            </a:endParaRPr>
          </a:p>
        </p:txBody>
      </p:sp>
      <p:sp>
        <p:nvSpPr>
          <p:cNvPr id="1592" name="Google Shape;1592;p24"/>
          <p:cNvSpPr txBox="1"/>
          <p:nvPr/>
        </p:nvSpPr>
        <p:spPr>
          <a:xfrm>
            <a:off x="5469446" y="1993173"/>
            <a:ext cx="1253109" cy="461665"/>
          </a:xfrm>
          <a:prstGeom prst="rect">
            <a:avLst/>
          </a:prstGeom>
          <a:noFill/>
          <a:ln w="19050" cap="flat" cmpd="sng">
            <a:solidFill>
              <a:srgbClr val="737373"/>
            </a:solidFill>
            <a:prstDash val="solid"/>
            <a:round/>
            <a:headEnd type="none" w="sm" len="sm"/>
            <a:tailEnd type="none" w="sm" len="sm"/>
          </a:ln>
        </p:spPr>
        <p:txBody>
          <a:bodyPr spcFirstLastPara="1" wrap="square" lIns="91425" tIns="91425" rIns="91425" bIns="91425" anchor="ctr" anchorCtr="1">
            <a:spAutoFit/>
          </a:bodyPr>
          <a:lstStyle/>
          <a:p>
            <a:pPr marL="0" marR="0" lvl="0" indent="0" algn="ctr" rtl="0">
              <a:lnSpc>
                <a:spcPct val="100000"/>
              </a:lnSpc>
              <a:spcBef>
                <a:spcPts val="0"/>
              </a:spcBef>
              <a:spcAft>
                <a:spcPts val="0"/>
              </a:spcAft>
              <a:buClr>
                <a:srgbClr val="FFFFFF"/>
              </a:buClr>
              <a:buSzPts val="1620"/>
              <a:buFont typeface="Noto Sans Symbols"/>
              <a:buNone/>
            </a:pPr>
            <a:r>
              <a:rPr lang="en-US" sz="1800" b="0" i="0" u="none" strike="noStrike" cap="none">
                <a:solidFill>
                  <a:srgbClr val="FFFFFF"/>
                </a:solidFill>
                <a:latin typeface="Quattrocento Sans"/>
                <a:ea typeface="Quattrocento Sans"/>
                <a:cs typeface="Quattrocento Sans"/>
                <a:sym typeface="Quattrocento Sans"/>
              </a:rPr>
              <a:t>DEMO</a:t>
            </a:r>
            <a:endParaRPr/>
          </a:p>
        </p:txBody>
      </p:sp>
      <p:sp>
        <p:nvSpPr>
          <p:cNvPr id="1593" name="Google Shape;1593;p24"/>
          <p:cNvSpPr/>
          <p:nvPr/>
        </p:nvSpPr>
        <p:spPr>
          <a:xfrm>
            <a:off x="0" y="-509633"/>
            <a:ext cx="383489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Quattrocento Sans"/>
              <a:buNone/>
            </a:pPr>
            <a:r>
              <a:rPr lang="en-US" sz="1400" b="0" i="0" u="none" strike="noStrike" cap="none">
                <a:solidFill>
                  <a:srgbClr val="000000"/>
                </a:solidFill>
                <a:latin typeface="Quattrocento Sans"/>
                <a:ea typeface="Quattrocento Sans"/>
                <a:cs typeface="Quattrocento Sans"/>
                <a:sym typeface="Quattrocento Sans"/>
              </a:rPr>
              <a:t>DEMO: Dapr state management and bindings </a:t>
            </a:r>
            <a:endParaRPr/>
          </a:p>
        </p:txBody>
      </p:sp>
    </p:spTree>
    <p:extLst>
      <p:ext uri="{BB962C8B-B14F-4D97-AF65-F5344CB8AC3E}">
        <p14:creationId xmlns:p14="http://schemas.microsoft.com/office/powerpoint/2010/main" val="893198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92"/>
                                        </p:tgtEl>
                                        <p:attrNameLst>
                                          <p:attrName>style.visibility</p:attrName>
                                        </p:attrNameLst>
                                      </p:cBhvr>
                                      <p:to>
                                        <p:strVal val="visible"/>
                                      </p:to>
                                    </p:set>
                                    <p:animEffect transition="in" filter="fade">
                                      <p:cBhvr>
                                        <p:cTn id="7" dur="500"/>
                                        <p:tgtEl>
                                          <p:spTgt spid="1592"/>
                                        </p:tgtEl>
                                      </p:cBhvr>
                                    </p:animEffect>
                                  </p:childTnLst>
                                </p:cTn>
                              </p:par>
                              <p:par>
                                <p:cTn id="8" presetID="10" presetClass="entr" presetSubtype="0" fill="hold" nodeType="withEffect">
                                  <p:stCondLst>
                                    <p:cond delay="0"/>
                                  </p:stCondLst>
                                  <p:childTnLst>
                                    <p:set>
                                      <p:cBhvr>
                                        <p:cTn id="9" dur="1" fill="hold">
                                          <p:stCondLst>
                                            <p:cond delay="0"/>
                                          </p:stCondLst>
                                        </p:cTn>
                                        <p:tgtEl>
                                          <p:spTgt spid="1591"/>
                                        </p:tgtEl>
                                        <p:attrNameLst>
                                          <p:attrName>style.visibility</p:attrName>
                                        </p:attrNameLst>
                                      </p:cBhvr>
                                      <p:to>
                                        <p:strVal val="visible"/>
                                      </p:to>
                                    </p:set>
                                    <p:animEffect transition="in" filter="fade">
                                      <p:cBhvr>
                                        <p:cTn id="10" dur="500"/>
                                        <p:tgtEl>
                                          <p:spTgt spid="1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76"/>
        <p:cNvGrpSpPr/>
        <p:nvPr/>
      </p:nvGrpSpPr>
      <p:grpSpPr>
        <a:xfrm>
          <a:off x="0" y="0"/>
          <a:ext cx="0" cy="0"/>
          <a:chOff x="0" y="0"/>
          <a:chExt cx="0" cy="0"/>
        </a:xfrm>
      </p:grpSpPr>
      <p:sp>
        <p:nvSpPr>
          <p:cNvPr id="2877" name="Google Shape;2877;p58"/>
          <p:cNvSpPr txBox="1">
            <a:spLocks noGrp="1"/>
          </p:cNvSpPr>
          <p:nvPr>
            <p:ph type="title"/>
          </p:nvPr>
        </p:nvSpPr>
        <p:spPr>
          <a:xfrm>
            <a:off x="503449" y="300955"/>
            <a:ext cx="4688673"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chemeClr val="dk1"/>
              </a:buClr>
              <a:buSzPts val="3600"/>
              <a:buFont typeface="Quattrocento Sans"/>
              <a:buNone/>
            </a:pPr>
            <a:r>
              <a:rPr lang="en-US">
                <a:solidFill>
                  <a:schemeClr val="dk1"/>
                </a:solidFill>
              </a:rPr>
              <a:t>Find out more</a:t>
            </a:r>
            <a:endParaRPr/>
          </a:p>
        </p:txBody>
      </p:sp>
      <p:sp>
        <p:nvSpPr>
          <p:cNvPr id="4" name="Google Shape;2099;p36">
            <a:extLst>
              <a:ext uri="{FF2B5EF4-FFF2-40B4-BE49-F238E27FC236}">
                <a16:creationId xmlns:a16="http://schemas.microsoft.com/office/drawing/2014/main" id="{02DD850B-C91D-2F95-A449-11610308630E}"/>
              </a:ext>
            </a:extLst>
          </p:cNvPr>
          <p:cNvSpPr txBox="1"/>
          <p:nvPr/>
        </p:nvSpPr>
        <p:spPr>
          <a:xfrm>
            <a:off x="2278792" y="1081439"/>
            <a:ext cx="11316184" cy="5581015"/>
          </a:xfrm>
          <a:prstGeom prst="rect">
            <a:avLst/>
          </a:prstGeom>
          <a:noFill/>
          <a:ln>
            <a:noFill/>
          </a:ln>
        </p:spPr>
        <p:txBody>
          <a:bodyPr spcFirstLastPara="1" wrap="square" lIns="0" tIns="0" rIns="0" bIns="0" anchor="t" anchorCtr="0">
            <a:spAutoFit/>
          </a:bodyPr>
          <a:lstStyle/>
          <a:p>
            <a:pPr>
              <a:defRPr/>
            </a:pPr>
            <a:r>
              <a:rPr lang="en-US" sz="2400">
                <a:latin typeface="Quattrocento Sans" panose="020B0502050000020003" pitchFamily="34" charset="0"/>
                <a:ea typeface="Quattrocento Sans"/>
                <a:cs typeface="Segoe UI" panose="020B0502040204020203" pitchFamily="34" charset="0"/>
                <a:sym typeface="Quattrocento Sans"/>
              </a:rPr>
              <a:t>Get started at </a:t>
            </a:r>
            <a:r>
              <a:rPr lang="en-US" sz="2400">
                <a:solidFill>
                  <a:srgbClr val="0078D4"/>
                </a:solidFill>
                <a:latin typeface="Quattrocento Sans" panose="020B0502050000020003" pitchFamily="34" charset="0"/>
                <a:ea typeface="Quattrocento Sans"/>
                <a:cs typeface="Segoe UI" panose="020B0502040204020203" pitchFamily="34" charset="0"/>
                <a:sym typeface="Quattrocento Sans"/>
                <a:hlinkClick r:id="rId3"/>
              </a:rPr>
              <a:t>dapr.io</a:t>
            </a:r>
            <a:endParaRPr lang="en-US" sz="2400">
              <a:solidFill>
                <a:srgbClr val="D1D2D3"/>
              </a:solidFill>
              <a:latin typeface="Quattrocento Sans" panose="020B0502050000020003" pitchFamily="34" charset="0"/>
              <a:ea typeface="+mn-ea"/>
              <a:cs typeface="Segoe UI" panose="020B0502040204020203" pitchFamily="34" charset="0"/>
            </a:endParaRPr>
          </a:p>
          <a:p>
            <a:pPr>
              <a:spcBef>
                <a:spcPts val="800"/>
              </a:spcBef>
              <a:buSzPts val="2800"/>
              <a:defRPr/>
            </a:pPr>
            <a:endParaRPr lang="en-US" sz="2800">
              <a:latin typeface="Quattrocento Sans" panose="020B0502050000020003" pitchFamily="34" charset="0"/>
              <a:ea typeface="Quattrocento Sans"/>
              <a:cs typeface="Segoe UI" panose="020B0502040204020203" pitchFamily="34" charset="0"/>
              <a:sym typeface="Quattrocento Sans"/>
            </a:endParaRPr>
          </a:p>
          <a:p>
            <a:pPr>
              <a:spcBef>
                <a:spcPts val="800"/>
              </a:spcBef>
              <a:buSzPts val="2800"/>
              <a:defRPr/>
            </a:pPr>
            <a:r>
              <a:rPr lang="en-US" sz="2400">
                <a:latin typeface="Quattrocento Sans" panose="020B0502050000020003" pitchFamily="34" charset="0"/>
                <a:ea typeface="Quattrocento Sans"/>
                <a:cs typeface="Segoe UI" panose="020B0502040204020203" pitchFamily="34" charset="0"/>
                <a:sym typeface="Quattrocento Sans"/>
              </a:rPr>
              <a:t>Code from today’s demo </a:t>
            </a:r>
            <a:r>
              <a:rPr kumimoji="0" lang="en-US" sz="2400" b="0" i="0" u="sng" strike="noStrike" kern="0" cap="none" spc="0" normalizeH="0" baseline="0" noProof="0">
                <a:ln>
                  <a:noFill/>
                </a:ln>
                <a:solidFill>
                  <a:srgbClr val="D1D2D3"/>
                </a:solidFill>
                <a:effectLst/>
                <a:uLnTx/>
                <a:uFillTx/>
                <a:latin typeface="Quattrocento Sans" panose="020B0502050000020003" pitchFamily="34" charset="0"/>
                <a:ea typeface="+mn-ea"/>
                <a:cs typeface="Segoe UI" panose="020B0502040204020203" pitchFamily="34" charset="0"/>
                <a:sym typeface="Arial"/>
                <a:hlinkClick r:id="rId4"/>
              </a:rPr>
              <a:t>bit.ly/dapr-quickstarts</a:t>
            </a:r>
            <a:br>
              <a:rPr kumimoji="0" lang="en-US" sz="2400" b="0" i="0" u="sng" strike="noStrike" kern="0" cap="none" spc="0" normalizeH="0" baseline="0" noProof="0">
                <a:ln>
                  <a:noFill/>
                </a:ln>
                <a:solidFill>
                  <a:srgbClr val="D1D2D3"/>
                </a:solidFill>
                <a:effectLst/>
                <a:uLnTx/>
                <a:uFillTx/>
                <a:latin typeface="Quattrocento Sans" panose="020B0502050000020003" pitchFamily="34" charset="0"/>
                <a:ea typeface="+mn-ea"/>
                <a:cs typeface="Segoe UI" panose="020B0502040204020203" pitchFamily="34" charset="0"/>
                <a:sym typeface="Arial"/>
              </a:rPr>
            </a:br>
            <a:endParaRPr lang="en-US" sz="2500">
              <a:latin typeface="Quattrocento Sans" panose="020B0502050000020003" pitchFamily="34" charset="0"/>
              <a:ea typeface="Quattrocento Sans"/>
              <a:cs typeface="Segoe UI" panose="020B0502040204020203" pitchFamily="34" charset="0"/>
              <a:sym typeface="Quattrocento Sans"/>
            </a:endParaRPr>
          </a:p>
          <a:p>
            <a:pPr>
              <a:spcBef>
                <a:spcPts val="800"/>
              </a:spcBef>
              <a:buSzPts val="2800"/>
              <a:defRPr/>
            </a:pPr>
            <a:r>
              <a:rPr lang="en-US" sz="2400">
                <a:latin typeface="Quattrocento Sans" panose="020B0502050000020003" pitchFamily="34" charset="0"/>
                <a:ea typeface="Quattrocento Sans"/>
                <a:cs typeface="Segoe UI" panose="020B0502040204020203" pitchFamily="34" charset="0"/>
                <a:sym typeface="Quattrocento Sans"/>
              </a:rPr>
              <a:t>Discuss on Discord </a:t>
            </a:r>
            <a:r>
              <a:rPr lang="en-US" sz="2400">
                <a:solidFill>
                  <a:srgbClr val="0078D4"/>
                </a:solidFill>
                <a:latin typeface="Quattrocento Sans" panose="020B0502050000020003" pitchFamily="34" charset="0"/>
                <a:ea typeface="Quattrocento Sans"/>
                <a:cs typeface="Segoe UI" panose="020B0502040204020203" pitchFamily="34" charset="0"/>
                <a:sym typeface="Quattrocento Sans"/>
                <a:hlinkClick r:id="rId5"/>
              </a:rPr>
              <a:t>bit.ly/dapr-discord</a:t>
            </a:r>
            <a:endParaRPr lang="en-US" sz="2400">
              <a:latin typeface="Quattrocento Sans" panose="020B0502050000020003" pitchFamily="34" charset="0"/>
              <a:ea typeface="Quattrocento Sans"/>
              <a:cs typeface="Segoe UI" panose="020B0502040204020203" pitchFamily="34" charset="0"/>
              <a:sym typeface="Quattrocento Sans"/>
            </a:endParaRPr>
          </a:p>
          <a:p>
            <a:pPr>
              <a:spcBef>
                <a:spcPts val="800"/>
              </a:spcBef>
              <a:buSzPts val="2800"/>
              <a:defRPr/>
            </a:pPr>
            <a:endParaRPr lang="en-US" sz="2500">
              <a:latin typeface="Quattrocento Sans" panose="020B0502050000020003" pitchFamily="34" charset="0"/>
              <a:ea typeface="Quattrocento Sans"/>
              <a:cs typeface="Segoe UI" panose="020B0502040204020203" pitchFamily="34" charset="0"/>
              <a:sym typeface="Quattrocento Sans"/>
            </a:endParaRPr>
          </a:p>
          <a:p>
            <a:pPr>
              <a:spcBef>
                <a:spcPts val="800"/>
              </a:spcBef>
              <a:buSzPts val="2800"/>
              <a:defRPr/>
            </a:pPr>
            <a:r>
              <a:rPr lang="en-US" sz="2400">
                <a:latin typeface="Quattrocento Sans" panose="020B0502050000020003" pitchFamily="34" charset="0"/>
                <a:ea typeface="Quattrocento Sans"/>
                <a:cs typeface="Segoe UI" panose="020B0502040204020203" pitchFamily="34" charset="0"/>
                <a:sym typeface="Quattrocento Sans"/>
              </a:rPr>
              <a:t>Watch on YouTube </a:t>
            </a:r>
            <a:r>
              <a:rPr lang="en-US" sz="2400">
                <a:solidFill>
                  <a:srgbClr val="0078D4"/>
                </a:solidFill>
                <a:latin typeface="Quattrocento Sans" panose="020B0502050000020003" pitchFamily="34" charset="0"/>
                <a:ea typeface="Quattrocento Sans"/>
                <a:cs typeface="Segoe UI" panose="020B0502040204020203" pitchFamily="34" charset="0"/>
                <a:sym typeface="Quattrocento Sans"/>
                <a:hlinkClick r:id="rId6"/>
              </a:rPr>
              <a:t>bit.ly/dapr-youtube</a:t>
            </a:r>
            <a:endParaRPr lang="en-US" sz="2400">
              <a:solidFill>
                <a:srgbClr val="0078D4"/>
              </a:solidFill>
              <a:latin typeface="Quattrocento Sans" panose="020B0502050000020003" pitchFamily="34" charset="0"/>
              <a:ea typeface="Quattrocento Sans"/>
              <a:cs typeface="Segoe UI" panose="020B0502040204020203" pitchFamily="34" charset="0"/>
              <a:sym typeface="Quattrocento Sans"/>
            </a:endParaRPr>
          </a:p>
          <a:p>
            <a:pPr>
              <a:spcBef>
                <a:spcPts val="800"/>
              </a:spcBef>
              <a:buSzPts val="2800"/>
              <a:defRPr/>
            </a:pPr>
            <a:endParaRPr lang="en-US" sz="2800">
              <a:latin typeface="Quattrocento Sans" panose="020B0502050000020003" pitchFamily="34" charset="0"/>
              <a:ea typeface="Quattrocento Sans"/>
              <a:cs typeface="Segoe UI" panose="020B0502040204020203" pitchFamily="34" charset="0"/>
              <a:sym typeface="Quattrocento Sans"/>
            </a:endParaRPr>
          </a:p>
          <a:p>
            <a:pPr>
              <a:spcBef>
                <a:spcPts val="800"/>
              </a:spcBef>
              <a:buSzPts val="2800"/>
              <a:defRPr/>
            </a:pPr>
            <a:r>
              <a:rPr lang="en-US" sz="2400">
                <a:latin typeface="Quattrocento Sans" panose="020B0502050000020003" pitchFamily="34" charset="0"/>
                <a:ea typeface="Quattrocento Sans"/>
                <a:cs typeface="Segoe UI" panose="020B0502040204020203" pitchFamily="34" charset="0"/>
                <a:sym typeface="Quattrocento Sans"/>
              </a:rPr>
              <a:t>Follow on Twitter </a:t>
            </a:r>
            <a:r>
              <a:rPr lang="en-US" sz="2400">
                <a:solidFill>
                  <a:srgbClr val="0078D4"/>
                </a:solidFill>
                <a:latin typeface="Quattrocento Sans" panose="020B0502050000020003" pitchFamily="34" charset="0"/>
                <a:ea typeface="Quattrocento Sans"/>
                <a:cs typeface="Segoe UI" panose="020B0502040204020203" pitchFamily="34" charset="0"/>
                <a:sym typeface="Quattrocento Sans"/>
              </a:rPr>
              <a:t>@</a:t>
            </a:r>
            <a:r>
              <a:rPr lang="en-US" sz="2400" err="1">
                <a:solidFill>
                  <a:srgbClr val="0078D4"/>
                </a:solidFill>
                <a:latin typeface="Quattrocento Sans" panose="020B0502050000020003" pitchFamily="34" charset="0"/>
                <a:ea typeface="Quattrocento Sans"/>
                <a:cs typeface="Segoe UI" panose="020B0502040204020203" pitchFamily="34" charset="0"/>
                <a:sym typeface="Quattrocento Sans"/>
              </a:rPr>
              <a:t>daprdev</a:t>
            </a:r>
            <a:endParaRPr sz="2400">
              <a:solidFill>
                <a:srgbClr val="0078D4"/>
              </a:solidFill>
              <a:latin typeface="Quattrocento Sans" panose="020B0502050000020003" pitchFamily="34" charset="0"/>
              <a:ea typeface="Quattrocento Sans"/>
              <a:cs typeface="Segoe UI" panose="020B0502040204020203" pitchFamily="34" charset="0"/>
              <a:sym typeface="Quattrocento Sans"/>
            </a:endParaRPr>
          </a:p>
          <a:p>
            <a:pPr>
              <a:spcBef>
                <a:spcPts val="800"/>
              </a:spcBef>
              <a:buSzPts val="2800"/>
              <a:defRPr/>
            </a:pPr>
            <a:endParaRPr lang="en-US" sz="2800">
              <a:latin typeface="Quattrocento Sans" panose="020B0502050000020003" pitchFamily="34" charset="0"/>
              <a:ea typeface="Quattrocento Sans"/>
              <a:cs typeface="Segoe UI" panose="020B0502040204020203" pitchFamily="34" charset="0"/>
              <a:sym typeface="Quattrocento Sans"/>
            </a:endParaRPr>
          </a:p>
          <a:p>
            <a:pPr>
              <a:spcBef>
                <a:spcPts val="800"/>
              </a:spcBef>
              <a:buSzPts val="2800"/>
              <a:defRPr/>
            </a:pPr>
            <a:r>
              <a:rPr lang="en-CA" sz="2400">
                <a:latin typeface="Quattrocento Sans" panose="020B0502050000020003" pitchFamily="34" charset="0"/>
                <a:ea typeface="Quattrocento Sans"/>
                <a:cs typeface="Segoe UI" panose="020B0502040204020203" pitchFamily="34" charset="0"/>
                <a:sym typeface="Quattrocento Sans"/>
              </a:rPr>
              <a:t>Manage Dapr in production at </a:t>
            </a:r>
            <a:r>
              <a:rPr lang="en-CA" sz="2400">
                <a:solidFill>
                  <a:srgbClr val="0078D4"/>
                </a:solidFill>
                <a:latin typeface="Quattrocento Sans" panose="020B0502050000020003" pitchFamily="34" charset="0"/>
                <a:ea typeface="Quattrocento Sans"/>
                <a:cs typeface="Segoe UI" panose="020B0502040204020203" pitchFamily="34" charset="0"/>
                <a:sym typeface="Quattrocento Sans"/>
                <a:hlinkClick r:id="rId7"/>
              </a:rPr>
              <a:t>diagrid.io</a:t>
            </a:r>
            <a:endParaRPr sz="2400">
              <a:solidFill>
                <a:srgbClr val="0078D4"/>
              </a:solidFill>
              <a:latin typeface="Quattrocento Sans" panose="020B0502050000020003" pitchFamily="34" charset="0"/>
              <a:ea typeface="Quattrocento Sans"/>
              <a:cs typeface="Segoe UI" panose="020B0502040204020203" pitchFamily="34" charset="0"/>
              <a:sym typeface="Quattrocento Sans"/>
            </a:endParaRPr>
          </a:p>
          <a:p>
            <a:pPr>
              <a:spcBef>
                <a:spcPts val="800"/>
              </a:spcBef>
              <a:buSzPts val="1800"/>
              <a:defRPr/>
            </a:pPr>
            <a:endParaRPr sz="1800">
              <a:solidFill>
                <a:srgbClr val="0078D4"/>
              </a:solidFill>
              <a:latin typeface="Quattrocento Sans" panose="020B0502050000020003" pitchFamily="34" charset="0"/>
              <a:ea typeface="Quattrocento Sans"/>
              <a:cs typeface="Segoe UI" panose="020B0502040204020203" pitchFamily="34" charset="0"/>
              <a:sym typeface="Quattrocento Sans"/>
            </a:endParaRPr>
          </a:p>
        </p:txBody>
      </p:sp>
      <p:pic>
        <p:nvPicPr>
          <p:cNvPr id="5" name="Picture 2">
            <a:extLst>
              <a:ext uri="{FF2B5EF4-FFF2-40B4-BE49-F238E27FC236}">
                <a16:creationId xmlns:a16="http://schemas.microsoft.com/office/drawing/2014/main" id="{BEC5B7C9-3556-7910-3CC1-F6A4FC6D26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3449" y="5960144"/>
            <a:ext cx="1315983" cy="3838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he top 36 productivity and AI influencers to follow on Twitter in 2023">
            <a:extLst>
              <a:ext uri="{FF2B5EF4-FFF2-40B4-BE49-F238E27FC236}">
                <a16:creationId xmlns:a16="http://schemas.microsoft.com/office/drawing/2014/main" id="{D4A3B33F-D1AF-7E2A-762E-6C3D8480A8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201" y="4836807"/>
            <a:ext cx="676800" cy="67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ree Youtube logo PNG transparent 17221762 PNG with Transparent Background">
            <a:extLst>
              <a:ext uri="{FF2B5EF4-FFF2-40B4-BE49-F238E27FC236}">
                <a16:creationId xmlns:a16="http://schemas.microsoft.com/office/drawing/2014/main" id="{B9707331-A123-D6D2-E296-B41927B57FC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505" t="19006" r="9162" b="21886"/>
          <a:stretch/>
        </p:blipFill>
        <p:spPr bwMode="auto">
          <a:xfrm>
            <a:off x="687786" y="3808909"/>
            <a:ext cx="894791" cy="6928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Dapr · GitHub">
            <a:extLst>
              <a:ext uri="{FF2B5EF4-FFF2-40B4-BE49-F238E27FC236}">
                <a16:creationId xmlns:a16="http://schemas.microsoft.com/office/drawing/2014/main" id="{975462E3-DE02-7C5A-2855-2A6CA5D3DE9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9223"/>
          <a:stretch/>
        </p:blipFill>
        <p:spPr bwMode="auto">
          <a:xfrm>
            <a:off x="568027" y="799553"/>
            <a:ext cx="1186829" cy="10773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scord new 2021 Logo PNG vector in SVG, PDF, AI, CDR format">
            <a:extLst>
              <a:ext uri="{FF2B5EF4-FFF2-40B4-BE49-F238E27FC236}">
                <a16:creationId xmlns:a16="http://schemas.microsoft.com/office/drawing/2014/main" id="{EC565EB1-0E81-4BAB-CE97-734F19BEAD48}"/>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9164" t="7850" r="18098" b="8201"/>
          <a:stretch/>
        </p:blipFill>
        <p:spPr bwMode="auto">
          <a:xfrm>
            <a:off x="687786" y="2750937"/>
            <a:ext cx="830782" cy="832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github logo">
            <a:extLst>
              <a:ext uri="{FF2B5EF4-FFF2-40B4-BE49-F238E27FC236}">
                <a16:creationId xmlns:a16="http://schemas.microsoft.com/office/drawing/2014/main" id="{0C0C664E-EFD9-9390-D208-F9863893CB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035" y="1863756"/>
            <a:ext cx="1166756" cy="6556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1"/>
        <p:cNvGrpSpPr/>
        <p:nvPr/>
      </p:nvGrpSpPr>
      <p:grpSpPr>
        <a:xfrm>
          <a:off x="0" y="0"/>
          <a:ext cx="0" cy="0"/>
          <a:chOff x="0" y="0"/>
          <a:chExt cx="0" cy="0"/>
        </a:xfrm>
      </p:grpSpPr>
      <p:pic>
        <p:nvPicPr>
          <p:cNvPr id="2892" name="Google Shape;2892;p59"/>
          <p:cNvPicPr preferRelativeResize="0"/>
          <p:nvPr/>
        </p:nvPicPr>
        <p:blipFill rotWithShape="1">
          <a:blip r:embed="rId3">
            <a:alphaModFix/>
          </a:blip>
          <a:srcRect/>
          <a:stretch/>
        </p:blipFill>
        <p:spPr>
          <a:xfrm>
            <a:off x="2667000" y="0"/>
            <a:ext cx="6858000" cy="685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23" name="Google Shape;436;g149c63121dd_0_1510">
            <a:extLst>
              <a:ext uri="{FF2B5EF4-FFF2-40B4-BE49-F238E27FC236}">
                <a16:creationId xmlns:a16="http://schemas.microsoft.com/office/drawing/2014/main" id="{AE2B18D4-5260-0416-E6D0-4BB6FD379538}"/>
              </a:ext>
            </a:extLst>
          </p:cNvPr>
          <p:cNvSpPr txBox="1">
            <a:spLocks noGrp="1"/>
          </p:cNvSpPr>
          <p:nvPr>
            <p:ph type="title"/>
          </p:nvPr>
        </p:nvSpPr>
        <p:spPr>
          <a:xfrm>
            <a:off x="3628018" y="2849494"/>
            <a:ext cx="3585131" cy="615553"/>
          </a:xfrm>
          <a:prstGeom prst="rect">
            <a:avLst/>
          </a:prstGeom>
          <a:noFill/>
          <a:ln>
            <a:noFill/>
          </a:ln>
        </p:spPr>
        <p:txBody>
          <a:bodyPr spcFirstLastPara="1" wrap="square" lIns="0" tIns="0" rIns="0" bIns="0" anchor="t" anchorCtr="0">
            <a:spAutoFit/>
          </a:bodyPr>
          <a:lstStyle/>
          <a:p>
            <a:pPr algn="l"/>
            <a:r>
              <a:rPr lang="en-US" sz="4000" b="1" dirty="0"/>
              <a:t>DAPR != Dapper</a:t>
            </a:r>
            <a:endParaRPr lang="uk-UA" sz="4000" b="1"/>
          </a:p>
        </p:txBody>
      </p:sp>
      <p:pic>
        <p:nvPicPr>
          <p:cNvPr id="2" name="Рисунок 2" descr="Зображення, що містить текст, знімок екрана, Шрифт, логотип&#10;&#10;Опис створено автоматично">
            <a:extLst>
              <a:ext uri="{FF2B5EF4-FFF2-40B4-BE49-F238E27FC236}">
                <a16:creationId xmlns:a16="http://schemas.microsoft.com/office/drawing/2014/main" id="{02C9AE5E-5402-53ED-CC7D-AC0A529D2D04}"/>
              </a:ext>
            </a:extLst>
          </p:cNvPr>
          <p:cNvPicPr>
            <a:picLocks noChangeAspect="1"/>
          </p:cNvPicPr>
          <p:nvPr/>
        </p:nvPicPr>
        <p:blipFill>
          <a:blip r:embed="rId3"/>
          <a:stretch>
            <a:fillRect/>
          </a:stretch>
        </p:blipFill>
        <p:spPr>
          <a:xfrm>
            <a:off x="7404242" y="2754330"/>
            <a:ext cx="962348" cy="621587"/>
          </a:xfrm>
          <a:prstGeom prst="rect">
            <a:avLst/>
          </a:prstGeom>
        </p:spPr>
      </p:pic>
      <p:pic>
        <p:nvPicPr>
          <p:cNvPr id="5" name="Google Shape;706;p11" descr="Зображення, що містить Графіка, Шрифт, знімок екрана, графічний дизайн&#10;&#10;Опис створено автоматично">
            <a:extLst>
              <a:ext uri="{FF2B5EF4-FFF2-40B4-BE49-F238E27FC236}">
                <a16:creationId xmlns:a16="http://schemas.microsoft.com/office/drawing/2014/main" id="{76A5A44D-42CD-274C-3AE9-F26F4D50622F}"/>
              </a:ext>
            </a:extLst>
          </p:cNvPr>
          <p:cNvPicPr preferRelativeResize="0"/>
          <p:nvPr/>
        </p:nvPicPr>
        <p:blipFill rotWithShape="1">
          <a:blip r:embed="rId4">
            <a:alphaModFix/>
          </a:blip>
          <a:srcRect l="9333" t="18330" r="9333" b="18329"/>
          <a:stretch/>
        </p:blipFill>
        <p:spPr>
          <a:xfrm>
            <a:off x="2601576" y="2850301"/>
            <a:ext cx="828311" cy="645071"/>
          </a:xfrm>
          <a:prstGeom prst="rect">
            <a:avLst/>
          </a:prstGeom>
          <a:noFill/>
          <a:ln>
            <a:noFill/>
          </a:ln>
        </p:spPr>
      </p:pic>
      <p:sp>
        <p:nvSpPr>
          <p:cNvPr id="12" name="Google Shape;436;g149c63121dd_0_1510">
            <a:extLst>
              <a:ext uri="{FF2B5EF4-FFF2-40B4-BE49-F238E27FC236}">
                <a16:creationId xmlns:a16="http://schemas.microsoft.com/office/drawing/2014/main" id="{1ABD8258-ABFF-EAFB-59CA-6325340BC3F5}"/>
              </a:ext>
            </a:extLst>
          </p:cNvPr>
          <p:cNvSpPr txBox="1">
            <a:spLocks/>
          </p:cNvSpPr>
          <p:nvPr/>
        </p:nvSpPr>
        <p:spPr>
          <a:xfrm>
            <a:off x="1951618" y="5023199"/>
            <a:ext cx="7435236" cy="615553"/>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Quattrocento Sans"/>
              <a:buNone/>
              <a:defRPr sz="36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4000" b="1" i="1" dirty="0"/>
              <a:t>Distributed Application Runtime</a:t>
            </a:r>
            <a:endParaRPr lang="uk-UA" sz="4000" b="1" i="1"/>
          </a:p>
        </p:txBody>
      </p:sp>
    </p:spTree>
    <p:extLst>
      <p:ext uri="{BB962C8B-B14F-4D97-AF65-F5344CB8AC3E}">
        <p14:creationId xmlns:p14="http://schemas.microsoft.com/office/powerpoint/2010/main" val="936215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16" name="TextBox 15">
            <a:extLst>
              <a:ext uri="{FF2B5EF4-FFF2-40B4-BE49-F238E27FC236}">
                <a16:creationId xmlns:a16="http://schemas.microsoft.com/office/drawing/2014/main" id="{12128846-325A-8777-3C4D-A99FD2A961D6}"/>
              </a:ext>
            </a:extLst>
          </p:cNvPr>
          <p:cNvSpPr txBox="1"/>
          <p:nvPr/>
        </p:nvSpPr>
        <p:spPr>
          <a:xfrm>
            <a:off x="965112" y="3482994"/>
            <a:ext cx="2641955" cy="369332"/>
          </a:xfrm>
          <a:prstGeom prst="rect">
            <a:avLst/>
          </a:prstGeom>
          <a:noFill/>
        </p:spPr>
        <p:txBody>
          <a:bodyPr wrap="square" lIns="91440" tIns="45720" rIns="91440" bIns="45720" anchor="t">
            <a:spAutoFit/>
          </a:bodyPr>
          <a:lstStyle/>
          <a:p>
            <a:pPr algn="ctr"/>
            <a:r>
              <a:rPr lang="en-CA" sz="1800" b="1" dirty="0">
                <a:solidFill>
                  <a:srgbClr val="121C29"/>
                </a:solidFill>
                <a:latin typeface="Quattrocento Sans"/>
              </a:rPr>
              <a:t>Single Responsibilities</a:t>
            </a:r>
          </a:p>
        </p:txBody>
      </p:sp>
      <p:sp>
        <p:nvSpPr>
          <p:cNvPr id="23" name="Google Shape;436;g149c63121dd_0_1510">
            <a:extLst>
              <a:ext uri="{FF2B5EF4-FFF2-40B4-BE49-F238E27FC236}">
                <a16:creationId xmlns:a16="http://schemas.microsoft.com/office/drawing/2014/main" id="{AE2B18D4-5260-0416-E6D0-4BB6FD379538}"/>
              </a:ext>
            </a:extLst>
          </p:cNvPr>
          <p:cNvSpPr txBox="1">
            <a:spLocks noGrp="1"/>
          </p:cNvSpPr>
          <p:nvPr>
            <p:ph type="title"/>
          </p:nvPr>
        </p:nvSpPr>
        <p:spPr>
          <a:xfrm>
            <a:off x="365973" y="221022"/>
            <a:ext cx="8140007" cy="553998"/>
          </a:xfrm>
          <a:prstGeom prst="rect">
            <a:avLst/>
          </a:prstGeom>
          <a:noFill/>
          <a:ln>
            <a:noFill/>
          </a:ln>
        </p:spPr>
        <p:txBody>
          <a:bodyPr spcFirstLastPara="1" wrap="square" lIns="0" tIns="0" rIns="0" bIns="0" anchor="t" anchorCtr="0">
            <a:spAutoFit/>
          </a:bodyPr>
          <a:lstStyle/>
          <a:p>
            <a:pPr algn="l"/>
            <a:r>
              <a:rPr lang="en-US" dirty="0"/>
              <a:t>Benefits of Microservice Architecture</a:t>
            </a:r>
            <a:endParaRPr lang="uk-UA" dirty="0"/>
          </a:p>
        </p:txBody>
      </p:sp>
      <p:pic>
        <p:nvPicPr>
          <p:cNvPr id="4" name="Рисунок 4" descr="Зображення, що містить Графіка, Шрифт, знімок екрана, дизайн&#10;&#10;Опис створено автоматично">
            <a:extLst>
              <a:ext uri="{FF2B5EF4-FFF2-40B4-BE49-F238E27FC236}">
                <a16:creationId xmlns:a16="http://schemas.microsoft.com/office/drawing/2014/main" id="{4A4AD61B-33A7-02E7-0B70-E82CE4918DE2}"/>
              </a:ext>
            </a:extLst>
          </p:cNvPr>
          <p:cNvPicPr>
            <a:picLocks noChangeAspect="1"/>
          </p:cNvPicPr>
          <p:nvPr/>
        </p:nvPicPr>
        <p:blipFill>
          <a:blip r:embed="rId3"/>
          <a:stretch>
            <a:fillRect/>
          </a:stretch>
        </p:blipFill>
        <p:spPr>
          <a:xfrm>
            <a:off x="1371600" y="2218756"/>
            <a:ext cx="2743200" cy="1297540"/>
          </a:xfrm>
          <a:prstGeom prst="rect">
            <a:avLst/>
          </a:prstGeom>
        </p:spPr>
      </p:pic>
      <p:pic>
        <p:nvPicPr>
          <p:cNvPr id="6" name="Рисунок 6" descr="Зображення, що містить Графіка, Шрифт, дизайн&#10;&#10;Опис створено автоматично">
            <a:extLst>
              <a:ext uri="{FF2B5EF4-FFF2-40B4-BE49-F238E27FC236}">
                <a16:creationId xmlns:a16="http://schemas.microsoft.com/office/drawing/2014/main" id="{AAE8128D-5F31-790F-B1BB-E021CF964ABE}"/>
              </a:ext>
            </a:extLst>
          </p:cNvPr>
          <p:cNvPicPr>
            <a:picLocks noChangeAspect="1"/>
          </p:cNvPicPr>
          <p:nvPr/>
        </p:nvPicPr>
        <p:blipFill>
          <a:blip r:embed="rId4"/>
          <a:stretch>
            <a:fillRect/>
          </a:stretch>
        </p:blipFill>
        <p:spPr>
          <a:xfrm>
            <a:off x="4708357" y="2218756"/>
            <a:ext cx="2743200" cy="1297540"/>
          </a:xfrm>
          <a:prstGeom prst="rect">
            <a:avLst/>
          </a:prstGeom>
        </p:spPr>
      </p:pic>
      <p:sp>
        <p:nvSpPr>
          <p:cNvPr id="7" name="TextBox 6">
            <a:extLst>
              <a:ext uri="{FF2B5EF4-FFF2-40B4-BE49-F238E27FC236}">
                <a16:creationId xmlns:a16="http://schemas.microsoft.com/office/drawing/2014/main" id="{2B7EC827-A036-7AD8-A06A-8B8E1D8A08FB}"/>
              </a:ext>
            </a:extLst>
          </p:cNvPr>
          <p:cNvSpPr txBox="1"/>
          <p:nvPr/>
        </p:nvSpPr>
        <p:spPr>
          <a:xfrm>
            <a:off x="4213638" y="3482993"/>
            <a:ext cx="2641955" cy="369332"/>
          </a:xfrm>
          <a:prstGeom prst="rect">
            <a:avLst/>
          </a:prstGeom>
          <a:noFill/>
        </p:spPr>
        <p:txBody>
          <a:bodyPr wrap="square" lIns="91440" tIns="45720" rIns="91440" bIns="45720" anchor="t">
            <a:spAutoFit/>
          </a:bodyPr>
          <a:lstStyle/>
          <a:p>
            <a:pPr algn="ctr"/>
            <a:r>
              <a:rPr lang="en-CA" sz="1800" b="1" dirty="0">
                <a:solidFill>
                  <a:srgbClr val="121C29"/>
                </a:solidFill>
                <a:latin typeface="Quattrocento Sans"/>
              </a:rPr>
              <a:t>Fault Isolation</a:t>
            </a:r>
            <a:endParaRPr lang="uk-UA" dirty="0"/>
          </a:p>
        </p:txBody>
      </p:sp>
      <p:pic>
        <p:nvPicPr>
          <p:cNvPr id="8" name="Рисунок 8" descr="Зображення, що містить Графіка, Шрифт, знімок екрана, дизайн&#10;&#10;Опис створено автоматично">
            <a:extLst>
              <a:ext uri="{FF2B5EF4-FFF2-40B4-BE49-F238E27FC236}">
                <a16:creationId xmlns:a16="http://schemas.microsoft.com/office/drawing/2014/main" id="{4A4BD3E7-6254-477F-A3E8-FEE65F55BE22}"/>
              </a:ext>
            </a:extLst>
          </p:cNvPr>
          <p:cNvPicPr>
            <a:picLocks noChangeAspect="1"/>
          </p:cNvPicPr>
          <p:nvPr/>
        </p:nvPicPr>
        <p:blipFill>
          <a:blip r:embed="rId5"/>
          <a:stretch>
            <a:fillRect/>
          </a:stretch>
        </p:blipFill>
        <p:spPr>
          <a:xfrm>
            <a:off x="8149390" y="2217353"/>
            <a:ext cx="2743200" cy="1300348"/>
          </a:xfrm>
          <a:prstGeom prst="rect">
            <a:avLst/>
          </a:prstGeom>
        </p:spPr>
      </p:pic>
      <p:sp>
        <p:nvSpPr>
          <p:cNvPr id="9" name="TextBox 8">
            <a:extLst>
              <a:ext uri="{FF2B5EF4-FFF2-40B4-BE49-F238E27FC236}">
                <a16:creationId xmlns:a16="http://schemas.microsoft.com/office/drawing/2014/main" id="{548AE05A-98F3-FC06-0F11-FC3BC441355F}"/>
              </a:ext>
            </a:extLst>
          </p:cNvPr>
          <p:cNvSpPr txBox="1"/>
          <p:nvPr/>
        </p:nvSpPr>
        <p:spPr>
          <a:xfrm>
            <a:off x="7654669" y="3482992"/>
            <a:ext cx="2641955" cy="646331"/>
          </a:xfrm>
          <a:prstGeom prst="rect">
            <a:avLst/>
          </a:prstGeom>
          <a:noFill/>
        </p:spPr>
        <p:txBody>
          <a:bodyPr wrap="square" lIns="91440" tIns="45720" rIns="91440" bIns="45720" anchor="t">
            <a:spAutoFit/>
          </a:bodyPr>
          <a:lstStyle/>
          <a:p>
            <a:pPr algn="ctr"/>
            <a:r>
              <a:rPr lang="en-CA" sz="1800" b="1" dirty="0">
                <a:solidFill>
                  <a:srgbClr val="121C29"/>
                </a:solidFill>
                <a:latin typeface="Quattrocento Sans"/>
              </a:rPr>
              <a:t>Smaller more specific codebase</a:t>
            </a:r>
            <a:endParaRPr lang="uk-UA" dirty="0"/>
          </a:p>
        </p:txBody>
      </p:sp>
      <p:sp>
        <p:nvSpPr>
          <p:cNvPr id="10" name="TextBox 9">
            <a:extLst>
              <a:ext uri="{FF2B5EF4-FFF2-40B4-BE49-F238E27FC236}">
                <a16:creationId xmlns:a16="http://schemas.microsoft.com/office/drawing/2014/main" id="{473B82F4-01C2-A9BC-0966-3C4F4143D69C}"/>
              </a:ext>
            </a:extLst>
          </p:cNvPr>
          <p:cNvSpPr txBox="1"/>
          <p:nvPr/>
        </p:nvSpPr>
        <p:spPr>
          <a:xfrm>
            <a:off x="1058779" y="3938337"/>
            <a:ext cx="27432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t>independently deployable &amp; scalable</a:t>
            </a:r>
          </a:p>
        </p:txBody>
      </p:sp>
    </p:spTree>
    <p:extLst>
      <p:ext uri="{BB962C8B-B14F-4D97-AF65-F5344CB8AC3E}">
        <p14:creationId xmlns:p14="http://schemas.microsoft.com/office/powerpoint/2010/main" val="35614918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16" name="TextBox 15">
            <a:extLst>
              <a:ext uri="{FF2B5EF4-FFF2-40B4-BE49-F238E27FC236}">
                <a16:creationId xmlns:a16="http://schemas.microsoft.com/office/drawing/2014/main" id="{12128846-325A-8777-3C4D-A99FD2A961D6}"/>
              </a:ext>
            </a:extLst>
          </p:cNvPr>
          <p:cNvSpPr txBox="1"/>
          <p:nvPr/>
        </p:nvSpPr>
        <p:spPr>
          <a:xfrm>
            <a:off x="965112" y="3482994"/>
            <a:ext cx="2641955" cy="646331"/>
          </a:xfrm>
          <a:prstGeom prst="rect">
            <a:avLst/>
          </a:prstGeom>
          <a:noFill/>
        </p:spPr>
        <p:txBody>
          <a:bodyPr wrap="square" lIns="91440" tIns="45720" rIns="91440" bIns="45720" anchor="t">
            <a:spAutoFit/>
          </a:bodyPr>
          <a:lstStyle/>
          <a:p>
            <a:pPr algn="ctr"/>
            <a:r>
              <a:rPr lang="en-CA" sz="1800" b="1" dirty="0">
                <a:solidFill>
                  <a:srgbClr val="121C29"/>
                </a:solidFill>
                <a:latin typeface="Quattrocento Sans"/>
              </a:rPr>
              <a:t>Complex Communication</a:t>
            </a:r>
            <a:endParaRPr lang="uk-UA" dirty="0"/>
          </a:p>
        </p:txBody>
      </p:sp>
      <p:sp>
        <p:nvSpPr>
          <p:cNvPr id="23" name="Google Shape;436;g149c63121dd_0_1510">
            <a:extLst>
              <a:ext uri="{FF2B5EF4-FFF2-40B4-BE49-F238E27FC236}">
                <a16:creationId xmlns:a16="http://schemas.microsoft.com/office/drawing/2014/main" id="{AE2B18D4-5260-0416-E6D0-4BB6FD379538}"/>
              </a:ext>
            </a:extLst>
          </p:cNvPr>
          <p:cNvSpPr txBox="1">
            <a:spLocks noGrp="1"/>
          </p:cNvSpPr>
          <p:nvPr>
            <p:ph type="title"/>
          </p:nvPr>
        </p:nvSpPr>
        <p:spPr>
          <a:xfrm>
            <a:off x="365973" y="221022"/>
            <a:ext cx="8140007" cy="553998"/>
          </a:xfrm>
          <a:prstGeom prst="rect">
            <a:avLst/>
          </a:prstGeom>
          <a:noFill/>
          <a:ln>
            <a:noFill/>
          </a:ln>
        </p:spPr>
        <p:txBody>
          <a:bodyPr spcFirstLastPara="1" wrap="square" lIns="0" tIns="0" rIns="0" bIns="0" anchor="t" anchorCtr="0">
            <a:spAutoFit/>
          </a:bodyPr>
          <a:lstStyle/>
          <a:p>
            <a:pPr algn="l"/>
            <a:r>
              <a:rPr lang="en-US" dirty="0"/>
              <a:t>Challenges of Microservice Architecture</a:t>
            </a:r>
          </a:p>
        </p:txBody>
      </p:sp>
      <p:pic>
        <p:nvPicPr>
          <p:cNvPr id="4" name="Рисунок 4" descr="Зображення, що містить Графіка, Шрифт, знімок екрана, дизайн&#10;&#10;Опис створено автоматично">
            <a:extLst>
              <a:ext uri="{FF2B5EF4-FFF2-40B4-BE49-F238E27FC236}">
                <a16:creationId xmlns:a16="http://schemas.microsoft.com/office/drawing/2014/main" id="{4A4AD61B-33A7-02E7-0B70-E82CE4918DE2}"/>
              </a:ext>
            </a:extLst>
          </p:cNvPr>
          <p:cNvPicPr>
            <a:picLocks noChangeAspect="1"/>
          </p:cNvPicPr>
          <p:nvPr/>
        </p:nvPicPr>
        <p:blipFill>
          <a:blip r:embed="rId3"/>
          <a:stretch>
            <a:fillRect/>
          </a:stretch>
        </p:blipFill>
        <p:spPr>
          <a:xfrm>
            <a:off x="1371600" y="2218756"/>
            <a:ext cx="2743200" cy="1297540"/>
          </a:xfrm>
          <a:prstGeom prst="rect">
            <a:avLst/>
          </a:prstGeom>
        </p:spPr>
      </p:pic>
      <p:pic>
        <p:nvPicPr>
          <p:cNvPr id="6" name="Рисунок 6" descr="Зображення, що містить Графіка, Шрифт, дизайн&#10;&#10;Опис створено автоматично">
            <a:extLst>
              <a:ext uri="{FF2B5EF4-FFF2-40B4-BE49-F238E27FC236}">
                <a16:creationId xmlns:a16="http://schemas.microsoft.com/office/drawing/2014/main" id="{AAE8128D-5F31-790F-B1BB-E021CF964ABE}"/>
              </a:ext>
            </a:extLst>
          </p:cNvPr>
          <p:cNvPicPr>
            <a:picLocks noChangeAspect="1"/>
          </p:cNvPicPr>
          <p:nvPr/>
        </p:nvPicPr>
        <p:blipFill>
          <a:blip r:embed="rId4"/>
          <a:stretch>
            <a:fillRect/>
          </a:stretch>
        </p:blipFill>
        <p:spPr>
          <a:xfrm>
            <a:off x="4708357" y="2218756"/>
            <a:ext cx="2743200" cy="1297540"/>
          </a:xfrm>
          <a:prstGeom prst="rect">
            <a:avLst/>
          </a:prstGeom>
        </p:spPr>
      </p:pic>
      <p:sp>
        <p:nvSpPr>
          <p:cNvPr id="7" name="TextBox 6">
            <a:extLst>
              <a:ext uri="{FF2B5EF4-FFF2-40B4-BE49-F238E27FC236}">
                <a16:creationId xmlns:a16="http://schemas.microsoft.com/office/drawing/2014/main" id="{2B7EC827-A036-7AD8-A06A-8B8E1D8A08FB}"/>
              </a:ext>
            </a:extLst>
          </p:cNvPr>
          <p:cNvSpPr txBox="1"/>
          <p:nvPr/>
        </p:nvSpPr>
        <p:spPr>
          <a:xfrm>
            <a:off x="4213638" y="3482993"/>
            <a:ext cx="2641955" cy="646331"/>
          </a:xfrm>
          <a:prstGeom prst="rect">
            <a:avLst/>
          </a:prstGeom>
          <a:noFill/>
        </p:spPr>
        <p:txBody>
          <a:bodyPr wrap="square" lIns="91440" tIns="45720" rIns="91440" bIns="45720" anchor="t">
            <a:spAutoFit/>
          </a:bodyPr>
          <a:lstStyle/>
          <a:p>
            <a:pPr algn="ctr"/>
            <a:r>
              <a:rPr lang="en-CA" sz="1800" b="1" dirty="0">
                <a:solidFill>
                  <a:srgbClr val="121C29"/>
                </a:solidFill>
                <a:latin typeface="Quattrocento Sans"/>
              </a:rPr>
              <a:t>Debugging and integration testing</a:t>
            </a:r>
            <a:endParaRPr lang="uk-UA" dirty="0"/>
          </a:p>
        </p:txBody>
      </p:sp>
      <p:pic>
        <p:nvPicPr>
          <p:cNvPr id="8" name="Рисунок 8" descr="Зображення, що містить Графіка, Шрифт, знімок екрана, дизайн&#10;&#10;Опис створено автоматично">
            <a:extLst>
              <a:ext uri="{FF2B5EF4-FFF2-40B4-BE49-F238E27FC236}">
                <a16:creationId xmlns:a16="http://schemas.microsoft.com/office/drawing/2014/main" id="{4A4BD3E7-6254-477F-A3E8-FEE65F55BE22}"/>
              </a:ext>
            </a:extLst>
          </p:cNvPr>
          <p:cNvPicPr>
            <a:picLocks noChangeAspect="1"/>
          </p:cNvPicPr>
          <p:nvPr/>
        </p:nvPicPr>
        <p:blipFill>
          <a:blip r:embed="rId5"/>
          <a:stretch>
            <a:fillRect/>
          </a:stretch>
        </p:blipFill>
        <p:spPr>
          <a:xfrm>
            <a:off x="8149390" y="2217353"/>
            <a:ext cx="2743200" cy="1300348"/>
          </a:xfrm>
          <a:prstGeom prst="rect">
            <a:avLst/>
          </a:prstGeom>
        </p:spPr>
      </p:pic>
      <p:sp>
        <p:nvSpPr>
          <p:cNvPr id="9" name="TextBox 8">
            <a:extLst>
              <a:ext uri="{FF2B5EF4-FFF2-40B4-BE49-F238E27FC236}">
                <a16:creationId xmlns:a16="http://schemas.microsoft.com/office/drawing/2014/main" id="{548AE05A-98F3-FC06-0F11-FC3BC441355F}"/>
              </a:ext>
            </a:extLst>
          </p:cNvPr>
          <p:cNvSpPr txBox="1"/>
          <p:nvPr/>
        </p:nvSpPr>
        <p:spPr>
          <a:xfrm>
            <a:off x="7654669" y="3482992"/>
            <a:ext cx="2641955" cy="369332"/>
          </a:xfrm>
          <a:prstGeom prst="rect">
            <a:avLst/>
          </a:prstGeom>
          <a:noFill/>
        </p:spPr>
        <p:txBody>
          <a:bodyPr wrap="square" lIns="91440" tIns="45720" rIns="91440" bIns="45720" anchor="t">
            <a:spAutoFit/>
          </a:bodyPr>
          <a:lstStyle/>
          <a:p>
            <a:pPr algn="ctr"/>
            <a:r>
              <a:rPr lang="en-CA" sz="1800" b="1" dirty="0">
                <a:solidFill>
                  <a:srgbClr val="121C29"/>
                </a:solidFill>
                <a:latin typeface="Quattrocento Sans"/>
              </a:rPr>
              <a:t>Interface Control</a:t>
            </a:r>
            <a:endParaRPr lang="uk-UA" dirty="0"/>
          </a:p>
        </p:txBody>
      </p:sp>
    </p:spTree>
    <p:extLst>
      <p:ext uri="{BB962C8B-B14F-4D97-AF65-F5344CB8AC3E}">
        <p14:creationId xmlns:p14="http://schemas.microsoft.com/office/powerpoint/2010/main" val="9659267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23" name="Google Shape;436;g149c63121dd_0_1510">
            <a:extLst>
              <a:ext uri="{FF2B5EF4-FFF2-40B4-BE49-F238E27FC236}">
                <a16:creationId xmlns:a16="http://schemas.microsoft.com/office/drawing/2014/main" id="{AE2B18D4-5260-0416-E6D0-4BB6FD379538}"/>
              </a:ext>
            </a:extLst>
          </p:cNvPr>
          <p:cNvSpPr txBox="1">
            <a:spLocks noGrp="1"/>
          </p:cNvSpPr>
          <p:nvPr>
            <p:ph type="title"/>
          </p:nvPr>
        </p:nvSpPr>
        <p:spPr>
          <a:xfrm>
            <a:off x="365973" y="221022"/>
            <a:ext cx="8140007" cy="553998"/>
          </a:xfrm>
          <a:prstGeom prst="rect">
            <a:avLst/>
          </a:prstGeom>
          <a:noFill/>
          <a:ln>
            <a:noFill/>
          </a:ln>
        </p:spPr>
        <p:txBody>
          <a:bodyPr spcFirstLastPara="1" wrap="square" lIns="0" tIns="0" rIns="0" bIns="0" anchor="t" anchorCtr="0">
            <a:spAutoFit/>
          </a:bodyPr>
          <a:lstStyle/>
          <a:p>
            <a:pPr algn="l"/>
            <a:r>
              <a:rPr lang="en-US" dirty="0"/>
              <a:t>Case Study :: </a:t>
            </a:r>
            <a:r>
              <a:rPr lang="en-US" dirty="0" err="1"/>
              <a:t>Dapr</a:t>
            </a:r>
            <a:r>
              <a:rPr lang="en-US" dirty="0"/>
              <a:t> and Azure Functions</a:t>
            </a:r>
            <a:endParaRPr lang="uk-UA" dirty="0"/>
          </a:p>
        </p:txBody>
      </p:sp>
      <p:pic>
        <p:nvPicPr>
          <p:cNvPr id="2" name="Рисунок 2" descr="Зображення, що містить текст, знімок екрана, Шрифт, число&#10;&#10;Опис створено автоматично">
            <a:extLst>
              <a:ext uri="{FF2B5EF4-FFF2-40B4-BE49-F238E27FC236}">
                <a16:creationId xmlns:a16="http://schemas.microsoft.com/office/drawing/2014/main" id="{5637B53E-C80F-FB2A-3AA2-1766FF6C2D16}"/>
              </a:ext>
            </a:extLst>
          </p:cNvPr>
          <p:cNvPicPr>
            <a:picLocks noChangeAspect="1"/>
          </p:cNvPicPr>
          <p:nvPr/>
        </p:nvPicPr>
        <p:blipFill>
          <a:blip r:embed="rId3"/>
          <a:stretch>
            <a:fillRect/>
          </a:stretch>
        </p:blipFill>
        <p:spPr>
          <a:xfrm>
            <a:off x="8543365" y="4749573"/>
            <a:ext cx="1694331" cy="917841"/>
          </a:xfrm>
          <a:prstGeom prst="rect">
            <a:avLst/>
          </a:prstGeom>
        </p:spPr>
      </p:pic>
      <p:pic>
        <p:nvPicPr>
          <p:cNvPr id="3" name="Рисунок 4" descr="Зображення, що містить логотип, текст, Шрифт, символ&#10;&#10;Опис створено автоматично">
            <a:extLst>
              <a:ext uri="{FF2B5EF4-FFF2-40B4-BE49-F238E27FC236}">
                <a16:creationId xmlns:a16="http://schemas.microsoft.com/office/drawing/2014/main" id="{405122B3-4AD1-5560-2056-DCE5014C82D7}"/>
              </a:ext>
            </a:extLst>
          </p:cNvPr>
          <p:cNvPicPr>
            <a:picLocks noChangeAspect="1"/>
          </p:cNvPicPr>
          <p:nvPr/>
        </p:nvPicPr>
        <p:blipFill>
          <a:blip r:embed="rId4"/>
          <a:stretch>
            <a:fillRect/>
          </a:stretch>
        </p:blipFill>
        <p:spPr>
          <a:xfrm>
            <a:off x="4240306" y="1921559"/>
            <a:ext cx="3030070" cy="2916269"/>
          </a:xfrm>
          <a:prstGeom prst="rect">
            <a:avLst/>
          </a:prstGeom>
        </p:spPr>
      </p:pic>
      <p:sp>
        <p:nvSpPr>
          <p:cNvPr id="10" name="TextBox 9">
            <a:extLst>
              <a:ext uri="{FF2B5EF4-FFF2-40B4-BE49-F238E27FC236}">
                <a16:creationId xmlns:a16="http://schemas.microsoft.com/office/drawing/2014/main" id="{2E032AE3-10FE-17A4-AD3A-1A702496E0EA}"/>
              </a:ext>
            </a:extLst>
          </p:cNvPr>
          <p:cNvSpPr txBox="1"/>
          <p:nvPr/>
        </p:nvSpPr>
        <p:spPr>
          <a:xfrm>
            <a:off x="1637466" y="3267842"/>
            <a:ext cx="2641955" cy="646331"/>
          </a:xfrm>
          <a:prstGeom prst="rect">
            <a:avLst/>
          </a:prstGeom>
          <a:noFill/>
        </p:spPr>
        <p:txBody>
          <a:bodyPr wrap="square" lIns="91440" tIns="45720" rIns="91440" bIns="45720" anchor="t">
            <a:spAutoFit/>
          </a:bodyPr>
          <a:lstStyle/>
          <a:p>
            <a:pPr algn="ctr"/>
            <a:r>
              <a:rPr lang="en-CA" sz="3600" b="1" dirty="0">
                <a:solidFill>
                  <a:srgbClr val="121C29"/>
                </a:solidFill>
                <a:latin typeface="Quattrocento Sans"/>
              </a:rPr>
              <a:t>Demo:</a:t>
            </a:r>
            <a:endParaRPr lang="uk-UA" sz="3600" dirty="0"/>
          </a:p>
        </p:txBody>
      </p:sp>
    </p:spTree>
    <p:extLst>
      <p:ext uri="{BB962C8B-B14F-4D97-AF65-F5344CB8AC3E}">
        <p14:creationId xmlns:p14="http://schemas.microsoft.com/office/powerpoint/2010/main" val="38621785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373" name="Google Shape;373;g149c63121dd_0_1510"/>
          <p:cNvGrpSpPr/>
          <p:nvPr/>
        </p:nvGrpSpPr>
        <p:grpSpPr>
          <a:xfrm>
            <a:off x="5709754" y="3748820"/>
            <a:ext cx="902904" cy="1053389"/>
            <a:chOff x="5709754" y="3748820"/>
            <a:chExt cx="902904" cy="1053389"/>
          </a:xfrm>
        </p:grpSpPr>
        <p:pic>
          <p:nvPicPr>
            <p:cNvPr id="374" name="Google Shape;374;g149c63121dd_0_1510"/>
            <p:cNvPicPr preferRelativeResize="0"/>
            <p:nvPr/>
          </p:nvPicPr>
          <p:blipFill rotWithShape="1">
            <a:blip r:embed="rId3">
              <a:alphaModFix/>
            </a:blip>
            <a:srcRect/>
            <a:stretch/>
          </p:blipFill>
          <p:spPr>
            <a:xfrm>
              <a:off x="5709754" y="3748820"/>
              <a:ext cx="902904" cy="1053389"/>
            </a:xfrm>
            <a:prstGeom prst="rect">
              <a:avLst/>
            </a:prstGeom>
            <a:noFill/>
            <a:ln>
              <a:noFill/>
            </a:ln>
          </p:spPr>
        </p:pic>
        <p:grpSp>
          <p:nvGrpSpPr>
            <p:cNvPr id="375" name="Google Shape;375;g149c63121dd_0_1510"/>
            <p:cNvGrpSpPr/>
            <p:nvPr/>
          </p:nvGrpSpPr>
          <p:grpSpPr>
            <a:xfrm>
              <a:off x="5941082" y="4038329"/>
              <a:ext cx="390600" cy="557925"/>
              <a:chOff x="5941082" y="4038329"/>
              <a:chExt cx="390600" cy="557925"/>
            </a:xfrm>
          </p:grpSpPr>
          <p:grpSp>
            <p:nvGrpSpPr>
              <p:cNvPr id="376" name="Google Shape;376;g149c63121dd_0_1510"/>
              <p:cNvGrpSpPr/>
              <p:nvPr/>
            </p:nvGrpSpPr>
            <p:grpSpPr>
              <a:xfrm>
                <a:off x="6058854" y="4318227"/>
                <a:ext cx="170507" cy="278027"/>
                <a:chOff x="3614397" y="5290697"/>
                <a:chExt cx="299660" cy="488624"/>
              </a:xfrm>
            </p:grpSpPr>
            <p:sp>
              <p:nvSpPr>
                <p:cNvPr id="377" name="Google Shape;377;g149c63121dd_0_1510"/>
                <p:cNvSpPr/>
                <p:nvPr/>
              </p:nvSpPr>
              <p:spPr>
                <a:xfrm>
                  <a:off x="3614397" y="5650250"/>
                  <a:ext cx="299660" cy="129071"/>
                </a:xfrm>
                <a:custGeom>
                  <a:avLst/>
                  <a:gdLst/>
                  <a:ahLst/>
                  <a:cxnLst/>
                  <a:rect l="l" t="t" r="r" b="b"/>
                  <a:pathLst>
                    <a:path w="299660" h="129071" extrusionOk="0">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rgbClr val="73CD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8" name="Google Shape;378;g149c63121dd_0_1510"/>
                <p:cNvSpPr/>
                <p:nvPr/>
              </p:nvSpPr>
              <p:spPr>
                <a:xfrm>
                  <a:off x="3615428" y="5355232"/>
                  <a:ext cx="297561" cy="370297"/>
                </a:xfrm>
                <a:custGeom>
                  <a:avLst/>
                  <a:gdLst/>
                  <a:ahLst/>
                  <a:cxnLst/>
                  <a:rect l="l" t="t" r="r" b="b"/>
                  <a:pathLst>
                    <a:path w="297561" h="370297" extrusionOk="0">
                      <a:moveTo>
                        <a:pt x="0" y="0"/>
                      </a:moveTo>
                      <a:lnTo>
                        <a:pt x="297561" y="0"/>
                      </a:lnTo>
                      <a:lnTo>
                        <a:pt x="297561" y="370297"/>
                      </a:lnTo>
                      <a:lnTo>
                        <a:pt x="0" y="370297"/>
                      </a:lnTo>
                      <a:close/>
                    </a:path>
                  </a:pathLst>
                </a:custGeom>
                <a:solidFill>
                  <a:srgbClr val="73CDF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9" name="Google Shape;379;g149c63121dd_0_1510"/>
                <p:cNvSpPr/>
                <p:nvPr/>
              </p:nvSpPr>
              <p:spPr>
                <a:xfrm>
                  <a:off x="3614397" y="5290697"/>
                  <a:ext cx="299660" cy="129071"/>
                </a:xfrm>
                <a:custGeom>
                  <a:avLst/>
                  <a:gdLst/>
                  <a:ahLst/>
                  <a:cxnLst/>
                  <a:rect l="l" t="t" r="r" b="b"/>
                  <a:pathLst>
                    <a:path w="299660" h="129071" extrusionOk="0">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380" name="Google Shape;380;g149c63121dd_0_1510"/>
              <p:cNvSpPr txBox="1"/>
              <p:nvPr/>
            </p:nvSpPr>
            <p:spPr>
              <a:xfrm>
                <a:off x="5941082" y="4038329"/>
                <a:ext cx="390600" cy="246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Quattrocento Sans"/>
                    <a:ea typeface="Quattrocento Sans"/>
                    <a:cs typeface="Quattrocento Sans"/>
                    <a:sym typeface="Quattrocento Sans"/>
                  </a:rPr>
                  <a:t>Cart</a:t>
                </a:r>
                <a:endParaRPr sz="1400" b="0" i="0" u="none" strike="noStrike" cap="none">
                  <a:solidFill>
                    <a:srgbClr val="000000"/>
                  </a:solidFill>
                  <a:latin typeface="Arial"/>
                  <a:ea typeface="Arial"/>
                  <a:cs typeface="Arial"/>
                  <a:sym typeface="Arial"/>
                </a:endParaRPr>
              </a:p>
            </p:txBody>
          </p:sp>
        </p:grpSp>
      </p:grpSp>
      <p:sp>
        <p:nvSpPr>
          <p:cNvPr id="381" name="Google Shape;381;g149c63121dd_0_1510"/>
          <p:cNvSpPr txBox="1">
            <a:spLocks noGrp="1"/>
          </p:cNvSpPr>
          <p:nvPr>
            <p:ph type="title"/>
          </p:nvPr>
        </p:nvSpPr>
        <p:spPr>
          <a:xfrm>
            <a:off x="9180325" y="6379675"/>
            <a:ext cx="2718000" cy="3693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sz="2400">
                <a:solidFill>
                  <a:srgbClr val="202192"/>
                </a:solidFill>
              </a:rPr>
              <a:t>E-commerce app</a:t>
            </a:r>
            <a:endParaRPr>
              <a:solidFill>
                <a:srgbClr val="202192"/>
              </a:solidFill>
            </a:endParaRPr>
          </a:p>
        </p:txBody>
      </p:sp>
      <p:cxnSp>
        <p:nvCxnSpPr>
          <p:cNvPr id="382" name="Google Shape;382;g149c63121dd_0_1510"/>
          <p:cNvCxnSpPr>
            <a:endCxn id="383" idx="1"/>
          </p:cNvCxnSpPr>
          <p:nvPr/>
        </p:nvCxnSpPr>
        <p:spPr>
          <a:xfrm>
            <a:off x="2579643" y="4278848"/>
            <a:ext cx="1113600" cy="0"/>
          </a:xfrm>
          <a:prstGeom prst="straightConnector1">
            <a:avLst/>
          </a:prstGeom>
          <a:noFill/>
          <a:ln w="28575" cap="flat" cmpd="sng">
            <a:solidFill>
              <a:srgbClr val="202192"/>
            </a:solidFill>
            <a:prstDash val="solid"/>
            <a:round/>
            <a:headEnd type="triangle" w="lg" len="lg"/>
            <a:tailEnd type="triangle" w="lg" len="lg"/>
          </a:ln>
        </p:spPr>
      </p:cxnSp>
      <p:cxnSp>
        <p:nvCxnSpPr>
          <p:cNvPr id="384" name="Google Shape;384;g149c63121dd_0_1510"/>
          <p:cNvCxnSpPr>
            <a:stCxn id="383" idx="3"/>
            <a:endCxn id="374" idx="1"/>
          </p:cNvCxnSpPr>
          <p:nvPr/>
        </p:nvCxnSpPr>
        <p:spPr>
          <a:xfrm rot="10800000" flipH="1">
            <a:off x="4596147" y="4275548"/>
            <a:ext cx="1113600" cy="3300"/>
          </a:xfrm>
          <a:prstGeom prst="straightConnector1">
            <a:avLst/>
          </a:prstGeom>
          <a:noFill/>
          <a:ln w="28575" cap="flat" cmpd="sng">
            <a:solidFill>
              <a:srgbClr val="202192"/>
            </a:solidFill>
            <a:prstDash val="solid"/>
            <a:round/>
            <a:headEnd type="triangle" w="lg" len="lg"/>
            <a:tailEnd type="triangle" w="lg" len="lg"/>
          </a:ln>
        </p:spPr>
      </p:cxnSp>
      <p:cxnSp>
        <p:nvCxnSpPr>
          <p:cNvPr id="385" name="Google Shape;385;g149c63121dd_0_1510"/>
          <p:cNvCxnSpPr>
            <a:stCxn id="374" idx="3"/>
            <a:endCxn id="386" idx="1"/>
          </p:cNvCxnSpPr>
          <p:nvPr/>
        </p:nvCxnSpPr>
        <p:spPr>
          <a:xfrm>
            <a:off x="6612658" y="4275515"/>
            <a:ext cx="952500" cy="6300"/>
          </a:xfrm>
          <a:prstGeom prst="straightConnector1">
            <a:avLst/>
          </a:prstGeom>
          <a:noFill/>
          <a:ln w="28575" cap="flat" cmpd="sng">
            <a:solidFill>
              <a:srgbClr val="202192"/>
            </a:solidFill>
            <a:prstDash val="solid"/>
            <a:round/>
            <a:headEnd type="triangle" w="lg" len="lg"/>
            <a:tailEnd type="triangle" w="lg" len="lg"/>
          </a:ln>
        </p:spPr>
      </p:cxnSp>
      <p:cxnSp>
        <p:nvCxnSpPr>
          <p:cNvPr id="387" name="Google Shape;387;g149c63121dd_0_1510"/>
          <p:cNvCxnSpPr>
            <a:stCxn id="374" idx="0"/>
            <a:endCxn id="388" idx="2"/>
          </p:cNvCxnSpPr>
          <p:nvPr/>
        </p:nvCxnSpPr>
        <p:spPr>
          <a:xfrm rot="10800000">
            <a:off x="6161206" y="3222020"/>
            <a:ext cx="0" cy="526800"/>
          </a:xfrm>
          <a:prstGeom prst="straightConnector1">
            <a:avLst/>
          </a:prstGeom>
          <a:noFill/>
          <a:ln w="28575" cap="flat" cmpd="sng">
            <a:solidFill>
              <a:srgbClr val="202192"/>
            </a:solidFill>
            <a:prstDash val="solid"/>
            <a:round/>
            <a:headEnd type="triangle" w="lg" len="lg"/>
            <a:tailEnd type="triangle" w="lg" len="lg"/>
          </a:ln>
        </p:spPr>
      </p:cxnSp>
      <p:cxnSp>
        <p:nvCxnSpPr>
          <p:cNvPr id="389" name="Google Shape;389;g149c63121dd_0_1510"/>
          <p:cNvCxnSpPr>
            <a:stCxn id="374" idx="3"/>
            <a:endCxn id="390" idx="1"/>
          </p:cNvCxnSpPr>
          <p:nvPr/>
        </p:nvCxnSpPr>
        <p:spPr>
          <a:xfrm rot="10800000" flipH="1">
            <a:off x="6612658" y="2695414"/>
            <a:ext cx="952500" cy="1580100"/>
          </a:xfrm>
          <a:prstGeom prst="bentConnector3">
            <a:avLst>
              <a:gd name="adj1" fmla="val 50002"/>
            </a:avLst>
          </a:prstGeom>
          <a:noFill/>
          <a:ln w="28575" cap="flat" cmpd="sng">
            <a:solidFill>
              <a:srgbClr val="202192"/>
            </a:solidFill>
            <a:prstDash val="solid"/>
            <a:round/>
            <a:headEnd type="triangle" w="lg" len="lg"/>
            <a:tailEnd type="triangle" w="lg" len="lg"/>
          </a:ln>
        </p:spPr>
      </p:cxnSp>
      <p:cxnSp>
        <p:nvCxnSpPr>
          <p:cNvPr id="391" name="Google Shape;391;g149c63121dd_0_1510"/>
          <p:cNvCxnSpPr>
            <a:stCxn id="374" idx="3"/>
            <a:endCxn id="392" idx="1"/>
          </p:cNvCxnSpPr>
          <p:nvPr/>
        </p:nvCxnSpPr>
        <p:spPr>
          <a:xfrm rot="10800000" flipH="1">
            <a:off x="6612658" y="1115314"/>
            <a:ext cx="952500" cy="3160200"/>
          </a:xfrm>
          <a:prstGeom prst="bentConnector3">
            <a:avLst>
              <a:gd name="adj1" fmla="val 50002"/>
            </a:avLst>
          </a:prstGeom>
          <a:noFill/>
          <a:ln w="28575" cap="flat" cmpd="sng">
            <a:solidFill>
              <a:srgbClr val="202192"/>
            </a:solidFill>
            <a:prstDash val="solid"/>
            <a:round/>
            <a:headEnd type="triangle" w="lg" len="lg"/>
            <a:tailEnd type="triangle" w="lg" len="lg"/>
          </a:ln>
        </p:spPr>
      </p:cxnSp>
      <p:cxnSp>
        <p:nvCxnSpPr>
          <p:cNvPr id="393" name="Google Shape;393;g149c63121dd_0_1510"/>
          <p:cNvCxnSpPr>
            <a:stCxn id="374" idx="2"/>
            <a:endCxn id="394" idx="1"/>
          </p:cNvCxnSpPr>
          <p:nvPr/>
        </p:nvCxnSpPr>
        <p:spPr>
          <a:xfrm rot="-5400000" flipH="1">
            <a:off x="6336556" y="4626859"/>
            <a:ext cx="1053300" cy="1404000"/>
          </a:xfrm>
          <a:prstGeom prst="bentConnector2">
            <a:avLst/>
          </a:prstGeom>
          <a:noFill/>
          <a:ln w="28575" cap="flat" cmpd="sng">
            <a:solidFill>
              <a:srgbClr val="202192"/>
            </a:solidFill>
            <a:prstDash val="solid"/>
            <a:round/>
            <a:headEnd type="triangle" w="lg" len="lg"/>
            <a:tailEnd type="triangle" w="lg" len="lg"/>
          </a:ln>
        </p:spPr>
      </p:cxnSp>
      <p:cxnSp>
        <p:nvCxnSpPr>
          <p:cNvPr id="395" name="Google Shape;395;g149c63121dd_0_1510"/>
          <p:cNvCxnSpPr>
            <a:stCxn id="383" idx="0"/>
            <a:endCxn id="396" idx="2"/>
          </p:cNvCxnSpPr>
          <p:nvPr/>
        </p:nvCxnSpPr>
        <p:spPr>
          <a:xfrm rot="10800000">
            <a:off x="4144695" y="3222053"/>
            <a:ext cx="0" cy="530100"/>
          </a:xfrm>
          <a:prstGeom prst="straightConnector1">
            <a:avLst/>
          </a:prstGeom>
          <a:noFill/>
          <a:ln w="28575" cap="flat" cmpd="sng">
            <a:solidFill>
              <a:srgbClr val="202192"/>
            </a:solidFill>
            <a:prstDash val="solid"/>
            <a:round/>
            <a:headEnd type="triangle" w="lg" len="lg"/>
            <a:tailEnd type="triangle" w="lg" len="lg"/>
          </a:ln>
        </p:spPr>
      </p:cxnSp>
      <p:grpSp>
        <p:nvGrpSpPr>
          <p:cNvPr id="397" name="Google Shape;397;g149c63121dd_0_1510"/>
          <p:cNvGrpSpPr/>
          <p:nvPr/>
        </p:nvGrpSpPr>
        <p:grpSpPr>
          <a:xfrm>
            <a:off x="3693243" y="2168738"/>
            <a:ext cx="902904" cy="1053389"/>
            <a:chOff x="3693243" y="2168738"/>
            <a:chExt cx="902904" cy="1053389"/>
          </a:xfrm>
        </p:grpSpPr>
        <p:pic>
          <p:nvPicPr>
            <p:cNvPr id="396" name="Google Shape;396;g149c63121dd_0_1510"/>
            <p:cNvPicPr preferRelativeResize="0"/>
            <p:nvPr/>
          </p:nvPicPr>
          <p:blipFill rotWithShape="1">
            <a:blip r:embed="rId3">
              <a:alphaModFix/>
            </a:blip>
            <a:srcRect/>
            <a:stretch/>
          </p:blipFill>
          <p:spPr>
            <a:xfrm>
              <a:off x="3693243" y="2168738"/>
              <a:ext cx="902904" cy="1053389"/>
            </a:xfrm>
            <a:prstGeom prst="rect">
              <a:avLst/>
            </a:prstGeom>
            <a:noFill/>
            <a:ln>
              <a:noFill/>
            </a:ln>
          </p:spPr>
        </p:pic>
        <p:sp>
          <p:nvSpPr>
            <p:cNvPr id="398" name="Google Shape;398;g149c63121dd_0_1510"/>
            <p:cNvSpPr txBox="1"/>
            <p:nvPr/>
          </p:nvSpPr>
          <p:spPr>
            <a:xfrm>
              <a:off x="3881926" y="2449211"/>
              <a:ext cx="500100" cy="246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lt1"/>
                  </a:solidFill>
                  <a:latin typeface="Quattrocento Sans"/>
                  <a:ea typeface="Quattrocento Sans"/>
                  <a:cs typeface="Quattrocento Sans"/>
                  <a:sym typeface="Quattrocento Sans"/>
                </a:rPr>
                <a:t>Email</a:t>
              </a:r>
              <a:endParaRPr sz="1400" b="0" i="0" u="none" strike="noStrike" cap="none">
                <a:solidFill>
                  <a:srgbClr val="000000"/>
                </a:solidFill>
                <a:latin typeface="Arial"/>
                <a:ea typeface="Arial"/>
                <a:cs typeface="Arial"/>
                <a:sym typeface="Arial"/>
              </a:endParaRPr>
            </a:p>
          </p:txBody>
        </p:sp>
      </p:grpSp>
      <p:grpSp>
        <p:nvGrpSpPr>
          <p:cNvPr id="399" name="Google Shape;399;g149c63121dd_0_1510"/>
          <p:cNvGrpSpPr/>
          <p:nvPr/>
        </p:nvGrpSpPr>
        <p:grpSpPr>
          <a:xfrm>
            <a:off x="5709754" y="2168738"/>
            <a:ext cx="902904" cy="1053389"/>
            <a:chOff x="5709754" y="2168738"/>
            <a:chExt cx="902904" cy="1053389"/>
          </a:xfrm>
        </p:grpSpPr>
        <p:pic>
          <p:nvPicPr>
            <p:cNvPr id="388" name="Google Shape;388;g149c63121dd_0_1510"/>
            <p:cNvPicPr preferRelativeResize="0"/>
            <p:nvPr/>
          </p:nvPicPr>
          <p:blipFill rotWithShape="1">
            <a:blip r:embed="rId4">
              <a:alphaModFix/>
            </a:blip>
            <a:srcRect/>
            <a:stretch/>
          </p:blipFill>
          <p:spPr>
            <a:xfrm>
              <a:off x="5709754" y="2168738"/>
              <a:ext cx="902904" cy="1053389"/>
            </a:xfrm>
            <a:prstGeom prst="rect">
              <a:avLst/>
            </a:prstGeom>
            <a:noFill/>
            <a:ln>
              <a:noFill/>
            </a:ln>
          </p:spPr>
        </p:pic>
        <p:sp>
          <p:nvSpPr>
            <p:cNvPr id="400" name="Google Shape;400;g149c63121dd_0_1510"/>
            <p:cNvSpPr txBox="1"/>
            <p:nvPr/>
          </p:nvSpPr>
          <p:spPr>
            <a:xfrm>
              <a:off x="5783122" y="2449211"/>
              <a:ext cx="706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02192"/>
                  </a:solidFill>
                  <a:latin typeface="Quattrocento Sans"/>
                  <a:ea typeface="Quattrocento Sans"/>
                  <a:cs typeface="Quattrocento Sans"/>
                  <a:sym typeface="Quattrocento Sans"/>
                </a:rPr>
                <a:t>Payment</a:t>
              </a:r>
              <a:endParaRPr sz="1400" b="0" i="0" u="none" strike="noStrike" cap="none">
                <a:solidFill>
                  <a:srgbClr val="000000"/>
                </a:solidFill>
                <a:latin typeface="Arial"/>
                <a:ea typeface="Arial"/>
                <a:cs typeface="Arial"/>
                <a:sym typeface="Arial"/>
              </a:endParaRPr>
            </a:p>
          </p:txBody>
        </p:sp>
      </p:grpSp>
      <p:grpSp>
        <p:nvGrpSpPr>
          <p:cNvPr id="401" name="Google Shape;401;g149c63121dd_0_1510"/>
          <p:cNvGrpSpPr/>
          <p:nvPr/>
        </p:nvGrpSpPr>
        <p:grpSpPr>
          <a:xfrm>
            <a:off x="7565192" y="588657"/>
            <a:ext cx="902904" cy="1053389"/>
            <a:chOff x="7565192" y="588657"/>
            <a:chExt cx="902904" cy="1053389"/>
          </a:xfrm>
        </p:grpSpPr>
        <p:pic>
          <p:nvPicPr>
            <p:cNvPr id="392" name="Google Shape;392;g149c63121dd_0_1510"/>
            <p:cNvPicPr preferRelativeResize="0"/>
            <p:nvPr/>
          </p:nvPicPr>
          <p:blipFill rotWithShape="1">
            <a:blip r:embed="rId4">
              <a:alphaModFix/>
            </a:blip>
            <a:srcRect/>
            <a:stretch/>
          </p:blipFill>
          <p:spPr>
            <a:xfrm>
              <a:off x="7565192" y="588657"/>
              <a:ext cx="902904" cy="1053389"/>
            </a:xfrm>
            <a:prstGeom prst="rect">
              <a:avLst/>
            </a:prstGeom>
            <a:noFill/>
            <a:ln>
              <a:noFill/>
            </a:ln>
          </p:spPr>
        </p:pic>
        <p:grpSp>
          <p:nvGrpSpPr>
            <p:cNvPr id="402" name="Google Shape;402;g149c63121dd_0_1510"/>
            <p:cNvGrpSpPr/>
            <p:nvPr/>
          </p:nvGrpSpPr>
          <p:grpSpPr>
            <a:xfrm>
              <a:off x="7901903" y="1142981"/>
              <a:ext cx="170507" cy="278027"/>
              <a:chOff x="3614397" y="5290697"/>
              <a:chExt cx="299660" cy="488624"/>
            </a:xfrm>
          </p:grpSpPr>
          <p:sp>
            <p:nvSpPr>
              <p:cNvPr id="403" name="Google Shape;403;g149c63121dd_0_1510"/>
              <p:cNvSpPr/>
              <p:nvPr/>
            </p:nvSpPr>
            <p:spPr>
              <a:xfrm>
                <a:off x="3614397" y="5650250"/>
                <a:ext cx="299660" cy="129071"/>
              </a:xfrm>
              <a:custGeom>
                <a:avLst/>
                <a:gdLst/>
                <a:ahLst/>
                <a:cxnLst/>
                <a:rect l="l" t="t" r="r" b="b"/>
                <a:pathLst>
                  <a:path w="299660" h="129071" extrusionOk="0">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rgbClr val="20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4" name="Google Shape;404;g149c63121dd_0_1510"/>
              <p:cNvSpPr/>
              <p:nvPr/>
            </p:nvSpPr>
            <p:spPr>
              <a:xfrm>
                <a:off x="3615428" y="5355232"/>
                <a:ext cx="297561" cy="370297"/>
              </a:xfrm>
              <a:custGeom>
                <a:avLst/>
                <a:gdLst/>
                <a:ahLst/>
                <a:cxnLst/>
                <a:rect l="l" t="t" r="r" b="b"/>
                <a:pathLst>
                  <a:path w="297561" h="370297" extrusionOk="0">
                    <a:moveTo>
                      <a:pt x="0" y="0"/>
                    </a:moveTo>
                    <a:lnTo>
                      <a:pt x="297561" y="0"/>
                    </a:lnTo>
                    <a:lnTo>
                      <a:pt x="297561" y="370297"/>
                    </a:lnTo>
                    <a:lnTo>
                      <a:pt x="0" y="370297"/>
                    </a:lnTo>
                    <a:close/>
                  </a:path>
                </a:pathLst>
              </a:custGeom>
              <a:solidFill>
                <a:srgbClr val="2021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5" name="Google Shape;405;g149c63121dd_0_1510"/>
              <p:cNvSpPr/>
              <p:nvPr/>
            </p:nvSpPr>
            <p:spPr>
              <a:xfrm>
                <a:off x="3614397" y="5290697"/>
                <a:ext cx="299660" cy="129071"/>
              </a:xfrm>
              <a:custGeom>
                <a:avLst/>
                <a:gdLst/>
                <a:ahLst/>
                <a:cxnLst/>
                <a:rect l="l" t="t" r="r" b="b"/>
                <a:pathLst>
                  <a:path w="299660" h="129071" extrusionOk="0">
                    <a:moveTo>
                      <a:pt x="299660" y="64536"/>
                    </a:moveTo>
                    <a:cubicBezTo>
                      <a:pt x="299660" y="100178"/>
                      <a:pt x="232579" y="129071"/>
                      <a:pt x="149830" y="129071"/>
                    </a:cubicBezTo>
                    <a:cubicBezTo>
                      <a:pt x="67081" y="129071"/>
                      <a:pt x="0" y="100178"/>
                      <a:pt x="0" y="64536"/>
                    </a:cubicBezTo>
                    <a:cubicBezTo>
                      <a:pt x="0" y="28894"/>
                      <a:pt x="67081" y="0"/>
                      <a:pt x="149830" y="0"/>
                    </a:cubicBezTo>
                    <a:cubicBezTo>
                      <a:pt x="232579" y="0"/>
                      <a:pt x="299660" y="28894"/>
                      <a:pt x="299660" y="6453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406" name="Google Shape;406;g149c63121dd_0_1510"/>
            <p:cNvSpPr txBox="1"/>
            <p:nvPr/>
          </p:nvSpPr>
          <p:spPr>
            <a:xfrm>
              <a:off x="7608610" y="846460"/>
              <a:ext cx="7821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02192"/>
                  </a:solidFill>
                  <a:latin typeface="Quattrocento Sans"/>
                  <a:ea typeface="Quattrocento Sans"/>
                  <a:cs typeface="Quattrocento Sans"/>
                  <a:sym typeface="Quattrocento Sans"/>
                </a:rPr>
                <a:t>Inventory</a:t>
              </a:r>
              <a:endParaRPr sz="1400" b="0" i="0" u="none" strike="noStrike" cap="none">
                <a:solidFill>
                  <a:srgbClr val="000000"/>
                </a:solidFill>
                <a:latin typeface="Arial"/>
                <a:ea typeface="Arial"/>
                <a:cs typeface="Arial"/>
                <a:sym typeface="Arial"/>
              </a:endParaRPr>
            </a:p>
          </p:txBody>
        </p:sp>
      </p:grpSp>
      <p:grpSp>
        <p:nvGrpSpPr>
          <p:cNvPr id="407" name="Google Shape;407;g149c63121dd_0_1510"/>
          <p:cNvGrpSpPr/>
          <p:nvPr/>
        </p:nvGrpSpPr>
        <p:grpSpPr>
          <a:xfrm>
            <a:off x="7565191" y="3755169"/>
            <a:ext cx="902904" cy="1053389"/>
            <a:chOff x="7565191" y="3755169"/>
            <a:chExt cx="902904" cy="1053389"/>
          </a:xfrm>
        </p:grpSpPr>
        <p:pic>
          <p:nvPicPr>
            <p:cNvPr id="386" name="Google Shape;386;g149c63121dd_0_1510"/>
            <p:cNvPicPr preferRelativeResize="0"/>
            <p:nvPr/>
          </p:nvPicPr>
          <p:blipFill rotWithShape="1">
            <a:blip r:embed="rId4">
              <a:alphaModFix/>
            </a:blip>
            <a:srcRect/>
            <a:stretch/>
          </p:blipFill>
          <p:spPr>
            <a:xfrm>
              <a:off x="7565191" y="3755169"/>
              <a:ext cx="902904" cy="1053389"/>
            </a:xfrm>
            <a:prstGeom prst="rect">
              <a:avLst/>
            </a:prstGeom>
            <a:noFill/>
            <a:ln>
              <a:noFill/>
            </a:ln>
          </p:spPr>
        </p:pic>
        <p:sp>
          <p:nvSpPr>
            <p:cNvPr id="408" name="Google Shape;408;g149c63121dd_0_1510"/>
            <p:cNvSpPr txBox="1"/>
            <p:nvPr/>
          </p:nvSpPr>
          <p:spPr>
            <a:xfrm>
              <a:off x="7621595" y="4053718"/>
              <a:ext cx="7647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02192"/>
                  </a:solidFill>
                  <a:latin typeface="Quattrocento Sans"/>
                  <a:ea typeface="Quattrocento Sans"/>
                  <a:cs typeface="Quattrocento Sans"/>
                  <a:sym typeface="Quattrocento Sans"/>
                </a:rPr>
                <a:t>Checkout</a:t>
              </a:r>
              <a:endParaRPr sz="1400" b="0" i="0" u="none" strike="noStrike" cap="none">
                <a:solidFill>
                  <a:srgbClr val="000000"/>
                </a:solidFill>
                <a:latin typeface="Arial"/>
                <a:ea typeface="Arial"/>
                <a:cs typeface="Arial"/>
                <a:sym typeface="Arial"/>
              </a:endParaRPr>
            </a:p>
          </p:txBody>
        </p:sp>
      </p:grpSp>
      <p:grpSp>
        <p:nvGrpSpPr>
          <p:cNvPr id="409" name="Google Shape;409;g149c63121dd_0_1510"/>
          <p:cNvGrpSpPr/>
          <p:nvPr/>
        </p:nvGrpSpPr>
        <p:grpSpPr>
          <a:xfrm>
            <a:off x="3693243" y="3752153"/>
            <a:ext cx="902904" cy="1053389"/>
            <a:chOff x="3693243" y="3752153"/>
            <a:chExt cx="902904" cy="1053389"/>
          </a:xfrm>
        </p:grpSpPr>
        <p:pic>
          <p:nvPicPr>
            <p:cNvPr id="383" name="Google Shape;383;g149c63121dd_0_1510"/>
            <p:cNvPicPr preferRelativeResize="0"/>
            <p:nvPr/>
          </p:nvPicPr>
          <p:blipFill rotWithShape="1">
            <a:blip r:embed="rId5">
              <a:alphaModFix/>
            </a:blip>
            <a:srcRect/>
            <a:stretch/>
          </p:blipFill>
          <p:spPr>
            <a:xfrm>
              <a:off x="3693243" y="3752153"/>
              <a:ext cx="902904" cy="1053389"/>
            </a:xfrm>
            <a:prstGeom prst="rect">
              <a:avLst/>
            </a:prstGeom>
            <a:noFill/>
            <a:ln>
              <a:noFill/>
            </a:ln>
          </p:spPr>
        </p:pic>
        <p:sp>
          <p:nvSpPr>
            <p:cNvPr id="410" name="Google Shape;410;g149c63121dd_0_1510"/>
            <p:cNvSpPr txBox="1"/>
            <p:nvPr/>
          </p:nvSpPr>
          <p:spPr>
            <a:xfrm>
              <a:off x="3763818" y="4063403"/>
              <a:ext cx="736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02192"/>
                  </a:solidFill>
                  <a:latin typeface="Quattrocento Sans"/>
                  <a:ea typeface="Quattrocento Sans"/>
                  <a:cs typeface="Quattrocento Sans"/>
                  <a:sym typeface="Quattrocento Sans"/>
                </a:rPr>
                <a:t>Frontend</a:t>
              </a:r>
              <a:endParaRPr sz="1400" b="0" i="0" u="none" strike="noStrike" cap="none">
                <a:solidFill>
                  <a:srgbClr val="000000"/>
                </a:solidFill>
                <a:latin typeface="Arial"/>
                <a:ea typeface="Arial"/>
                <a:cs typeface="Arial"/>
                <a:sym typeface="Arial"/>
              </a:endParaRPr>
            </a:p>
          </p:txBody>
        </p:sp>
      </p:grpSp>
      <p:grpSp>
        <p:nvGrpSpPr>
          <p:cNvPr id="411" name="Google Shape;411;g149c63121dd_0_1510"/>
          <p:cNvGrpSpPr/>
          <p:nvPr/>
        </p:nvGrpSpPr>
        <p:grpSpPr>
          <a:xfrm>
            <a:off x="7565192" y="2168738"/>
            <a:ext cx="902904" cy="1053389"/>
            <a:chOff x="7565192" y="2168738"/>
            <a:chExt cx="902904" cy="1053389"/>
          </a:xfrm>
        </p:grpSpPr>
        <p:pic>
          <p:nvPicPr>
            <p:cNvPr id="390" name="Google Shape;390;g149c63121dd_0_1510"/>
            <p:cNvPicPr preferRelativeResize="0"/>
            <p:nvPr/>
          </p:nvPicPr>
          <p:blipFill rotWithShape="1">
            <a:blip r:embed="rId5">
              <a:alphaModFix/>
            </a:blip>
            <a:srcRect/>
            <a:stretch/>
          </p:blipFill>
          <p:spPr>
            <a:xfrm>
              <a:off x="7565192" y="2168738"/>
              <a:ext cx="902904" cy="1053389"/>
            </a:xfrm>
            <a:prstGeom prst="rect">
              <a:avLst/>
            </a:prstGeom>
            <a:noFill/>
            <a:ln>
              <a:noFill/>
            </a:ln>
          </p:spPr>
        </p:pic>
        <p:sp>
          <p:nvSpPr>
            <p:cNvPr id="412" name="Google Shape;412;g149c63121dd_0_1510"/>
            <p:cNvSpPr txBox="1"/>
            <p:nvPr/>
          </p:nvSpPr>
          <p:spPr>
            <a:xfrm>
              <a:off x="7758052" y="2449211"/>
              <a:ext cx="5172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02192"/>
                  </a:solidFill>
                  <a:latin typeface="Quattrocento Sans"/>
                  <a:ea typeface="Quattrocento Sans"/>
                  <a:cs typeface="Quattrocento Sans"/>
                  <a:sym typeface="Quattrocento Sans"/>
                </a:rPr>
                <a:t>RCMD</a:t>
              </a:r>
              <a:endParaRPr sz="1400" b="0" i="0" u="none" strike="noStrike" cap="none">
                <a:solidFill>
                  <a:srgbClr val="000000"/>
                </a:solidFill>
                <a:latin typeface="Arial"/>
                <a:ea typeface="Arial"/>
                <a:cs typeface="Arial"/>
                <a:sym typeface="Arial"/>
              </a:endParaRPr>
            </a:p>
          </p:txBody>
        </p:sp>
      </p:grpSp>
      <p:grpSp>
        <p:nvGrpSpPr>
          <p:cNvPr id="413" name="Google Shape;413;g149c63121dd_0_1510"/>
          <p:cNvGrpSpPr/>
          <p:nvPr/>
        </p:nvGrpSpPr>
        <p:grpSpPr>
          <a:xfrm>
            <a:off x="1538837" y="3624441"/>
            <a:ext cx="914400" cy="1022078"/>
            <a:chOff x="1538837" y="3624441"/>
            <a:chExt cx="914400" cy="1022078"/>
          </a:xfrm>
        </p:grpSpPr>
        <p:pic>
          <p:nvPicPr>
            <p:cNvPr id="414" name="Google Shape;414;g149c63121dd_0_1510" descr="Internet with solid fill"/>
            <p:cNvPicPr preferRelativeResize="0"/>
            <p:nvPr/>
          </p:nvPicPr>
          <p:blipFill rotWithShape="1">
            <a:blip r:embed="rId6">
              <a:alphaModFix/>
            </a:blip>
            <a:srcRect/>
            <a:stretch/>
          </p:blipFill>
          <p:spPr>
            <a:xfrm>
              <a:off x="1538837" y="3624441"/>
              <a:ext cx="914400" cy="914400"/>
            </a:xfrm>
            <a:prstGeom prst="rect">
              <a:avLst/>
            </a:prstGeom>
            <a:noFill/>
            <a:ln>
              <a:noFill/>
            </a:ln>
          </p:spPr>
        </p:pic>
        <p:sp>
          <p:nvSpPr>
            <p:cNvPr id="415" name="Google Shape;415;g149c63121dd_0_1510"/>
            <p:cNvSpPr txBox="1"/>
            <p:nvPr/>
          </p:nvSpPr>
          <p:spPr>
            <a:xfrm>
              <a:off x="1672744" y="4431119"/>
              <a:ext cx="646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02192"/>
                  </a:solidFill>
                  <a:latin typeface="Quattrocento Sans"/>
                  <a:ea typeface="Quattrocento Sans"/>
                  <a:cs typeface="Quattrocento Sans"/>
                  <a:sym typeface="Quattrocento Sans"/>
                </a:rPr>
                <a:t>Internet</a:t>
              </a:r>
              <a:endParaRPr sz="1400" b="0" i="0" u="none" strike="noStrike" cap="none">
                <a:solidFill>
                  <a:srgbClr val="000000"/>
                </a:solidFill>
                <a:latin typeface="Arial"/>
                <a:ea typeface="Arial"/>
                <a:cs typeface="Arial"/>
                <a:sym typeface="Arial"/>
              </a:endParaRPr>
            </a:p>
          </p:txBody>
        </p:sp>
      </p:grpSp>
      <p:grpSp>
        <p:nvGrpSpPr>
          <p:cNvPr id="416" name="Google Shape;416;g149c63121dd_0_1510"/>
          <p:cNvGrpSpPr/>
          <p:nvPr/>
        </p:nvGrpSpPr>
        <p:grpSpPr>
          <a:xfrm>
            <a:off x="10371392" y="3935296"/>
            <a:ext cx="1665947" cy="678380"/>
            <a:chOff x="10393429" y="3866473"/>
            <a:chExt cx="1665947" cy="678380"/>
          </a:xfrm>
        </p:grpSpPr>
        <p:pic>
          <p:nvPicPr>
            <p:cNvPr id="417" name="Google Shape;417;g149c63121dd_0_1510"/>
            <p:cNvPicPr preferRelativeResize="0"/>
            <p:nvPr/>
          </p:nvPicPr>
          <p:blipFill rotWithShape="1">
            <a:blip r:embed="rId7">
              <a:alphaModFix/>
            </a:blip>
            <a:srcRect/>
            <a:stretch/>
          </p:blipFill>
          <p:spPr>
            <a:xfrm>
              <a:off x="10393429" y="3866473"/>
              <a:ext cx="502727" cy="678380"/>
            </a:xfrm>
            <a:prstGeom prst="rect">
              <a:avLst/>
            </a:prstGeom>
            <a:noFill/>
            <a:ln>
              <a:noFill/>
            </a:ln>
          </p:spPr>
        </p:pic>
        <p:sp>
          <p:nvSpPr>
            <p:cNvPr id="418" name="Google Shape;418;g149c63121dd_0_1510"/>
            <p:cNvSpPr txBox="1"/>
            <p:nvPr/>
          </p:nvSpPr>
          <p:spPr>
            <a:xfrm>
              <a:off x="10975776" y="3998851"/>
              <a:ext cx="10836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02192"/>
                  </a:solidFill>
                  <a:latin typeface="Quattrocento Sans"/>
                  <a:ea typeface="Quattrocento Sans"/>
                  <a:cs typeface="Quattrocento Sans"/>
                  <a:sym typeface="Quattrocento Sans"/>
                </a:rPr>
                <a:t>State</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02192"/>
                  </a:solidFill>
                  <a:latin typeface="Quattrocento Sans"/>
                  <a:ea typeface="Quattrocento Sans"/>
                  <a:cs typeface="Quattrocento Sans"/>
                  <a:sym typeface="Quattrocento Sans"/>
                </a:rPr>
                <a:t>Management</a:t>
              </a:r>
              <a:endParaRPr sz="1400" b="0" i="0" u="none" strike="noStrike" cap="none">
                <a:solidFill>
                  <a:srgbClr val="000000"/>
                </a:solidFill>
                <a:latin typeface="Arial"/>
                <a:ea typeface="Arial"/>
                <a:cs typeface="Arial"/>
                <a:sym typeface="Arial"/>
              </a:endParaRPr>
            </a:p>
          </p:txBody>
        </p:sp>
      </p:grpSp>
      <p:grpSp>
        <p:nvGrpSpPr>
          <p:cNvPr id="419" name="Google Shape;419;g149c63121dd_0_1510"/>
          <p:cNvGrpSpPr/>
          <p:nvPr/>
        </p:nvGrpSpPr>
        <p:grpSpPr>
          <a:xfrm>
            <a:off x="10325725" y="5677278"/>
            <a:ext cx="1260454" cy="346633"/>
            <a:chOff x="10428498" y="5533168"/>
            <a:chExt cx="1260454" cy="346633"/>
          </a:xfrm>
        </p:grpSpPr>
        <p:pic>
          <p:nvPicPr>
            <p:cNvPr id="420" name="Google Shape;420;g149c63121dd_0_1510"/>
            <p:cNvPicPr preferRelativeResize="0"/>
            <p:nvPr/>
          </p:nvPicPr>
          <p:blipFill rotWithShape="1">
            <a:blip r:embed="rId8">
              <a:alphaModFix/>
            </a:blip>
            <a:srcRect/>
            <a:stretch/>
          </p:blipFill>
          <p:spPr>
            <a:xfrm>
              <a:off x="10428498" y="5533168"/>
              <a:ext cx="624703" cy="346633"/>
            </a:xfrm>
            <a:prstGeom prst="rect">
              <a:avLst/>
            </a:prstGeom>
            <a:noFill/>
            <a:ln>
              <a:noFill/>
            </a:ln>
          </p:spPr>
        </p:pic>
        <p:sp>
          <p:nvSpPr>
            <p:cNvPr id="421" name="Google Shape;421;g149c63121dd_0_1510"/>
            <p:cNvSpPr txBox="1"/>
            <p:nvPr/>
          </p:nvSpPr>
          <p:spPr>
            <a:xfrm>
              <a:off x="11151952" y="5621142"/>
              <a:ext cx="5370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202192"/>
                  </a:solidFill>
                  <a:latin typeface="Quattrocento Sans"/>
                  <a:ea typeface="Quattrocento Sans"/>
                  <a:cs typeface="Quattrocento Sans"/>
                  <a:sym typeface="Quattrocento Sans"/>
                </a:rPr>
                <a:t>Queue</a:t>
              </a:r>
              <a:endParaRPr sz="1400" b="0" i="0" u="none" strike="noStrike" cap="none">
                <a:solidFill>
                  <a:srgbClr val="000000"/>
                </a:solidFill>
                <a:latin typeface="Arial"/>
                <a:ea typeface="Arial"/>
                <a:cs typeface="Arial"/>
                <a:sym typeface="Arial"/>
              </a:endParaRPr>
            </a:p>
          </p:txBody>
        </p:sp>
      </p:grpSp>
      <p:cxnSp>
        <p:nvCxnSpPr>
          <p:cNvPr id="422" name="Google Shape;422;g149c63121dd_0_1510"/>
          <p:cNvCxnSpPr>
            <a:stCxn id="386" idx="3"/>
          </p:cNvCxnSpPr>
          <p:nvPr/>
        </p:nvCxnSpPr>
        <p:spPr>
          <a:xfrm>
            <a:off x="8468095" y="4281864"/>
            <a:ext cx="1723800" cy="2700"/>
          </a:xfrm>
          <a:prstGeom prst="straightConnector1">
            <a:avLst/>
          </a:prstGeom>
          <a:noFill/>
          <a:ln w="28575" cap="flat" cmpd="sng">
            <a:solidFill>
              <a:srgbClr val="202192"/>
            </a:solidFill>
            <a:prstDash val="solid"/>
            <a:round/>
            <a:headEnd type="triangle" w="lg" len="lg"/>
            <a:tailEnd type="triangle" w="lg" len="lg"/>
          </a:ln>
        </p:spPr>
      </p:cxnSp>
      <p:cxnSp>
        <p:nvCxnSpPr>
          <p:cNvPr id="423" name="Google Shape;423;g149c63121dd_0_1510"/>
          <p:cNvCxnSpPr>
            <a:stCxn id="394" idx="3"/>
          </p:cNvCxnSpPr>
          <p:nvPr/>
        </p:nvCxnSpPr>
        <p:spPr>
          <a:xfrm>
            <a:off x="8468096" y="5855597"/>
            <a:ext cx="1723800" cy="0"/>
          </a:xfrm>
          <a:prstGeom prst="straightConnector1">
            <a:avLst/>
          </a:prstGeom>
          <a:noFill/>
          <a:ln w="28575" cap="flat" cmpd="sng">
            <a:solidFill>
              <a:srgbClr val="202192"/>
            </a:solidFill>
            <a:prstDash val="solid"/>
            <a:round/>
            <a:headEnd type="triangle" w="lg" len="lg"/>
            <a:tailEnd type="triangle" w="lg" len="lg"/>
          </a:ln>
        </p:spPr>
      </p:cxnSp>
      <p:grpSp>
        <p:nvGrpSpPr>
          <p:cNvPr id="424" name="Google Shape;424;g149c63121dd_0_1510"/>
          <p:cNvGrpSpPr/>
          <p:nvPr/>
        </p:nvGrpSpPr>
        <p:grpSpPr>
          <a:xfrm>
            <a:off x="7565192" y="5328902"/>
            <a:ext cx="902904" cy="1053389"/>
            <a:chOff x="7565192" y="5328902"/>
            <a:chExt cx="902904" cy="1053389"/>
          </a:xfrm>
        </p:grpSpPr>
        <p:pic>
          <p:nvPicPr>
            <p:cNvPr id="394" name="Google Shape;394;g149c63121dd_0_1510"/>
            <p:cNvPicPr preferRelativeResize="0"/>
            <p:nvPr/>
          </p:nvPicPr>
          <p:blipFill rotWithShape="1">
            <a:blip r:embed="rId3">
              <a:alphaModFix/>
            </a:blip>
            <a:srcRect/>
            <a:stretch/>
          </p:blipFill>
          <p:spPr>
            <a:xfrm>
              <a:off x="7565192" y="5328902"/>
              <a:ext cx="902904" cy="1053389"/>
            </a:xfrm>
            <a:prstGeom prst="rect">
              <a:avLst/>
            </a:prstGeom>
            <a:noFill/>
            <a:ln>
              <a:noFill/>
            </a:ln>
          </p:spPr>
        </p:pic>
        <p:sp>
          <p:nvSpPr>
            <p:cNvPr id="425" name="Google Shape;425;g149c63121dd_0_1510"/>
            <p:cNvSpPr txBox="1"/>
            <p:nvPr/>
          </p:nvSpPr>
          <p:spPr>
            <a:xfrm>
              <a:off x="7643269" y="5595951"/>
              <a:ext cx="7215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Quattrocento Sans"/>
                  <a:ea typeface="Quattrocento Sans"/>
                  <a:cs typeface="Quattrocento Sans"/>
                  <a:sym typeface="Quattrocento Sans"/>
                </a:rPr>
                <a:t>Shipping</a:t>
              </a:r>
              <a:endParaRPr sz="1400" b="0" i="0" u="none" strike="noStrike" cap="none">
                <a:solidFill>
                  <a:srgbClr val="000000"/>
                </a:solidFill>
                <a:latin typeface="Arial"/>
                <a:ea typeface="Arial"/>
                <a:cs typeface="Arial"/>
                <a:sym typeface="Arial"/>
              </a:endParaRPr>
            </a:p>
          </p:txBody>
        </p:sp>
      </p:grpSp>
      <p:sp>
        <p:nvSpPr>
          <p:cNvPr id="426" name="Google Shape;426;g149c63121dd_0_1510"/>
          <p:cNvSpPr/>
          <p:nvPr/>
        </p:nvSpPr>
        <p:spPr>
          <a:xfrm>
            <a:off x="8468150" y="2978799"/>
            <a:ext cx="1940100" cy="956700"/>
          </a:xfrm>
          <a:prstGeom prst="wedgeRoundRectCallout">
            <a:avLst>
              <a:gd name="adj1" fmla="val -47269"/>
              <a:gd name="adj2" fmla="val 73908"/>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1"/>
                </a:solidFill>
                <a:latin typeface="Quattrocento Sans"/>
                <a:ea typeface="Quattrocento Sans"/>
                <a:cs typeface="Quattrocento Sans"/>
                <a:sym typeface="Quattrocento Sans"/>
              </a:rPr>
              <a:t>How do I secure access to my data layer?</a:t>
            </a:r>
            <a:endParaRPr sz="1400" b="0" i="0" u="none" strike="noStrike" cap="none">
              <a:solidFill>
                <a:srgbClr val="000000"/>
              </a:solidFill>
              <a:latin typeface="Arial"/>
              <a:ea typeface="Arial"/>
              <a:cs typeface="Arial"/>
              <a:sym typeface="Arial"/>
            </a:endParaRPr>
          </a:p>
        </p:txBody>
      </p:sp>
      <p:sp>
        <p:nvSpPr>
          <p:cNvPr id="427" name="Google Shape;427;g149c63121dd_0_1510"/>
          <p:cNvSpPr/>
          <p:nvPr/>
        </p:nvSpPr>
        <p:spPr>
          <a:xfrm>
            <a:off x="9549600" y="292100"/>
            <a:ext cx="2406900" cy="823200"/>
          </a:xfrm>
          <a:prstGeom prst="wedgeRoundRectCallout">
            <a:avLst>
              <a:gd name="adj1" fmla="val -105387"/>
              <a:gd name="adj2" fmla="val 66963"/>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Quattrocento Sans"/>
                <a:ea typeface="Quattrocento Sans"/>
                <a:cs typeface="Quattrocento Sans"/>
                <a:sym typeface="Quattrocento Sans"/>
              </a:rPr>
              <a:t>How do I implement first-write-wins?</a:t>
            </a:r>
            <a:endParaRPr sz="1400" b="0" i="0" u="none" strike="noStrike" cap="none">
              <a:solidFill>
                <a:srgbClr val="000000"/>
              </a:solidFill>
              <a:latin typeface="Arial"/>
              <a:ea typeface="Arial"/>
              <a:cs typeface="Arial"/>
              <a:sym typeface="Arial"/>
            </a:endParaRPr>
          </a:p>
        </p:txBody>
      </p:sp>
      <p:sp>
        <p:nvSpPr>
          <p:cNvPr id="428" name="Google Shape;428;g149c63121dd_0_1510"/>
          <p:cNvSpPr/>
          <p:nvPr/>
        </p:nvSpPr>
        <p:spPr>
          <a:xfrm>
            <a:off x="9180325" y="1293025"/>
            <a:ext cx="2718000" cy="1490700"/>
          </a:xfrm>
          <a:prstGeom prst="wedgeRoundRectCallout">
            <a:avLst>
              <a:gd name="adj1" fmla="val 7533"/>
              <a:gd name="adj2" fmla="val 126035"/>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Quattrocento Sans"/>
                <a:ea typeface="Quattrocento Sans"/>
                <a:cs typeface="Quattrocento Sans"/>
                <a:sym typeface="Quattrocento Sans"/>
              </a:rPr>
              <a:t>How do I handle state conflicts from multiple apps? </a:t>
            </a: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Quattrocento Sans"/>
                <a:ea typeface="Quattrocento Sans"/>
                <a:cs typeface="Quattrocento Sans"/>
                <a:sym typeface="Quattrocento Sans"/>
              </a:rPr>
              <a:t>How do I measure latency on my database?</a:t>
            </a:r>
            <a:endParaRPr sz="1400" b="0" i="0" u="none" strike="noStrike" cap="none">
              <a:solidFill>
                <a:srgbClr val="000000"/>
              </a:solidFill>
              <a:latin typeface="Arial"/>
              <a:ea typeface="Arial"/>
              <a:cs typeface="Arial"/>
              <a:sym typeface="Arial"/>
            </a:endParaRPr>
          </a:p>
        </p:txBody>
      </p:sp>
      <p:sp>
        <p:nvSpPr>
          <p:cNvPr id="429" name="Google Shape;429;g149c63121dd_0_1510"/>
          <p:cNvSpPr/>
          <p:nvPr/>
        </p:nvSpPr>
        <p:spPr>
          <a:xfrm>
            <a:off x="293700" y="1738725"/>
            <a:ext cx="2406900" cy="956700"/>
          </a:xfrm>
          <a:prstGeom prst="wedgeRoundRectCallout">
            <a:avLst>
              <a:gd name="adj1" fmla="val 105660"/>
              <a:gd name="adj2" fmla="val 12850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Quattrocento Sans"/>
                <a:ea typeface="Quattrocento Sans"/>
                <a:cs typeface="Quattrocento Sans"/>
                <a:sym typeface="Quattrocento Sans"/>
              </a:rPr>
              <a:t>I just want to trace my calls end–to-end. What’s OpenTelemetry? </a:t>
            </a:r>
            <a:endParaRPr sz="1600" b="0" i="0" u="none" strike="noStrike" cap="none">
              <a:solidFill>
                <a:schemeClr val="dk1"/>
              </a:solidFill>
              <a:latin typeface="Quattrocento Sans"/>
              <a:ea typeface="Quattrocento Sans"/>
              <a:cs typeface="Quattrocento Sans"/>
              <a:sym typeface="Quattrocento Sans"/>
            </a:endParaRPr>
          </a:p>
        </p:txBody>
      </p:sp>
      <p:sp>
        <p:nvSpPr>
          <p:cNvPr id="430" name="Google Shape;430;g149c63121dd_0_1510"/>
          <p:cNvSpPr/>
          <p:nvPr/>
        </p:nvSpPr>
        <p:spPr>
          <a:xfrm>
            <a:off x="2941250" y="4946200"/>
            <a:ext cx="2406900" cy="823200"/>
          </a:xfrm>
          <a:prstGeom prst="wedgeRoundRectCallout">
            <a:avLst>
              <a:gd name="adj1" fmla="val 45408"/>
              <a:gd name="adj2" fmla="val -121966"/>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1600" b="0" i="0" u="none" strike="noStrike" cap="none">
                <a:solidFill>
                  <a:schemeClr val="dk1"/>
                </a:solidFill>
                <a:latin typeface="Quattrocento Sans"/>
                <a:ea typeface="Quattrocento Sans"/>
                <a:cs typeface="Quattrocento Sans"/>
                <a:sym typeface="Quattrocento Sans"/>
              </a:rPr>
              <a:t>How do I encrypt calls with ongoing cert rotation?</a:t>
            </a:r>
            <a:endParaRPr sz="1400" b="0" i="0" u="none" strike="noStrike" cap="none">
              <a:solidFill>
                <a:srgbClr val="000000"/>
              </a:solidFill>
              <a:latin typeface="Arial"/>
              <a:ea typeface="Arial"/>
              <a:cs typeface="Arial"/>
              <a:sym typeface="Arial"/>
            </a:endParaRPr>
          </a:p>
        </p:txBody>
      </p:sp>
      <p:sp>
        <p:nvSpPr>
          <p:cNvPr id="431" name="Google Shape;431;g149c63121dd_0_1510"/>
          <p:cNvSpPr/>
          <p:nvPr/>
        </p:nvSpPr>
        <p:spPr>
          <a:xfrm>
            <a:off x="293700" y="1738725"/>
            <a:ext cx="2406900" cy="956700"/>
          </a:xfrm>
          <a:prstGeom prst="wedgeRoundRectCallout">
            <a:avLst>
              <a:gd name="adj1" fmla="val 50512"/>
              <a:gd name="adj2" fmla="val 202744"/>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Quattrocento Sans"/>
                <a:ea typeface="Quattrocento Sans"/>
                <a:cs typeface="Quattrocento Sans"/>
                <a:sym typeface="Quattrocento Sans"/>
              </a:rPr>
              <a:t>I just want to trace my calls end–to-end. What’s OpenTelemetry? </a:t>
            </a:r>
            <a:endParaRPr sz="1600" b="0" i="0" u="none" strike="noStrike" cap="none">
              <a:solidFill>
                <a:schemeClr val="dk1"/>
              </a:solidFill>
              <a:latin typeface="Quattrocento Sans"/>
              <a:ea typeface="Quattrocento Sans"/>
              <a:cs typeface="Quattrocento Sans"/>
              <a:sym typeface="Quattrocento Sans"/>
            </a:endParaRPr>
          </a:p>
        </p:txBody>
      </p:sp>
      <p:sp>
        <p:nvSpPr>
          <p:cNvPr id="432" name="Google Shape;432;g149c63121dd_0_1510"/>
          <p:cNvSpPr/>
          <p:nvPr/>
        </p:nvSpPr>
        <p:spPr>
          <a:xfrm>
            <a:off x="3605575" y="107450"/>
            <a:ext cx="2406900" cy="956700"/>
          </a:xfrm>
          <a:prstGeom prst="wedgeRoundRectCallout">
            <a:avLst>
              <a:gd name="adj1" fmla="val 93289"/>
              <a:gd name="adj2" fmla="val 63659"/>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Quattrocento Sans"/>
                <a:ea typeface="Quattrocento Sans"/>
                <a:cs typeface="Quattrocento Sans"/>
                <a:sym typeface="Quattrocento Sans"/>
              </a:rPr>
              <a:t>How do I send messages to many applications?</a:t>
            </a:r>
            <a:endParaRPr sz="1600" b="0" i="0" u="none" strike="noStrike" cap="none">
              <a:solidFill>
                <a:schemeClr val="dk1"/>
              </a:solidFill>
              <a:latin typeface="Quattrocento Sans"/>
              <a:ea typeface="Quattrocento Sans"/>
              <a:cs typeface="Quattrocento Sans"/>
              <a:sym typeface="Quattrocento Sans"/>
            </a:endParaRPr>
          </a:p>
        </p:txBody>
      </p:sp>
      <p:sp>
        <p:nvSpPr>
          <p:cNvPr id="433" name="Google Shape;433;g149c63121dd_0_1510"/>
          <p:cNvSpPr/>
          <p:nvPr/>
        </p:nvSpPr>
        <p:spPr>
          <a:xfrm>
            <a:off x="3605575" y="1401750"/>
            <a:ext cx="2406900" cy="621300"/>
          </a:xfrm>
          <a:prstGeom prst="wedgeRoundRectCallout">
            <a:avLst>
              <a:gd name="adj1" fmla="val 92793"/>
              <a:gd name="adj2" fmla="val 71801"/>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Quattrocento Sans"/>
                <a:ea typeface="Quattrocento Sans"/>
                <a:cs typeface="Quattrocento Sans"/>
                <a:sym typeface="Quattrocento Sans"/>
              </a:rPr>
              <a:t>How do I expire sent messages?</a:t>
            </a:r>
            <a:endParaRPr sz="1600" b="0" i="0" u="none" strike="noStrike" cap="none">
              <a:solidFill>
                <a:schemeClr val="dk1"/>
              </a:solidFill>
              <a:latin typeface="Quattrocento Sans"/>
              <a:ea typeface="Quattrocento Sans"/>
              <a:cs typeface="Quattrocento Sans"/>
              <a:sym typeface="Quattrocento Sans"/>
            </a:endParaRPr>
          </a:p>
        </p:txBody>
      </p:sp>
      <p:sp>
        <p:nvSpPr>
          <p:cNvPr id="434" name="Google Shape;434;g149c63121dd_0_1510"/>
          <p:cNvSpPr/>
          <p:nvPr/>
        </p:nvSpPr>
        <p:spPr>
          <a:xfrm>
            <a:off x="2941250" y="5910050"/>
            <a:ext cx="2406900" cy="823200"/>
          </a:xfrm>
          <a:prstGeom prst="wedgeRoundRectCallout">
            <a:avLst>
              <a:gd name="adj1" fmla="val 82128"/>
              <a:gd name="adj2" fmla="val -65108"/>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Quattrocento Sans"/>
                <a:ea typeface="Quattrocento Sans"/>
                <a:cs typeface="Quattrocento Sans"/>
                <a:sym typeface="Quattrocento Sans"/>
              </a:rPr>
              <a:t>How do applications discover and call each other?</a:t>
            </a:r>
            <a:endParaRPr sz="1400" b="0" i="0" u="none" strike="noStrike" cap="none">
              <a:solidFill>
                <a:srgbClr val="000000"/>
              </a:solidFill>
              <a:latin typeface="Arial"/>
              <a:ea typeface="Arial"/>
              <a:cs typeface="Arial"/>
              <a:sym typeface="Arial"/>
            </a:endParaRPr>
          </a:p>
        </p:txBody>
      </p:sp>
      <p:sp>
        <p:nvSpPr>
          <p:cNvPr id="435" name="Google Shape;435;g149c63121dd_0_1510"/>
          <p:cNvSpPr/>
          <p:nvPr/>
        </p:nvSpPr>
        <p:spPr>
          <a:xfrm>
            <a:off x="8378250" y="4591736"/>
            <a:ext cx="1940100" cy="956700"/>
          </a:xfrm>
          <a:prstGeom prst="wedgeRoundRectCallout">
            <a:avLst>
              <a:gd name="adj1" fmla="val -47269"/>
              <a:gd name="adj2" fmla="val 73908"/>
              <a:gd name="adj3" fmla="val 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Quattrocento Sans"/>
                <a:ea typeface="Quattrocento Sans"/>
                <a:cs typeface="Quattrocento Sans"/>
                <a:sym typeface="Quattrocento Sans"/>
              </a:rPr>
              <a:t>How to I handle failed calls and perform retries?</a:t>
            </a:r>
            <a:endParaRPr sz="1400" b="0" i="0" u="none" strike="noStrike" cap="none">
              <a:solidFill>
                <a:srgbClr val="000000"/>
              </a:solidFill>
              <a:latin typeface="Arial"/>
              <a:ea typeface="Arial"/>
              <a:cs typeface="Arial"/>
              <a:sym typeface="Arial"/>
            </a:endParaRPr>
          </a:p>
        </p:txBody>
      </p:sp>
      <p:sp>
        <p:nvSpPr>
          <p:cNvPr id="436" name="Google Shape;436;g149c63121dd_0_1510"/>
          <p:cNvSpPr txBox="1">
            <a:spLocks noGrp="1"/>
          </p:cNvSpPr>
          <p:nvPr>
            <p:ph type="title"/>
          </p:nvPr>
        </p:nvSpPr>
        <p:spPr>
          <a:xfrm>
            <a:off x="196416" y="240750"/>
            <a:ext cx="2824800" cy="1108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3600"/>
              <a:buFont typeface="Quattrocento Sans"/>
              <a:buNone/>
            </a:pPr>
            <a:r>
              <a:rPr lang="en-US"/>
              <a:t>Developer </a:t>
            </a:r>
            <a:endParaRPr/>
          </a:p>
          <a:p>
            <a:pPr marL="0" lvl="0" indent="0" algn="l" rtl="0">
              <a:lnSpc>
                <a:spcPct val="100000"/>
              </a:lnSpc>
              <a:spcBef>
                <a:spcPts val="0"/>
              </a:spcBef>
              <a:spcAft>
                <a:spcPts val="0"/>
              </a:spcAft>
              <a:buClr>
                <a:schemeClr val="dk1"/>
              </a:buClr>
              <a:buSzPts val="3600"/>
              <a:buFont typeface="Quattrocento Sans"/>
              <a:buNone/>
            </a:pPr>
            <a:r>
              <a:rPr lang="en-US"/>
              <a:t>challenges</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97"/>
                                        </p:tgtEl>
                                        <p:attrNameLst>
                                          <p:attrName>style.visibility</p:attrName>
                                        </p:attrNameLst>
                                      </p:cBhvr>
                                      <p:to>
                                        <p:strVal val="visible"/>
                                      </p:to>
                                    </p:set>
                                    <p:anim calcmode="lin" valueType="num">
                                      <p:cBhvr additive="base">
                                        <p:cTn id="7" dur="500"/>
                                        <p:tgtEl>
                                          <p:spTgt spid="397"/>
                                        </p:tgtEl>
                                        <p:attrNameLst>
                                          <p:attrName>ppt_w</p:attrName>
                                        </p:attrNameLst>
                                      </p:cBhvr>
                                      <p:tavLst>
                                        <p:tav tm="0">
                                          <p:val>
                                            <p:strVal val="0"/>
                                          </p:val>
                                        </p:tav>
                                        <p:tav tm="100000">
                                          <p:val>
                                            <p:strVal val="#ppt_w"/>
                                          </p:val>
                                        </p:tav>
                                      </p:tavLst>
                                    </p:anim>
                                    <p:anim calcmode="lin" valueType="num">
                                      <p:cBhvr additive="base">
                                        <p:cTn id="8" dur="500"/>
                                        <p:tgtEl>
                                          <p:spTgt spid="397"/>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409"/>
                                        </p:tgtEl>
                                        <p:attrNameLst>
                                          <p:attrName>style.visibility</p:attrName>
                                        </p:attrNameLst>
                                      </p:cBhvr>
                                      <p:to>
                                        <p:strVal val="visible"/>
                                      </p:to>
                                    </p:set>
                                    <p:anim calcmode="lin" valueType="num">
                                      <p:cBhvr additive="base">
                                        <p:cTn id="11" dur="500"/>
                                        <p:tgtEl>
                                          <p:spTgt spid="409"/>
                                        </p:tgtEl>
                                        <p:attrNameLst>
                                          <p:attrName>ppt_w</p:attrName>
                                        </p:attrNameLst>
                                      </p:cBhvr>
                                      <p:tavLst>
                                        <p:tav tm="0">
                                          <p:val>
                                            <p:strVal val="0"/>
                                          </p:val>
                                        </p:tav>
                                        <p:tav tm="100000">
                                          <p:val>
                                            <p:strVal val="#ppt_w"/>
                                          </p:val>
                                        </p:tav>
                                      </p:tavLst>
                                    </p:anim>
                                    <p:anim calcmode="lin" valueType="num">
                                      <p:cBhvr additive="base">
                                        <p:cTn id="12" dur="500"/>
                                        <p:tgtEl>
                                          <p:spTgt spid="409"/>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399"/>
                                        </p:tgtEl>
                                        <p:attrNameLst>
                                          <p:attrName>style.visibility</p:attrName>
                                        </p:attrNameLst>
                                      </p:cBhvr>
                                      <p:to>
                                        <p:strVal val="visible"/>
                                      </p:to>
                                    </p:set>
                                    <p:anim calcmode="lin" valueType="num">
                                      <p:cBhvr additive="base">
                                        <p:cTn id="15" dur="500"/>
                                        <p:tgtEl>
                                          <p:spTgt spid="399"/>
                                        </p:tgtEl>
                                        <p:attrNameLst>
                                          <p:attrName>ppt_w</p:attrName>
                                        </p:attrNameLst>
                                      </p:cBhvr>
                                      <p:tavLst>
                                        <p:tav tm="0">
                                          <p:val>
                                            <p:strVal val="0"/>
                                          </p:val>
                                        </p:tav>
                                        <p:tav tm="100000">
                                          <p:val>
                                            <p:strVal val="#ppt_w"/>
                                          </p:val>
                                        </p:tav>
                                      </p:tavLst>
                                    </p:anim>
                                    <p:anim calcmode="lin" valueType="num">
                                      <p:cBhvr additive="base">
                                        <p:cTn id="16" dur="500"/>
                                        <p:tgtEl>
                                          <p:spTgt spid="399"/>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373"/>
                                        </p:tgtEl>
                                        <p:attrNameLst>
                                          <p:attrName>style.visibility</p:attrName>
                                        </p:attrNameLst>
                                      </p:cBhvr>
                                      <p:to>
                                        <p:strVal val="visible"/>
                                      </p:to>
                                    </p:set>
                                    <p:anim calcmode="lin" valueType="num">
                                      <p:cBhvr additive="base">
                                        <p:cTn id="19" dur="500"/>
                                        <p:tgtEl>
                                          <p:spTgt spid="373"/>
                                        </p:tgtEl>
                                        <p:attrNameLst>
                                          <p:attrName>ppt_w</p:attrName>
                                        </p:attrNameLst>
                                      </p:cBhvr>
                                      <p:tavLst>
                                        <p:tav tm="0">
                                          <p:val>
                                            <p:strVal val="0"/>
                                          </p:val>
                                        </p:tav>
                                        <p:tav tm="100000">
                                          <p:val>
                                            <p:strVal val="#ppt_w"/>
                                          </p:val>
                                        </p:tav>
                                      </p:tavLst>
                                    </p:anim>
                                    <p:anim calcmode="lin" valueType="num">
                                      <p:cBhvr additive="base">
                                        <p:cTn id="20" dur="500"/>
                                        <p:tgtEl>
                                          <p:spTgt spid="373"/>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400"/>
                                  </p:stCondLst>
                                  <p:childTnLst>
                                    <p:set>
                                      <p:cBhvr>
                                        <p:cTn id="22" dur="1" fill="hold">
                                          <p:stCondLst>
                                            <p:cond delay="0"/>
                                          </p:stCondLst>
                                        </p:cTn>
                                        <p:tgtEl>
                                          <p:spTgt spid="407"/>
                                        </p:tgtEl>
                                        <p:attrNameLst>
                                          <p:attrName>style.visibility</p:attrName>
                                        </p:attrNameLst>
                                      </p:cBhvr>
                                      <p:to>
                                        <p:strVal val="visible"/>
                                      </p:to>
                                    </p:set>
                                    <p:anim calcmode="lin" valueType="num">
                                      <p:cBhvr additive="base">
                                        <p:cTn id="23" dur="500"/>
                                        <p:tgtEl>
                                          <p:spTgt spid="407"/>
                                        </p:tgtEl>
                                        <p:attrNameLst>
                                          <p:attrName>ppt_w</p:attrName>
                                        </p:attrNameLst>
                                      </p:cBhvr>
                                      <p:tavLst>
                                        <p:tav tm="0">
                                          <p:val>
                                            <p:strVal val="0"/>
                                          </p:val>
                                        </p:tav>
                                        <p:tav tm="100000">
                                          <p:val>
                                            <p:strVal val="#ppt_w"/>
                                          </p:val>
                                        </p:tav>
                                      </p:tavLst>
                                    </p:anim>
                                    <p:anim calcmode="lin" valueType="num">
                                      <p:cBhvr additive="base">
                                        <p:cTn id="24" dur="500"/>
                                        <p:tgtEl>
                                          <p:spTgt spid="407"/>
                                        </p:tgtEl>
                                        <p:attrNameLst>
                                          <p:attrName>ppt_h</p:attrName>
                                        </p:attrNameLst>
                                      </p:cBhvr>
                                      <p:tavLst>
                                        <p:tav tm="0">
                                          <p:val>
                                            <p:strVal val="0"/>
                                          </p:val>
                                        </p:tav>
                                        <p:tav tm="100000">
                                          <p:val>
                                            <p:strVal val="#ppt_h"/>
                                          </p:val>
                                        </p:tav>
                                      </p:tavLst>
                                    </p:anim>
                                  </p:childTnLst>
                                </p:cTn>
                              </p:par>
                              <p:par>
                                <p:cTn id="25" presetID="23" presetClass="entr" presetSubtype="16" fill="hold" nodeType="withEffect">
                                  <p:stCondLst>
                                    <p:cond delay="500"/>
                                  </p:stCondLst>
                                  <p:childTnLst>
                                    <p:set>
                                      <p:cBhvr>
                                        <p:cTn id="26" dur="1" fill="hold">
                                          <p:stCondLst>
                                            <p:cond delay="0"/>
                                          </p:stCondLst>
                                        </p:cTn>
                                        <p:tgtEl>
                                          <p:spTgt spid="411"/>
                                        </p:tgtEl>
                                        <p:attrNameLst>
                                          <p:attrName>style.visibility</p:attrName>
                                        </p:attrNameLst>
                                      </p:cBhvr>
                                      <p:to>
                                        <p:strVal val="visible"/>
                                      </p:to>
                                    </p:set>
                                    <p:anim calcmode="lin" valueType="num">
                                      <p:cBhvr additive="base">
                                        <p:cTn id="27" dur="500"/>
                                        <p:tgtEl>
                                          <p:spTgt spid="411"/>
                                        </p:tgtEl>
                                        <p:attrNameLst>
                                          <p:attrName>ppt_w</p:attrName>
                                        </p:attrNameLst>
                                      </p:cBhvr>
                                      <p:tavLst>
                                        <p:tav tm="0">
                                          <p:val>
                                            <p:strVal val="0"/>
                                          </p:val>
                                        </p:tav>
                                        <p:tav tm="100000">
                                          <p:val>
                                            <p:strVal val="#ppt_w"/>
                                          </p:val>
                                        </p:tav>
                                      </p:tavLst>
                                    </p:anim>
                                    <p:anim calcmode="lin" valueType="num">
                                      <p:cBhvr additive="base">
                                        <p:cTn id="28" dur="500"/>
                                        <p:tgtEl>
                                          <p:spTgt spid="411"/>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600"/>
                                  </p:stCondLst>
                                  <p:childTnLst>
                                    <p:set>
                                      <p:cBhvr>
                                        <p:cTn id="30" dur="1" fill="hold">
                                          <p:stCondLst>
                                            <p:cond delay="0"/>
                                          </p:stCondLst>
                                        </p:cTn>
                                        <p:tgtEl>
                                          <p:spTgt spid="401"/>
                                        </p:tgtEl>
                                        <p:attrNameLst>
                                          <p:attrName>style.visibility</p:attrName>
                                        </p:attrNameLst>
                                      </p:cBhvr>
                                      <p:to>
                                        <p:strVal val="visible"/>
                                      </p:to>
                                    </p:set>
                                    <p:anim calcmode="lin" valueType="num">
                                      <p:cBhvr additive="base">
                                        <p:cTn id="31" dur="500"/>
                                        <p:tgtEl>
                                          <p:spTgt spid="401"/>
                                        </p:tgtEl>
                                        <p:attrNameLst>
                                          <p:attrName>ppt_w</p:attrName>
                                        </p:attrNameLst>
                                      </p:cBhvr>
                                      <p:tavLst>
                                        <p:tav tm="0">
                                          <p:val>
                                            <p:strVal val="0"/>
                                          </p:val>
                                        </p:tav>
                                        <p:tav tm="100000">
                                          <p:val>
                                            <p:strVal val="#ppt_w"/>
                                          </p:val>
                                        </p:tav>
                                      </p:tavLst>
                                    </p:anim>
                                    <p:anim calcmode="lin" valueType="num">
                                      <p:cBhvr additive="base">
                                        <p:cTn id="32" dur="500"/>
                                        <p:tgtEl>
                                          <p:spTgt spid="401"/>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700"/>
                                  </p:stCondLst>
                                  <p:childTnLst>
                                    <p:set>
                                      <p:cBhvr>
                                        <p:cTn id="34" dur="1" fill="hold">
                                          <p:stCondLst>
                                            <p:cond delay="0"/>
                                          </p:stCondLst>
                                        </p:cTn>
                                        <p:tgtEl>
                                          <p:spTgt spid="424"/>
                                        </p:tgtEl>
                                        <p:attrNameLst>
                                          <p:attrName>style.visibility</p:attrName>
                                        </p:attrNameLst>
                                      </p:cBhvr>
                                      <p:to>
                                        <p:strVal val="visible"/>
                                      </p:to>
                                    </p:set>
                                    <p:anim calcmode="lin" valueType="num">
                                      <p:cBhvr additive="base">
                                        <p:cTn id="35" dur="500"/>
                                        <p:tgtEl>
                                          <p:spTgt spid="424"/>
                                        </p:tgtEl>
                                        <p:attrNameLst>
                                          <p:attrName>ppt_w</p:attrName>
                                        </p:attrNameLst>
                                      </p:cBhvr>
                                      <p:tavLst>
                                        <p:tav tm="0">
                                          <p:val>
                                            <p:strVal val="0"/>
                                          </p:val>
                                        </p:tav>
                                        <p:tav tm="100000">
                                          <p:val>
                                            <p:strVal val="#ppt_w"/>
                                          </p:val>
                                        </p:tav>
                                      </p:tavLst>
                                    </p:anim>
                                    <p:anim calcmode="lin" valueType="num">
                                      <p:cBhvr additive="base">
                                        <p:cTn id="36" dur="500"/>
                                        <p:tgtEl>
                                          <p:spTgt spid="424"/>
                                        </p:tgtEl>
                                        <p:attrNameLst>
                                          <p:attrName>ppt_h</p:attrName>
                                        </p:attrNameLst>
                                      </p:cBhvr>
                                      <p:tavLst>
                                        <p:tav tm="0">
                                          <p:val>
                                            <p:strVal val="0"/>
                                          </p:val>
                                        </p:tav>
                                        <p:tav tm="100000">
                                          <p:val>
                                            <p:strVal val="#ppt_h"/>
                                          </p:val>
                                        </p:tav>
                                      </p:tavLst>
                                    </p:anim>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395"/>
                                        </p:tgtEl>
                                        <p:attrNameLst>
                                          <p:attrName>style.visibility</p:attrName>
                                        </p:attrNameLst>
                                      </p:cBhvr>
                                      <p:to>
                                        <p:strVal val="visible"/>
                                      </p:to>
                                    </p:set>
                                    <p:animEffect transition="in" filter="fade">
                                      <p:cBhvr>
                                        <p:cTn id="40" dur="500"/>
                                        <p:tgtEl>
                                          <p:spTgt spid="395"/>
                                        </p:tgtEl>
                                      </p:cBhvr>
                                    </p:animEffect>
                                  </p:childTnLst>
                                </p:cTn>
                              </p:par>
                              <p:par>
                                <p:cTn id="41" presetID="10" presetClass="entr" presetSubtype="0" fill="hold" nodeType="withEffect">
                                  <p:stCondLst>
                                    <p:cond delay="0"/>
                                  </p:stCondLst>
                                  <p:childTnLst>
                                    <p:set>
                                      <p:cBhvr>
                                        <p:cTn id="42" dur="1" fill="hold">
                                          <p:stCondLst>
                                            <p:cond delay="0"/>
                                          </p:stCondLst>
                                        </p:cTn>
                                        <p:tgtEl>
                                          <p:spTgt spid="384"/>
                                        </p:tgtEl>
                                        <p:attrNameLst>
                                          <p:attrName>style.visibility</p:attrName>
                                        </p:attrNameLst>
                                      </p:cBhvr>
                                      <p:to>
                                        <p:strVal val="visible"/>
                                      </p:to>
                                    </p:set>
                                    <p:animEffect transition="in" filter="fade">
                                      <p:cBhvr>
                                        <p:cTn id="43" dur="500"/>
                                        <p:tgtEl>
                                          <p:spTgt spid="384"/>
                                        </p:tgtEl>
                                      </p:cBhvr>
                                    </p:animEffect>
                                  </p:childTnLst>
                                </p:cTn>
                              </p:par>
                              <p:par>
                                <p:cTn id="44" presetID="10" presetClass="entr" presetSubtype="0" fill="hold" nodeType="withEffect">
                                  <p:stCondLst>
                                    <p:cond delay="0"/>
                                  </p:stCondLst>
                                  <p:childTnLst>
                                    <p:set>
                                      <p:cBhvr>
                                        <p:cTn id="45" dur="1" fill="hold">
                                          <p:stCondLst>
                                            <p:cond delay="0"/>
                                          </p:stCondLst>
                                        </p:cTn>
                                        <p:tgtEl>
                                          <p:spTgt spid="391"/>
                                        </p:tgtEl>
                                        <p:attrNameLst>
                                          <p:attrName>style.visibility</p:attrName>
                                        </p:attrNameLst>
                                      </p:cBhvr>
                                      <p:to>
                                        <p:strVal val="visible"/>
                                      </p:to>
                                    </p:set>
                                    <p:animEffect transition="in" filter="fade">
                                      <p:cBhvr>
                                        <p:cTn id="46" dur="500"/>
                                        <p:tgtEl>
                                          <p:spTgt spid="391"/>
                                        </p:tgtEl>
                                      </p:cBhvr>
                                    </p:animEffect>
                                  </p:childTnLst>
                                </p:cTn>
                              </p:par>
                              <p:par>
                                <p:cTn id="47" presetID="10" presetClass="entr" presetSubtype="0" fill="hold" nodeType="withEffect">
                                  <p:stCondLst>
                                    <p:cond delay="0"/>
                                  </p:stCondLst>
                                  <p:childTnLst>
                                    <p:set>
                                      <p:cBhvr>
                                        <p:cTn id="48" dur="1" fill="hold">
                                          <p:stCondLst>
                                            <p:cond delay="0"/>
                                          </p:stCondLst>
                                        </p:cTn>
                                        <p:tgtEl>
                                          <p:spTgt spid="387"/>
                                        </p:tgtEl>
                                        <p:attrNameLst>
                                          <p:attrName>style.visibility</p:attrName>
                                        </p:attrNameLst>
                                      </p:cBhvr>
                                      <p:to>
                                        <p:strVal val="visible"/>
                                      </p:to>
                                    </p:set>
                                    <p:animEffect transition="in" filter="fade">
                                      <p:cBhvr>
                                        <p:cTn id="49" dur="500"/>
                                        <p:tgtEl>
                                          <p:spTgt spid="387"/>
                                        </p:tgtEl>
                                      </p:cBhvr>
                                    </p:animEffect>
                                  </p:childTnLst>
                                </p:cTn>
                              </p:par>
                              <p:par>
                                <p:cTn id="50" presetID="10" presetClass="entr" presetSubtype="0" fill="hold" nodeType="withEffect">
                                  <p:stCondLst>
                                    <p:cond delay="0"/>
                                  </p:stCondLst>
                                  <p:childTnLst>
                                    <p:set>
                                      <p:cBhvr>
                                        <p:cTn id="51" dur="1" fill="hold">
                                          <p:stCondLst>
                                            <p:cond delay="0"/>
                                          </p:stCondLst>
                                        </p:cTn>
                                        <p:tgtEl>
                                          <p:spTgt spid="393"/>
                                        </p:tgtEl>
                                        <p:attrNameLst>
                                          <p:attrName>style.visibility</p:attrName>
                                        </p:attrNameLst>
                                      </p:cBhvr>
                                      <p:to>
                                        <p:strVal val="visible"/>
                                      </p:to>
                                    </p:set>
                                    <p:animEffect transition="in" filter="fade">
                                      <p:cBhvr>
                                        <p:cTn id="52" dur="500"/>
                                        <p:tgtEl>
                                          <p:spTgt spid="393"/>
                                        </p:tgtEl>
                                      </p:cBhvr>
                                    </p:animEffect>
                                  </p:childTnLst>
                                </p:cTn>
                              </p:par>
                              <p:par>
                                <p:cTn id="53" presetID="10" presetClass="entr" presetSubtype="0" fill="hold" nodeType="withEffect">
                                  <p:stCondLst>
                                    <p:cond delay="0"/>
                                  </p:stCondLst>
                                  <p:childTnLst>
                                    <p:set>
                                      <p:cBhvr>
                                        <p:cTn id="54" dur="1" fill="hold">
                                          <p:stCondLst>
                                            <p:cond delay="0"/>
                                          </p:stCondLst>
                                        </p:cTn>
                                        <p:tgtEl>
                                          <p:spTgt spid="423"/>
                                        </p:tgtEl>
                                        <p:attrNameLst>
                                          <p:attrName>style.visibility</p:attrName>
                                        </p:attrNameLst>
                                      </p:cBhvr>
                                      <p:to>
                                        <p:strVal val="visible"/>
                                      </p:to>
                                    </p:set>
                                    <p:animEffect transition="in" filter="fade">
                                      <p:cBhvr>
                                        <p:cTn id="55" dur="500"/>
                                        <p:tgtEl>
                                          <p:spTgt spid="423"/>
                                        </p:tgtEl>
                                      </p:cBhvr>
                                    </p:animEffect>
                                  </p:childTnLst>
                                </p:cTn>
                              </p:par>
                              <p:par>
                                <p:cTn id="56" presetID="10" presetClass="entr" presetSubtype="0" fill="hold" nodeType="withEffect">
                                  <p:stCondLst>
                                    <p:cond delay="0"/>
                                  </p:stCondLst>
                                  <p:childTnLst>
                                    <p:set>
                                      <p:cBhvr>
                                        <p:cTn id="57" dur="1" fill="hold">
                                          <p:stCondLst>
                                            <p:cond delay="0"/>
                                          </p:stCondLst>
                                        </p:cTn>
                                        <p:tgtEl>
                                          <p:spTgt spid="422"/>
                                        </p:tgtEl>
                                        <p:attrNameLst>
                                          <p:attrName>style.visibility</p:attrName>
                                        </p:attrNameLst>
                                      </p:cBhvr>
                                      <p:to>
                                        <p:strVal val="visible"/>
                                      </p:to>
                                    </p:set>
                                    <p:animEffect transition="in" filter="fade">
                                      <p:cBhvr>
                                        <p:cTn id="58" dur="500"/>
                                        <p:tgtEl>
                                          <p:spTgt spid="422"/>
                                        </p:tgtEl>
                                      </p:cBhvr>
                                    </p:animEffect>
                                  </p:childTnLst>
                                </p:cTn>
                              </p:par>
                              <p:par>
                                <p:cTn id="59" presetID="10" presetClass="entr" presetSubtype="0" fill="hold" nodeType="withEffect">
                                  <p:stCondLst>
                                    <p:cond delay="0"/>
                                  </p:stCondLst>
                                  <p:childTnLst>
                                    <p:set>
                                      <p:cBhvr>
                                        <p:cTn id="60" dur="1" fill="hold">
                                          <p:stCondLst>
                                            <p:cond delay="0"/>
                                          </p:stCondLst>
                                        </p:cTn>
                                        <p:tgtEl>
                                          <p:spTgt spid="389"/>
                                        </p:tgtEl>
                                        <p:attrNameLst>
                                          <p:attrName>style.visibility</p:attrName>
                                        </p:attrNameLst>
                                      </p:cBhvr>
                                      <p:to>
                                        <p:strVal val="visible"/>
                                      </p:to>
                                    </p:set>
                                    <p:animEffect transition="in" filter="fade">
                                      <p:cBhvr>
                                        <p:cTn id="61" dur="500"/>
                                        <p:tgtEl>
                                          <p:spTgt spid="389"/>
                                        </p:tgtEl>
                                      </p:cBhvr>
                                    </p:animEffect>
                                  </p:childTnLst>
                                </p:cTn>
                              </p:par>
                              <p:par>
                                <p:cTn id="62" presetID="10" presetClass="entr" presetSubtype="0" fill="hold" nodeType="withEffect">
                                  <p:stCondLst>
                                    <p:cond delay="0"/>
                                  </p:stCondLst>
                                  <p:childTnLst>
                                    <p:set>
                                      <p:cBhvr>
                                        <p:cTn id="63" dur="1" fill="hold">
                                          <p:stCondLst>
                                            <p:cond delay="0"/>
                                          </p:stCondLst>
                                        </p:cTn>
                                        <p:tgtEl>
                                          <p:spTgt spid="385"/>
                                        </p:tgtEl>
                                        <p:attrNameLst>
                                          <p:attrName>style.visibility</p:attrName>
                                        </p:attrNameLst>
                                      </p:cBhvr>
                                      <p:to>
                                        <p:strVal val="visible"/>
                                      </p:to>
                                    </p:set>
                                    <p:animEffect transition="in" filter="fade">
                                      <p:cBhvr>
                                        <p:cTn id="64" dur="500"/>
                                        <p:tgtEl>
                                          <p:spTgt spid="385"/>
                                        </p:tgtEl>
                                      </p:cBhvr>
                                    </p:animEffect>
                                  </p:childTnLst>
                                </p:cTn>
                              </p:par>
                              <p:par>
                                <p:cTn id="65" presetID="10" presetClass="entr" presetSubtype="0" fill="hold" nodeType="withEffect">
                                  <p:stCondLst>
                                    <p:cond delay="0"/>
                                  </p:stCondLst>
                                  <p:childTnLst>
                                    <p:set>
                                      <p:cBhvr>
                                        <p:cTn id="66" dur="1" fill="hold">
                                          <p:stCondLst>
                                            <p:cond delay="0"/>
                                          </p:stCondLst>
                                        </p:cTn>
                                        <p:tgtEl>
                                          <p:spTgt spid="382"/>
                                        </p:tgtEl>
                                        <p:attrNameLst>
                                          <p:attrName>style.visibility</p:attrName>
                                        </p:attrNameLst>
                                      </p:cBhvr>
                                      <p:to>
                                        <p:strVal val="visible"/>
                                      </p:to>
                                    </p:set>
                                    <p:animEffect transition="in" filter="fade">
                                      <p:cBhvr>
                                        <p:cTn id="67" dur="500"/>
                                        <p:tgtEl>
                                          <p:spTgt spid="382"/>
                                        </p:tgtEl>
                                      </p:cBhvr>
                                    </p:animEffect>
                                  </p:childTnLst>
                                </p:cTn>
                              </p:par>
                              <p:par>
                                <p:cTn id="68" presetID="23" presetClass="entr" presetSubtype="16" fill="hold" nodeType="withEffect">
                                  <p:stCondLst>
                                    <p:cond delay="0"/>
                                  </p:stCondLst>
                                  <p:childTnLst>
                                    <p:set>
                                      <p:cBhvr>
                                        <p:cTn id="69" dur="1" fill="hold">
                                          <p:stCondLst>
                                            <p:cond delay="0"/>
                                          </p:stCondLst>
                                        </p:cTn>
                                        <p:tgtEl>
                                          <p:spTgt spid="413"/>
                                        </p:tgtEl>
                                        <p:attrNameLst>
                                          <p:attrName>style.visibility</p:attrName>
                                        </p:attrNameLst>
                                      </p:cBhvr>
                                      <p:to>
                                        <p:strVal val="visible"/>
                                      </p:to>
                                    </p:set>
                                    <p:anim calcmode="lin" valueType="num">
                                      <p:cBhvr additive="base">
                                        <p:cTn id="70" dur="500"/>
                                        <p:tgtEl>
                                          <p:spTgt spid="413"/>
                                        </p:tgtEl>
                                        <p:attrNameLst>
                                          <p:attrName>ppt_w</p:attrName>
                                        </p:attrNameLst>
                                      </p:cBhvr>
                                      <p:tavLst>
                                        <p:tav tm="0">
                                          <p:val>
                                            <p:strVal val="0"/>
                                          </p:val>
                                        </p:tav>
                                        <p:tav tm="100000">
                                          <p:val>
                                            <p:strVal val="#ppt_w"/>
                                          </p:val>
                                        </p:tav>
                                      </p:tavLst>
                                    </p:anim>
                                    <p:anim calcmode="lin" valueType="num">
                                      <p:cBhvr additive="base">
                                        <p:cTn id="71" dur="500"/>
                                        <p:tgtEl>
                                          <p:spTgt spid="413"/>
                                        </p:tgtEl>
                                        <p:attrNameLst>
                                          <p:attrName>ppt_h</p:attrName>
                                        </p:attrNameLst>
                                      </p:cBhvr>
                                      <p:tavLst>
                                        <p:tav tm="0">
                                          <p:val>
                                            <p:strVal val="0"/>
                                          </p:val>
                                        </p:tav>
                                        <p:tav tm="100000">
                                          <p:val>
                                            <p:strVal val="#ppt_h"/>
                                          </p:val>
                                        </p:tav>
                                      </p:tavLst>
                                    </p:anim>
                                  </p:childTnLst>
                                </p:cTn>
                              </p:par>
                              <p:par>
                                <p:cTn id="72" presetID="23" presetClass="entr" presetSubtype="16" fill="hold" nodeType="withEffect">
                                  <p:stCondLst>
                                    <p:cond delay="0"/>
                                  </p:stCondLst>
                                  <p:childTnLst>
                                    <p:set>
                                      <p:cBhvr>
                                        <p:cTn id="73" dur="1" fill="hold">
                                          <p:stCondLst>
                                            <p:cond delay="0"/>
                                          </p:stCondLst>
                                        </p:cTn>
                                        <p:tgtEl>
                                          <p:spTgt spid="416"/>
                                        </p:tgtEl>
                                        <p:attrNameLst>
                                          <p:attrName>style.visibility</p:attrName>
                                        </p:attrNameLst>
                                      </p:cBhvr>
                                      <p:to>
                                        <p:strVal val="visible"/>
                                      </p:to>
                                    </p:set>
                                    <p:anim calcmode="lin" valueType="num">
                                      <p:cBhvr additive="base">
                                        <p:cTn id="74" dur="500"/>
                                        <p:tgtEl>
                                          <p:spTgt spid="416"/>
                                        </p:tgtEl>
                                        <p:attrNameLst>
                                          <p:attrName>ppt_w</p:attrName>
                                        </p:attrNameLst>
                                      </p:cBhvr>
                                      <p:tavLst>
                                        <p:tav tm="0">
                                          <p:val>
                                            <p:strVal val="0"/>
                                          </p:val>
                                        </p:tav>
                                        <p:tav tm="100000">
                                          <p:val>
                                            <p:strVal val="#ppt_w"/>
                                          </p:val>
                                        </p:tav>
                                      </p:tavLst>
                                    </p:anim>
                                    <p:anim calcmode="lin" valueType="num">
                                      <p:cBhvr additive="base">
                                        <p:cTn id="75" dur="500"/>
                                        <p:tgtEl>
                                          <p:spTgt spid="416"/>
                                        </p:tgtEl>
                                        <p:attrNameLst>
                                          <p:attrName>ppt_h</p:attrName>
                                        </p:attrNameLst>
                                      </p:cBhvr>
                                      <p:tavLst>
                                        <p:tav tm="0">
                                          <p:val>
                                            <p:strVal val="0"/>
                                          </p:val>
                                        </p:tav>
                                        <p:tav tm="100000">
                                          <p:val>
                                            <p:strVal val="#ppt_h"/>
                                          </p:val>
                                        </p:tav>
                                      </p:tavLst>
                                    </p:anim>
                                  </p:childTnLst>
                                </p:cTn>
                              </p:par>
                              <p:par>
                                <p:cTn id="76" presetID="23" presetClass="entr" presetSubtype="16" fill="hold" nodeType="withEffect">
                                  <p:stCondLst>
                                    <p:cond delay="0"/>
                                  </p:stCondLst>
                                  <p:childTnLst>
                                    <p:set>
                                      <p:cBhvr>
                                        <p:cTn id="77" dur="1" fill="hold">
                                          <p:stCondLst>
                                            <p:cond delay="0"/>
                                          </p:stCondLst>
                                        </p:cTn>
                                        <p:tgtEl>
                                          <p:spTgt spid="419"/>
                                        </p:tgtEl>
                                        <p:attrNameLst>
                                          <p:attrName>style.visibility</p:attrName>
                                        </p:attrNameLst>
                                      </p:cBhvr>
                                      <p:to>
                                        <p:strVal val="visible"/>
                                      </p:to>
                                    </p:set>
                                    <p:anim calcmode="lin" valueType="num">
                                      <p:cBhvr additive="base">
                                        <p:cTn id="78" dur="500"/>
                                        <p:tgtEl>
                                          <p:spTgt spid="419"/>
                                        </p:tgtEl>
                                        <p:attrNameLst>
                                          <p:attrName>ppt_w</p:attrName>
                                        </p:attrNameLst>
                                      </p:cBhvr>
                                      <p:tavLst>
                                        <p:tav tm="0">
                                          <p:val>
                                            <p:strVal val="0"/>
                                          </p:val>
                                        </p:tav>
                                        <p:tav tm="100000">
                                          <p:val>
                                            <p:strVal val="#ppt_w"/>
                                          </p:val>
                                        </p:tav>
                                      </p:tavLst>
                                    </p:anim>
                                    <p:anim calcmode="lin" valueType="num">
                                      <p:cBhvr additive="base">
                                        <p:cTn id="79" dur="500"/>
                                        <p:tgtEl>
                                          <p:spTgt spid="419"/>
                                        </p:tgtEl>
                                        <p:attrNameLst>
                                          <p:attrName>ppt_h</p:attrName>
                                        </p:attrNameLst>
                                      </p:cBhvr>
                                      <p:tavLst>
                                        <p:tav tm="0">
                                          <p:val>
                                            <p:strVal val="0"/>
                                          </p:val>
                                        </p:tav>
                                        <p:tav tm="100000">
                                          <p:val>
                                            <p:strVal val="#ppt_h"/>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26"/>
                                        </p:tgtEl>
                                        <p:attrNameLst>
                                          <p:attrName>style.visibility</p:attrName>
                                        </p:attrNameLst>
                                      </p:cBhvr>
                                      <p:to>
                                        <p:strVal val="visible"/>
                                      </p:to>
                                    </p:set>
                                    <p:animEffect transition="in" filter="fade">
                                      <p:cBhvr>
                                        <p:cTn id="84" dur="1000"/>
                                        <p:tgtEl>
                                          <p:spTgt spid="426"/>
                                        </p:tgtEl>
                                      </p:cBhvr>
                                    </p:animEffect>
                                  </p:childTnLst>
                                </p:cTn>
                              </p:par>
                              <p:par>
                                <p:cTn id="85" presetID="10" presetClass="entr" presetSubtype="0" fill="hold" nodeType="withEffect">
                                  <p:stCondLst>
                                    <p:cond delay="0"/>
                                  </p:stCondLst>
                                  <p:childTnLst>
                                    <p:set>
                                      <p:cBhvr>
                                        <p:cTn id="86" dur="1" fill="hold">
                                          <p:stCondLst>
                                            <p:cond delay="0"/>
                                          </p:stCondLst>
                                        </p:cTn>
                                        <p:tgtEl>
                                          <p:spTgt spid="427"/>
                                        </p:tgtEl>
                                        <p:attrNameLst>
                                          <p:attrName>style.visibility</p:attrName>
                                        </p:attrNameLst>
                                      </p:cBhvr>
                                      <p:to>
                                        <p:strVal val="visible"/>
                                      </p:to>
                                    </p:set>
                                    <p:animEffect transition="in" filter="fade">
                                      <p:cBhvr>
                                        <p:cTn id="87" dur="1000"/>
                                        <p:tgtEl>
                                          <p:spTgt spid="427"/>
                                        </p:tgtEl>
                                      </p:cBhvr>
                                    </p:animEffect>
                                  </p:childTnLst>
                                </p:cTn>
                              </p:par>
                              <p:par>
                                <p:cTn id="88" presetID="10" presetClass="entr" presetSubtype="0" fill="hold" nodeType="withEffect">
                                  <p:stCondLst>
                                    <p:cond delay="0"/>
                                  </p:stCondLst>
                                  <p:childTnLst>
                                    <p:set>
                                      <p:cBhvr>
                                        <p:cTn id="89" dur="1" fill="hold">
                                          <p:stCondLst>
                                            <p:cond delay="0"/>
                                          </p:stCondLst>
                                        </p:cTn>
                                        <p:tgtEl>
                                          <p:spTgt spid="428"/>
                                        </p:tgtEl>
                                        <p:attrNameLst>
                                          <p:attrName>style.visibility</p:attrName>
                                        </p:attrNameLst>
                                      </p:cBhvr>
                                      <p:to>
                                        <p:strVal val="visible"/>
                                      </p:to>
                                    </p:set>
                                    <p:animEffect transition="in" filter="fade">
                                      <p:cBhvr>
                                        <p:cTn id="90" dur="1000"/>
                                        <p:tgtEl>
                                          <p:spTgt spid="428"/>
                                        </p:tgtEl>
                                      </p:cBhvr>
                                    </p:animEffect>
                                  </p:childTnLst>
                                </p:cTn>
                              </p:par>
                              <p:par>
                                <p:cTn id="91" presetID="10" presetClass="entr" presetSubtype="0" fill="hold" nodeType="withEffect">
                                  <p:stCondLst>
                                    <p:cond delay="0"/>
                                  </p:stCondLst>
                                  <p:childTnLst>
                                    <p:set>
                                      <p:cBhvr>
                                        <p:cTn id="92" dur="1" fill="hold">
                                          <p:stCondLst>
                                            <p:cond delay="0"/>
                                          </p:stCondLst>
                                        </p:cTn>
                                        <p:tgtEl>
                                          <p:spTgt spid="429"/>
                                        </p:tgtEl>
                                        <p:attrNameLst>
                                          <p:attrName>style.visibility</p:attrName>
                                        </p:attrNameLst>
                                      </p:cBhvr>
                                      <p:to>
                                        <p:strVal val="visible"/>
                                      </p:to>
                                    </p:set>
                                    <p:animEffect transition="in" filter="fade">
                                      <p:cBhvr>
                                        <p:cTn id="93" dur="1000"/>
                                        <p:tgtEl>
                                          <p:spTgt spid="429"/>
                                        </p:tgtEl>
                                      </p:cBhvr>
                                    </p:animEffect>
                                  </p:childTnLst>
                                </p:cTn>
                              </p:par>
                              <p:par>
                                <p:cTn id="94" presetID="10" presetClass="entr" presetSubtype="0" fill="hold" nodeType="withEffect">
                                  <p:stCondLst>
                                    <p:cond delay="0"/>
                                  </p:stCondLst>
                                  <p:childTnLst>
                                    <p:set>
                                      <p:cBhvr>
                                        <p:cTn id="95" dur="1" fill="hold">
                                          <p:stCondLst>
                                            <p:cond delay="0"/>
                                          </p:stCondLst>
                                        </p:cTn>
                                        <p:tgtEl>
                                          <p:spTgt spid="430"/>
                                        </p:tgtEl>
                                        <p:attrNameLst>
                                          <p:attrName>style.visibility</p:attrName>
                                        </p:attrNameLst>
                                      </p:cBhvr>
                                      <p:to>
                                        <p:strVal val="visible"/>
                                      </p:to>
                                    </p:set>
                                    <p:animEffect transition="in" filter="fade">
                                      <p:cBhvr>
                                        <p:cTn id="96" dur="1000"/>
                                        <p:tgtEl>
                                          <p:spTgt spid="430"/>
                                        </p:tgtEl>
                                      </p:cBhvr>
                                    </p:animEffect>
                                  </p:childTnLst>
                                </p:cTn>
                              </p:par>
                              <p:par>
                                <p:cTn id="97" presetID="10" presetClass="entr" presetSubtype="0" fill="hold" nodeType="withEffect">
                                  <p:stCondLst>
                                    <p:cond delay="0"/>
                                  </p:stCondLst>
                                  <p:childTnLst>
                                    <p:set>
                                      <p:cBhvr>
                                        <p:cTn id="98" dur="1" fill="hold">
                                          <p:stCondLst>
                                            <p:cond delay="0"/>
                                          </p:stCondLst>
                                        </p:cTn>
                                        <p:tgtEl>
                                          <p:spTgt spid="431"/>
                                        </p:tgtEl>
                                        <p:attrNameLst>
                                          <p:attrName>style.visibility</p:attrName>
                                        </p:attrNameLst>
                                      </p:cBhvr>
                                      <p:to>
                                        <p:strVal val="visible"/>
                                      </p:to>
                                    </p:set>
                                    <p:animEffect transition="in" filter="fade">
                                      <p:cBhvr>
                                        <p:cTn id="99" dur="1000"/>
                                        <p:tgtEl>
                                          <p:spTgt spid="431"/>
                                        </p:tgtEl>
                                      </p:cBhvr>
                                    </p:animEffect>
                                  </p:childTnLst>
                                </p:cTn>
                              </p:par>
                              <p:par>
                                <p:cTn id="100" presetID="10" presetClass="entr" presetSubtype="0" fill="hold" nodeType="withEffect">
                                  <p:stCondLst>
                                    <p:cond delay="0"/>
                                  </p:stCondLst>
                                  <p:childTnLst>
                                    <p:set>
                                      <p:cBhvr>
                                        <p:cTn id="101" dur="1" fill="hold">
                                          <p:stCondLst>
                                            <p:cond delay="0"/>
                                          </p:stCondLst>
                                        </p:cTn>
                                        <p:tgtEl>
                                          <p:spTgt spid="432"/>
                                        </p:tgtEl>
                                        <p:attrNameLst>
                                          <p:attrName>style.visibility</p:attrName>
                                        </p:attrNameLst>
                                      </p:cBhvr>
                                      <p:to>
                                        <p:strVal val="visible"/>
                                      </p:to>
                                    </p:set>
                                    <p:animEffect transition="in" filter="fade">
                                      <p:cBhvr>
                                        <p:cTn id="102" dur="1000"/>
                                        <p:tgtEl>
                                          <p:spTgt spid="432"/>
                                        </p:tgtEl>
                                      </p:cBhvr>
                                    </p:animEffect>
                                  </p:childTnLst>
                                </p:cTn>
                              </p:par>
                              <p:par>
                                <p:cTn id="103" presetID="10" presetClass="entr" presetSubtype="0" fill="hold" nodeType="withEffect">
                                  <p:stCondLst>
                                    <p:cond delay="0"/>
                                  </p:stCondLst>
                                  <p:childTnLst>
                                    <p:set>
                                      <p:cBhvr>
                                        <p:cTn id="104" dur="1" fill="hold">
                                          <p:stCondLst>
                                            <p:cond delay="0"/>
                                          </p:stCondLst>
                                        </p:cTn>
                                        <p:tgtEl>
                                          <p:spTgt spid="433"/>
                                        </p:tgtEl>
                                        <p:attrNameLst>
                                          <p:attrName>style.visibility</p:attrName>
                                        </p:attrNameLst>
                                      </p:cBhvr>
                                      <p:to>
                                        <p:strVal val="visible"/>
                                      </p:to>
                                    </p:set>
                                    <p:animEffect transition="in" filter="fade">
                                      <p:cBhvr>
                                        <p:cTn id="105" dur="1000"/>
                                        <p:tgtEl>
                                          <p:spTgt spid="433"/>
                                        </p:tgtEl>
                                      </p:cBhvr>
                                    </p:animEffect>
                                  </p:childTnLst>
                                </p:cTn>
                              </p:par>
                              <p:par>
                                <p:cTn id="106" presetID="10" presetClass="entr" presetSubtype="0" fill="hold" nodeType="withEffect">
                                  <p:stCondLst>
                                    <p:cond delay="0"/>
                                  </p:stCondLst>
                                  <p:childTnLst>
                                    <p:set>
                                      <p:cBhvr>
                                        <p:cTn id="107" dur="1" fill="hold">
                                          <p:stCondLst>
                                            <p:cond delay="0"/>
                                          </p:stCondLst>
                                        </p:cTn>
                                        <p:tgtEl>
                                          <p:spTgt spid="434"/>
                                        </p:tgtEl>
                                        <p:attrNameLst>
                                          <p:attrName>style.visibility</p:attrName>
                                        </p:attrNameLst>
                                      </p:cBhvr>
                                      <p:to>
                                        <p:strVal val="visible"/>
                                      </p:to>
                                    </p:set>
                                    <p:animEffect transition="in" filter="fade">
                                      <p:cBhvr>
                                        <p:cTn id="108" dur="1000"/>
                                        <p:tgtEl>
                                          <p:spTgt spid="434"/>
                                        </p:tgtEl>
                                      </p:cBhvr>
                                    </p:animEffect>
                                  </p:childTnLst>
                                </p:cTn>
                              </p:par>
                              <p:par>
                                <p:cTn id="109" presetID="10" presetClass="entr" presetSubtype="0" fill="hold" nodeType="withEffect">
                                  <p:stCondLst>
                                    <p:cond delay="0"/>
                                  </p:stCondLst>
                                  <p:childTnLst>
                                    <p:set>
                                      <p:cBhvr>
                                        <p:cTn id="110" dur="1" fill="hold">
                                          <p:stCondLst>
                                            <p:cond delay="0"/>
                                          </p:stCondLst>
                                        </p:cTn>
                                        <p:tgtEl>
                                          <p:spTgt spid="435"/>
                                        </p:tgtEl>
                                        <p:attrNameLst>
                                          <p:attrName>style.visibility</p:attrName>
                                        </p:attrNameLst>
                                      </p:cBhvr>
                                      <p:to>
                                        <p:strVal val="visible"/>
                                      </p:to>
                                    </p:set>
                                    <p:animEffect transition="in" filter="fade">
                                      <p:cBhvr>
                                        <p:cTn id="111" dur="1000"/>
                                        <p:tgtEl>
                                          <p:spTgt spid="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9"/>
          <p:cNvSpPr txBox="1">
            <a:spLocks noGrp="1"/>
          </p:cNvSpPr>
          <p:nvPr>
            <p:ph type="title"/>
          </p:nvPr>
        </p:nvSpPr>
        <p:spPr>
          <a:xfrm>
            <a:off x="588263" y="2979738"/>
            <a:ext cx="4163125" cy="86177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2800"/>
              <a:buFont typeface="Quattrocento Sans"/>
              <a:buNone/>
            </a:pPr>
            <a:r>
              <a:rPr lang="en-US"/>
              <a:t>Distributed Application Runtime</a:t>
            </a:r>
            <a:endParaRPr/>
          </a:p>
        </p:txBody>
      </p:sp>
      <p:pic>
        <p:nvPicPr>
          <p:cNvPr id="607" name="Google Shape;607;p9"/>
          <p:cNvPicPr preferRelativeResize="0"/>
          <p:nvPr/>
        </p:nvPicPr>
        <p:blipFill rotWithShape="1">
          <a:blip r:embed="rId3">
            <a:alphaModFix/>
          </a:blip>
          <a:srcRect l="9333" t="18330" r="9333" b="18329"/>
          <a:stretch/>
        </p:blipFill>
        <p:spPr>
          <a:xfrm>
            <a:off x="588263" y="916304"/>
            <a:ext cx="2135887" cy="1663379"/>
          </a:xfrm>
          <a:prstGeom prst="rect">
            <a:avLst/>
          </a:prstGeom>
          <a:noFill/>
          <a:ln>
            <a:noFill/>
          </a:ln>
        </p:spPr>
      </p:pic>
      <p:sp>
        <p:nvSpPr>
          <p:cNvPr id="608" name="Google Shape;608;p9"/>
          <p:cNvSpPr txBox="1"/>
          <p:nvPr/>
        </p:nvSpPr>
        <p:spPr>
          <a:xfrm>
            <a:off x="588261" y="4173366"/>
            <a:ext cx="3831339" cy="83099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chemeClr val="dk1"/>
              </a:buClr>
              <a:buSzPts val="1800"/>
              <a:buFont typeface="Quattrocento Sans"/>
              <a:buNone/>
            </a:pPr>
            <a:r>
              <a:rPr lang="en-US" sz="1800">
                <a:solidFill>
                  <a:schemeClr val="dk1"/>
                </a:solidFill>
                <a:latin typeface="Quattrocento Sans"/>
                <a:ea typeface="Quattrocento Sans"/>
                <a:cs typeface="Quattrocento Sans"/>
                <a:sym typeface="Quattrocento Sans"/>
              </a:rPr>
              <a:t>Portable, event-driven, runtime for building distributed applications across cloud and edge</a:t>
            </a:r>
            <a:endParaRPr/>
          </a:p>
        </p:txBody>
      </p:sp>
      <p:sp>
        <p:nvSpPr>
          <p:cNvPr id="609" name="Google Shape;609;p9"/>
          <p:cNvSpPr txBox="1"/>
          <p:nvPr/>
        </p:nvSpPr>
        <p:spPr>
          <a:xfrm>
            <a:off x="588262" y="5378217"/>
            <a:ext cx="416312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accent1"/>
              </a:buClr>
              <a:buSzPts val="1800"/>
              <a:buFont typeface="Quattrocento Sans"/>
              <a:buNone/>
            </a:pPr>
            <a:r>
              <a:rPr lang="en-US" sz="1800">
                <a:solidFill>
                  <a:schemeClr val="accent1"/>
                </a:solidFill>
                <a:latin typeface="Quattrocento Sans"/>
                <a:ea typeface="Quattrocento Sans"/>
                <a:cs typeface="Quattrocento Sans"/>
                <a:sym typeface="Quattrocento Sans"/>
              </a:rPr>
              <a:t>dapr.io</a:t>
            </a:r>
            <a:endParaRPr/>
          </a:p>
        </p:txBody>
      </p:sp>
      <p:sp>
        <p:nvSpPr>
          <p:cNvPr id="610" name="Google Shape;610;p9"/>
          <p:cNvSpPr/>
          <p:nvPr/>
        </p:nvSpPr>
        <p:spPr>
          <a:xfrm>
            <a:off x="4813300" y="0"/>
            <a:ext cx="7378700" cy="6858000"/>
          </a:xfrm>
          <a:prstGeom prst="rect">
            <a:avLst/>
          </a:prstGeom>
          <a:solidFill>
            <a:srgbClr val="DDE7F4"/>
          </a:solidFill>
          <a:ln>
            <a:noFill/>
          </a:ln>
          <a:effectLst>
            <a:outerShdw blurRad="139700" dist="63500" dir="10800000" algn="r" rotWithShape="0">
              <a:srgbClr val="000000">
                <a:alpha val="30980"/>
              </a:srgbClr>
            </a:outerShdw>
          </a:effectLst>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611" name="Google Shape;611;p9"/>
          <p:cNvPicPr preferRelativeResize="0"/>
          <p:nvPr/>
        </p:nvPicPr>
        <p:blipFill rotWithShape="1">
          <a:blip r:embed="rId4">
            <a:alphaModFix/>
          </a:blip>
          <a:srcRect/>
          <a:stretch/>
        </p:blipFill>
        <p:spPr>
          <a:xfrm>
            <a:off x="4986159" y="705529"/>
            <a:ext cx="7038115" cy="5446941"/>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Широкий екран</PresentationFormat>
  <Slides>36</Slides>
  <Notes>36</Notes>
  <HiddenSlides>1</HiddenSlides>
  <ScaleCrop>false</ScaleCrop>
  <HeadingPairs>
    <vt:vector size="4" baseType="variant">
      <vt:variant>
        <vt:lpstr>Тема</vt:lpstr>
      </vt:variant>
      <vt:variant>
        <vt:i4>2</vt:i4>
      </vt:variant>
      <vt:variant>
        <vt:lpstr>Заголовки слайдів</vt:lpstr>
      </vt:variant>
      <vt:variant>
        <vt:i4>36</vt:i4>
      </vt:variant>
    </vt:vector>
  </HeadingPairs>
  <TitlesOfParts>
    <vt:vector size="38" baseType="lpstr">
      <vt:lpstr>Dapr White Template</vt:lpstr>
      <vt:lpstr>Dapr White Template</vt:lpstr>
      <vt:lpstr>Dapr Distributed Application Runtime</vt:lpstr>
      <vt:lpstr>Speakers</vt:lpstr>
      <vt:lpstr>Speakers</vt:lpstr>
      <vt:lpstr>DAPR != Dapper</vt:lpstr>
      <vt:lpstr>Benefits of Microservice Architecture</vt:lpstr>
      <vt:lpstr>Challenges of Microservice Architecture</vt:lpstr>
      <vt:lpstr>Case Study :: Dapr and Azure Functions</vt:lpstr>
      <vt:lpstr>E-commerce app</vt:lpstr>
      <vt:lpstr>Distributed Application Runtime</vt:lpstr>
      <vt:lpstr>Dapr APIs</vt:lpstr>
      <vt:lpstr>Dapr Goals</vt:lpstr>
      <vt:lpstr>Sidecar model</vt:lpstr>
      <vt:lpstr>Dapr components</vt:lpstr>
      <vt:lpstr>Презентація PowerPoint</vt:lpstr>
      <vt:lpstr>Презентація PowerPoint</vt:lpstr>
      <vt:lpstr>Презентація PowerPoint</vt:lpstr>
      <vt:lpstr>Презентація PowerPoint</vt:lpstr>
      <vt:lpstr>Dapr Community momentum</vt:lpstr>
      <vt:lpstr>Dapr users</vt:lpstr>
      <vt:lpstr>Презентація PowerPoint</vt:lpstr>
      <vt:lpstr>Service invocation</vt:lpstr>
      <vt:lpstr>Service Invocation</vt:lpstr>
      <vt:lpstr>Презентація PowerPoint</vt:lpstr>
      <vt:lpstr>Презентація PowerPoint</vt:lpstr>
      <vt:lpstr>Publish and Subscribe</vt:lpstr>
      <vt:lpstr>Publish and Subscribe</vt:lpstr>
      <vt:lpstr>Презентація PowerPoint</vt:lpstr>
      <vt:lpstr>Презентація PowerPoint</vt:lpstr>
      <vt:lpstr>Dapr hosting environments</vt:lpstr>
      <vt:lpstr>Dapr in self-hosted Docker mode</vt:lpstr>
      <vt:lpstr>Dapr on Kubernetes</vt:lpstr>
      <vt:lpstr>Dapr challenges in production</vt:lpstr>
      <vt:lpstr>Презентація PowerPoint</vt:lpstr>
      <vt:lpstr>Презентація PowerPoint</vt:lpstr>
      <vt:lpstr>Find out more</vt:lpstr>
      <vt:lpstr>Презентація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file</dc:title>
  <cp:revision>164</cp:revision>
  <dcterms:created xsi:type="dcterms:W3CDTF">2021-05-13T20:41:19Z</dcterms:created>
  <dcterms:modified xsi:type="dcterms:W3CDTF">2023-07-06T12:56:11Z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0x010100482078141EB7C24183F7454973BF1C6C</vt:lpwstr>
  </property>
</Properties>
</file>